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7107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400"/>
    <a:srgbClr val="F8723C"/>
    <a:srgbClr val="547483"/>
    <a:srgbClr val="FF3300"/>
    <a:srgbClr val="C9D6CA"/>
    <a:srgbClr val="628798"/>
    <a:srgbClr val="8CA9B6"/>
    <a:srgbClr val="A8BEC8"/>
    <a:srgbClr val="435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ema til typografi 2 - Markering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til typografi 2 - Markerin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ema til typografi 2 - Markering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 til typografi 2 - Marker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F0D558-E96A-4B8C-8686-888C1E0B878C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13275"/>
            <a:ext cx="548640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A0BD84-61E4-4E21-9619-8933DD585C4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441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da-DK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a-DK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da-DK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dirty="0" smtClean="0"/>
          </a:p>
        </p:txBody>
      </p:sp>
      <p:sp>
        <p:nvSpPr>
          <p:cNvPr id="15363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552D3-74D4-4027-91E8-5486776D28D4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1DC0-1BED-4539-AFFA-5FCCC76CBCDD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C9B6A-6181-4962-A824-48221CED1CB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81631-AA4A-4345-9D11-458757435CFB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67C3-B675-4D8D-9BDF-9E0E60B65C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2184-34F8-4839-947C-72A18CA64BCF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BC56-0697-4333-887E-2D5FD4E9706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B17E1-7D2C-4863-A381-3214B756C4CD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CFA1-8982-4A96-9FA0-D69F760A540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D0960-B0C1-43E5-B780-5E3E721CF71F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AB49C-C67C-4F4A-9CE9-ED00A881A03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7AF45-C652-4B08-9ED2-57FC753ED6D4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E87B0-3507-41B7-99E4-AA1572835A8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E229E-8AC5-48DB-884A-FD4AAD5518F0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3763-E3F1-47A8-ABEA-FEDC67E15A1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3EEC-3323-427F-9037-6C956D9AC8B9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602C-D5EC-45C6-A405-0D05A3FF0FF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CA23-1CCD-4231-900B-DDF4F0F79D2B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B5F9-34B6-4FE6-B9A3-B296D5CC1AB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EAC0-EA46-4E74-946A-F7BBDBB44DEB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E6EB-F9B7-4718-AC7F-50F120CE443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03EB-78E0-4CA5-974E-0A28FEF48A3B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2C0C2-3182-4E5A-B356-211BAAD8F28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957556-8D0C-4D52-BF13-28165E186D5A}" type="datetimeFigureOut">
              <a:rPr lang="da-DK"/>
              <a:pPr>
                <a:defRPr/>
              </a:pPr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BBE76C-BC88-4937-A357-16553F76F10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 txBox="1">
            <a:spLocks/>
          </p:cNvSpPr>
          <p:nvPr/>
        </p:nvSpPr>
        <p:spPr>
          <a:xfrm>
            <a:off x="1691679" y="1801669"/>
            <a:ext cx="6540637" cy="1470025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da-DK" sz="4400" b="1" dirty="0" smtClean="0">
                <a:latin typeface="+mj-lt"/>
                <a:ea typeface="+mj-ea"/>
                <a:cs typeface="+mj-cs"/>
              </a:rPr>
              <a:t>Klassificering af energibesparelser</a:t>
            </a:r>
            <a:endParaRPr lang="da-DK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Undertitel 2"/>
          <p:cNvSpPr txBox="1">
            <a:spLocks/>
          </p:cNvSpPr>
          <p:nvPr/>
        </p:nvSpPr>
        <p:spPr>
          <a:xfrm>
            <a:off x="3492500" y="3284538"/>
            <a:ext cx="4965700" cy="79253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sz="3200" b="1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Beregningsværktøj for håndværkere og rådgivere</a:t>
            </a:r>
            <a:endParaRPr lang="da-DK" sz="3200" b="1" dirty="0">
              <a:solidFill>
                <a:schemeClr val="tx1">
                  <a:tint val="75000"/>
                </a:schemeClr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-3689" y="690775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5473" y="3284985"/>
            <a:ext cx="6858002" cy="288032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pic>
        <p:nvPicPr>
          <p:cNvPr id="7" name="Picture 4" descr="http://www.passivhusnordvest.dk/wp-content/uploads/2010/08/termografi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1"/>
            <a:ext cx="3312368" cy="272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 txBox="1">
            <a:spLocks/>
          </p:cNvSpPr>
          <p:nvPr/>
        </p:nvSpPr>
        <p:spPr bwMode="auto">
          <a:xfrm>
            <a:off x="-849288" y="101898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a-DK" sz="4000" dirty="0" smtClean="0"/>
              <a:t>Udskrifts- og resultatsider</a:t>
            </a:r>
            <a:endParaRPr lang="da-DK" sz="4000" dirty="0"/>
          </a:p>
        </p:txBody>
      </p:sp>
      <p:sp>
        <p:nvSpPr>
          <p:cNvPr id="15" name="AutoShape 2" descr="data:image/jpeg;base64,/9j/4AAQSkZJRgABAQAAAQABAAD/2wCEAAkGBhQSERUUExQWFRUUFRcYFBgXFxQVFxoXFxQVFBcUFxQYHCYfFxokGRQUHy8gJCcpLCwsFR4xNTAqNSYrLCkBCQoKDgwOGg8PGikkHBwpLCkpLCkpKSwpLCwsKSwsKSksKSkpKSwsLCwpKSwpLC0sLCkpLCwsLCwsKSw1KSwpLP/AABEIAL8BCAMBIgACEQEDEQH/xAAbAAABBQEBAAAAAAAAAAAAAAAEAQIDBQYAB//EAD4QAAEDAgUBBQYEBAUEAwAAAAEAAhEDIQQFEjFBUQYiYXGBEzKRobHBBxRC0SNScuEzYoKS8BUk4vEWQ5P/xAAZAQADAQEBAAAAAAAAAAAAAAACAwQBAAX/xAArEQACAgICAgEDAgcBAAAAAAAAAQIRAyESMQRBURMiMoHwYXGRscHR4SP/2gAMAwEAAhEDEQA/ALHEVAEBTr7qTGP8QgKlcwYcL+H3KVR1iuxUO1dL/C63mAxQqMa4bOAI9V5zQpS5o6n4rSZHm7aFOoyoYNJxgHlpuIQ8aCTNVUqBolxAA5NlXYntHRa2Q4POwA6+fCx2fZ6+uRFmjjdVmCwznGBcnldRq2X2ado31PdMDoP3VI4PLjLSSfGVosvycj3hHirQ5aOFnJINY7MK7AvnhIwuYbSTMLY4rLx0VLj8GLmOfFapGOFAmD7T1aRjUSJ911x6E7LVZT2gp17e6/oefIrDY2gGiJlDUXkQRvx/YrtGcWeovaoSqTI+0JdFOrvs1x58D4+KvHBYCMKYU8hMKNAMYlakTmowB7QmYtxDDA3UgTcdiAymSeBZKybi7CiUtUMGp9paAZO28kT5LL5xXcXtawgurEaWjjUbXlFYzMHVmVNZ0s4gcjjyUPYjCipiWvIkCdHg1u7vog8de2bM3eQ9l2YVokB7xBubeJjrurTFvkE2vwlL+Sq7EVZJg3AOls87qutAFfXy+mSO6BBEkbmOCrVjhptssjRzSpJ1h2oEyCNN7+71BstHk9bVRBgiZ333QQezZ9DMVsVnapWixZsfIrO1GpeQOIDWbY8SqrGC8fNW2I2VXiWlzwBzA+y2JjNX+GjR7UzbUW6TMQQQT8WyF6icbrIae4A+JfA1Rw2/Jhed5Lgfy+GaXNa54qarGHWdx12PC12HzaloDKjmGoAAGOdqDg52oOaIlxG0bghO6ARf4jEU5DHObL5AaSL3giOfJcsv+SpyCSS91b2jXOdL2MD9Qe0G4bs0iPNcgc+OhiVmGx1VAPr2RGNeOiAdUtZa0LJqFQ6gb2M2XZjjPbuL4IHEff4KTBYZzmmBvM+X7KwyrLCRcSAZPFunxWUEgLBYUusWxz5LUZHlMd4qLA4Lvgkbn5DZajD0QBCVJ3opxr2DmkE5rEWaAQ7mwkuLRTGgerQkKpx2BkXkfRXFQoZ7jyh5UM+kmZDF5WJFvDzXMyYdPLwWjq0RMwmmlz8kLmEsBRV8p1C1iOfJH5HmxfNKpZ7evIRmjwVVnWFc0itT95m/i3kIsc70yfNhraL5yYU3C4gPYHDkSnFUohY0BK0LglCIAeFKaIcCDGx3UTVVdrM+GGoGP8R/dYOb8rGrCRk8xwLsTifyuHgxJe6YEDefonEuwldmhpimdLo4GzhHK0nZbK/yWFfXqf4rxreTwOG+kys6MTTe5xdUaSXE7jk8rEuKSXo5m6pY0PaHNIIPRVOcU3O90i3hcHqHC4VCzGGkCadVsDdpIIP7eigqdu7QaV+odZE5HJFi4vJGolztvFarA0NFJreYv5m6o+x2LNdjqj2AEOhu+0DaVotSZCNbAnL0AZj7jvIrOvNlpcVsfIrM4h0BJn2MiVuNqwE/IMDVe8VBGi4N7nrb4KKjRNaoGcbnyWmw2WNYA1tgPFHHQD2EVcwYXAMIcaLAx1596XSOhS4qnQfTZ7atoewucxwa7U20jVvLCd+iho5IxrXBnd1QSd5jqnYTJw2sKhhwNN7HCNU6oLTB3g/ZNv2CgftBhGith8S2swuDWl7w+GktNyBzLeLJULRyKpisUGlpaGMloIhpDI7gO17rkLimFbB8YhGMkhvUgfFEYqJ3C7JyDXbMm5PwErX2YjT4OgGNDY7xBnyR1LBQ0yQJuY8SYCB0GQTu4fdXWGeG7rnIJIbSpAPEDhGkoek/+6lc7ZRzeyzH0EUH8J1RllA10bJ3tUPIekDVWKF1LqiatS6cGyEmTKV0Vr2eqa3yRzqaHhLsamQFihrUwRCMiEPWcsumBKNlbk50h9L+R3d/pNx9wjkEBpqg9QR8LhGEr0MbtWeNlXGTQ4JU1pTmpgkWpWDQXOMBoknyWOyaicwxhrvH8GiYYOC4bfDcp/avM3VqjcJRu5575HA5nwC1OUZe2hSbTZs0fE8krejS1aVmv/hD69d7qfsm09XI+Ow6rRMVLis3fh6xYwlzSJI1hpBPSy2FXsyfWh+K/DioAT7SlAF9/wBlkcw7LPDvfY8AidPTmLLS4rtbVhzdDyIMj2n3hZ/AZs6riGUy1zA50Tqnxi4WvjZlujZ0gA0Bu0CI8k8JjaekQNhsnAJqFg2K2PkVlMeYC1mI2Pksfm57p8lLLseuiXsvS99/Mx91oQdvFUHZf/DJ/wA32Cu6jZIj0RAhLayezEtOxQJdMkSDyOnkhsVRa4Xseot9EXI5IuHOsuWTql1P3apjpJPwXIHsIjxBTcqd/GaOu6ZWdK7JzNZkcTPwTWAjdGoC4DpcnyROFGp1+VWYWuJP/IRNPHBsn4JbY1IuC4AwP7LpVRgcU55VwynYKae2VQHsT2sHgka1QYjHNbul9D0yZzAuDYCq6mdtmAU+lmgKBjosIqPhD67pznSuZTSyhUNddD1aSPIshKtW8LKBbKyu3vN8/spiU3EbtjqfolK9DB+J43kv7x7FV9pc9GHpWvUdZoG8nwUmbZwzD0y5xvwPFVOQZS+tU/NYgXP+Ew8D+YjqqKJrJ+zeVjDN9pWvWq3PJA30/urnEYDGPa+rRLdDYIH6o/pgyUmPY4gFpaCDNzHzUGa/iDVwdHR7FjzUBAcx5OmIuW6V2vZyUm9DcBleNr1WFzhAJ7h105sfeEKyzbsdWr0NbWUqb2ua4uLjqhty3bkLMYH8XsQKjXOoa3SZJJbNiOG+Knb+L1dgcx+HY/UDcucIn0uu+zsP6eTqjb4KhhKrgw4Zus24AmN5H7Kr7UdkvYgVWMptE2i5HO5CyGB/E91OqH+xZYzEv+sKxz/8YjXpezGHaJ3PtHH4dwLJZY2GvGyVtANDG1vaPmqQ0iWi5IjfhGMoYl2oseSBBB1xHWWkXlY9/awg6vZN2izj+y0HZ/ta+o5rGUmE1Ad6hbpjqdPKK4MTKGSL6NM7GNfLQbgXELLZ2zunyWhwGW1Guc9+gS02a4u+wVPnlPunySpdhroG7KvPs3gcO+yv2tmI3Cz/AGVpyyp4OH0WhpSLrWYhcRhS4SDdVFXCOLjJt81oi8QgMSBuhYRQYtkLk/GBciBAK9T/AJC0eR9k+5rdU0vc2zYFgRafFU2GZrq02H9T2g+UrbYjL2vqtEfBDlm4tJFfi4VNOUvRR0y6kSyoLjZw5RlOCJN52R+Py/QbuBBMNB38vFU1V2mro2mCOkbylqTl2dKCi9GhyqjeVbuFlX5WLKwe+ByPRCw4oAxWLcLBVzMo1nvE/FF4rFsbJLhb4/BUGNznEvLm02mi0CxI7zvLok3ydIclxVssq2Q0xxB87pjKbWKoyXA1K0+3qOFnSSBuD3YkSbbqXCYRweWSS3rBjz8EvJBxex2JrIm16NJg+8LFSvEKvyagabrmztlY40wDC5waQcZWVmMxTnd1lz8kC/J6xuXt9JVLmVGuZ0F0ztxE723RdKm6nh3VBUeKjXEtaTOpvQjgrVjlV2hU5/dxphFN9RlYMfGxMrs3zllBpLjfgePRDY7NHGkyqxhdUd3YAvJ+gUGAyA6va4g66n6W/pZ5dT4q3D+J5vkfmD5dlj69QYjECwvTpnjo53j4LSCqopSgqhErMz2jw1V1fUGuc2BsCQq/MMexrALtPEtI9VumuXn/AG1pEP78xfTvETwlSiehh8uUUkktHYTtI9ohridxa+/CmZnDe8cQ0zYNJZsL2+ii7Kh9PDuqexluoOa82BvECd7hTdoM6bVpuZ7MtcYJkg8ygl8WVR8ycnqKHjOsKeg/0p+Z0gKOpjWkOiTAsOCCsh+WnbqjP+sVqdE05BY60ETF5seEPH4KFmaf3IkxGKaCByVH+ZvwE3B5LVr0X126S2ke/wB6HbdEOG2TowSWzz83lzlJ8XSDKeZPa4Oa4ggzyjcR2mrPHecP9oCpmqUbI6RJKTl2XWV55Uoju6SHXII59Fe4HtqyR7WmW+Lbj4G6yOHO3gFK8LmhZ6dhsZSrNmk4OHMbjzG4QuOaIXntOo6m4OY4tI2IMFaXLe1AqDRWgO4dwfMcH5IJRCsdiwuUuMauXAlY2rpeHAe6QR6GV6NlmKFR9N7bhzCR9x6XC8wxWY0tMB4PkVqPw9zQOpvYDLqTtTRzpdYj4j5oc0bVot8OdNwfTDs6wjq9dm4DXW9CrPMcsa4tB95oiefFJicA9r2vbMF4JHIEzdFPdL0jHFpUPzO2PwTdLQJRepB7bKak5dJAwY+ngmTOkT1N1BiCQfdDx42PxRzDyke2Utx+CmKvsqahkQKbW+pKjo5cCZcfTb4q3NKUPUqNFtygSdjONERPeB4Gy7Hkwkc+eERXoW81Q4/aDCkygpCSfBSuaDuxs9f7J1b+G7axRvswRKkaphuNle+gGju87od5RuIUDmKzx/xPJ8uPGYOEsLntSAqpEQ8JMRltKtHtabXxtqEqVoUwMLWarvQlHL6Ypilob7MbNi287eaoe13ZdpY12HYA8GHNbuQfDwWjZPJAUwI/SJPUpTmijHGUXZgcq/D2qb1XBg3AHed8NlNjvw3c5oDao3Ny0/QFbovDbm5XDGkmAI8Uu/grc5PtnnFDsZjcM2q1uioyqzS4B0HqDB5WaxuAq0P8Wm5k7Ei3xFl7fWFrlU2YUKbmkVCIMiCQbLfq0J+jezybH0XUXAVGkSAQRcEG8gixUAx7fFWvanK6VNuqjUJbqgMJkbbt6BZkHbwTuSltCZRcdMv8Ni2Fsg3G/EeqJY8OQHZ0SHjrH3RVfL3Nuz+3wW2LHu3UZslp1uHCD0+4XOC0wucszaRoeZH6T08CuVPTpHcCy5DRxVq27KZ7+UxLahnTdrwOh8PAwVfYLsUym+artYBsBYeqzHaFgGJqACBNgPIImhkJ07R7Nh+0lGoyWuBnaD18FLTuSsJ2EpAhx/p+RK29N8FTNUytz5pOgqrC6meiiNQJG1OiW2ctMKbWKcKsboRlRLWeeEmc6LcUkJmGPtAVOK72PDhLh+obnzjlWL8NyTdLToBdDuxksi6Ianadjd2mfBpT8F2na7vel/2UlfKWuExKramUjp9bo22YqfoJxuLD7NuSp8G+BCBbhg22yNpjZJkEp06ExTbjzTHgJMZViEK7Eq3xl9tnk+bNSmTFoUbmqEYhUXaPtH7ICnTGqq+zQOPEhUkNWXtWpFgnU6h4QGWUHim32jtTyJcfsPBFvfaB6pEpWyvHjpbLHDsBFzdPxFcNEC5QFCpJ0yjaeGukyZQkNpO63lQ5jmjMO3W8wB/zZOzbMaeEpl7zsLAbrzLMs6fjKmp9mA91sE+p6lYrl/IbFbLnMu1tWvIpS1v8xBn0HCrHUQBLyXE7SSfkYhJQpwLAGOmoR5qdtDk3KbGHwNnOOKPKX6fxIX8aY8g23zuVEcLrkaA6ASYaLAbkwNkfhcQaVRlRvvMcHCdrcLQZpmbdFRgfS9rVpanVABJbM/l3Ob3S+P1DeIKdwSIH5uR9Uv0X+TD0sMKc6DE7g7fHhPr45wY6B3gNt/UdQle0nYE+SiLrwbRtPH9ltV0Bzjl/JU/ldfqv8lXhHvqPu4noehVpgqt7iSDceP8AdTSDMNgjdB1hDg70d9lqEtU6ZY4okEn5DYDouUNF2s6TyInoRf7JEDyRi6YccM5K4qzW5ZnBrl8t06T1nqsX2kb/AN1U8x9Aia+aup2pugu95wDp5t3p8dlUYvEOcSXEkncndMbFxRsvw9xk+1H8ob9St9TdIBXl/wCH1fTUqeIb9SvQcDiuOh+SRkK8XQY5xBU9MifND1BZMo1OFPdjqoOiEUKYIQbn2lSMxNoSpLQUdMAzHKnVB3ajmEciI9QVX4TD1mOiq9zgBu2BzbjotTQb3fFNq0523Ww0qY/sqxWohrNbq2qe8O/tGxi3wTcTiMOASDWMkQO9t6wjq9I9GoM4cOkQETSGKP8AFlJkuHrOqOe95DNR0sIBgcAlacMtPQIbC09IKdXxEMSnti8jSKnHYiXnwQWKxjabdT3Bo8SoMxxopsfVds36nYLzjNM0fXfqefIcAdAvRx0lxXo8edyk2bTMO2lJjD7M638Wt5koPsZhTWqvxNU6nTDfM7n7LFNElej9k6GmkI4cuySpBY4WzR1W+iiIUlUzdDtqyYUt2V1RJRw51TJVt+ZDGy5QYWmoM3cfZPjfSQzzjdC9sNHnfa/tH+aq6Gkmmw/E/sh8I2B+r0KqMJTvfeVZiw/Yp7VaDx9WWuArktcOpEk724+J+SscJVDHB2lro4dsbKvyZoLQT1VroEf+k+HRF5j/APVr4JX57FvYUYB/lnmd0uI7V4Zji3vaiIth2D6lUuYENLQans5LjqEE91hcBHUkAL0Cp2Pwjm1C9vtNDGDW46nve9lnhwsI3t0XMnSMz2dzatiqwZ7ZrAZcCGskn+Vs25NkDXyCka9VtSs6W3ggBwkSS6JaY2hqoW6qdV4Dj3HENcLGQYnzVlkuFc41Kmn2hAvLgLyDeTeYj1RGMCaxskNOqCRqiJjYxxb6IXEULOb1H0up6NTvPIEDWIHSS6yNrQYAHF+slchmR3T+V/wr8FB0u8p+65LljO4377Rq58FyTlq/3/oLHk4qv3/cBzMt1nRqA/zEEzN7hCzwpMQQXEjaSfmoHJ4tF72QbFRwncBbZlTSWv4NnDodpXl1HEuY4EGCDuFu8h7TMrANqQ15sRwY2ePHqEma1Y7G90a9lSQhXVtLrqfCtgdQkx+GkKK9lzVoNo1gR5onDuELO4XEEWJRYzGD0Qy7BRo2FNeYVZhM2BMSrAVA7myYg4s51YusQIQ1YEIl7g3ZMN2rWxqkgMulVmbYoAROwkqTtDnDcLQfVO8Q0dXHYLyat2nrva9r3SHzMi9zNjwjxY7dkfk5PSEznPqldxBcQybNG1tiepVWUpCRVpJdEQ2V6R2ZxYdSaRcEX8CNwvNyrjs9n5w5LTdjjfwPVKyxclobjlxez1BjpQmJplrrKofn7Wx3hfxRTc6DhMgqZJopNNhT3Ah8dJHjwq3DZyIglHnHCBBF1yWw06PJ8Zhn0KjmvEd4wYsRO4KlbVkcL0nE4CnXaQ8brC592dfhXahLqZ55HmnJpmK0EZHXBZHM/wBj9laaz4fBZnLcTpdI2P1V0cQTeT8U6D1RP5cPuU10/wC5FiKDXEa2hwBmDZOxXavFBgoU5ZSb7tgXQBpA1dALBPa8b7nxSOrDYN28EdIkTK+nZkOueDO28+cojCYhvsKjS7S/UHMvB1NjY+RKbVq6mna3oq+jSLjA9fAdStOStljhGQ0uP63kjybN/iT8FJUqb+AP0UGEaS+I7rdlPiWQ3+ox6C5+y5ILJp18AuF7ob4R+65K3e3olWOKfaAKIlNKeQmFcGiN66hVIcCLEbHpCVwUXK409Q7HdqxWApVLVBtxqHh4+C2gohwXgNN5BBaYI2I3XpPY7t+DFLEQ07Cpwf6uh8VHlw+4lmLMupGgx2Ai4QzHBwhwutQaTXtBBBB5FwVS47KTMhS3umUOPsqquA1Hcg8EKSj+Ypizg8eNip9DuQpGscisChWYytywf7glxGYuYwufDQBJvMBcQ5Zj8RsQW4VrZvUeB6NBJ+cI4pt0DN0jFdou0D8VULnE6ATobwB5dVXto8m319Akw7RMnYf8ATatUk33V6VKkQt27Fc/ompicCtMOKanwmkLjifC4vRMgOB68eIUT6xBJaSPIpi4LKNtkrcdV/nd8SrqjntWA6xdIuLACNtI5VEFPSeWmQhkkPxLdvo2OG7SS3vSDN+nirrKMxp4lr6VQgmDE9PBYFuYNO8j5hOLxu13wSXE9BQi/wAWD44eyqvYDLWuIHlKsMBmAcIm6h/6DXdJFJ8ckgtHmSYCAx2B9kJNRhdPutOojxLh3fmmpEs5qFxe0/RpjVMbH5lQvrO3gfP7rN0szqN2cdk85vVP690dsn44Lu3/AERdOrOMyQAd5t8uVJIp0y9w22HLjxPRvgoOzL9Tajnd54Igm5AIO3RXlOg2CXwes7QiSvsU5xjqP9X3/wAKrs9mjqtRzXNa2GkyJtG8ynY3Fh77e6LDy6+ZUVRjGy2i2Gu3MmXeF9mrm0o49UYkNwQaQSTfhchi60crkNGlGU0lOTSFgwaQontUhSErjiJroUzaqZpTdC44v8j7Q4jCu1UXEjlhMtP+mfottlv4pMeQMRRLOr2mR/tN/qvKw4pdc7pc8cZdjI5JR6Pe8PUp1m66Tg9p5HXoRwUracLx7sx2nqYOpqb3muEOaSdJ/Y+K1Z/Fjrhh/wDp/wCKklgknooWZNbNu3D6jC82/FPE6sTTot2pskjxcf2AU+K/FauZ9nSYzxMvP2CxuPxz6r3VHul7zc/824TcWKSdsXkyJqkRPPA2G56lQlSEprlSTkSWEpCQLjjg5LKQtSArjh0JAEoTmNkrjUm3SLTs3lJxNYMBAgF1xO0WVv2i7Pmg4ElsOBMNEbRx6qry3EexeHNBt0dFukwtNiqJxwFRjG02juw+o95kASbi0pTkmyyHj5YPlRicUwcKSi6Gtjdpn7rSu7EmRqqMA5jWT6AhF5vVYykKNKnDQWyY6cuPJN/gutIpjhlkk21VlZjPxBq1aL6NSm3vt0yJEel5WUBKOzKlcFCQmcrR52TE8UnFjJ8E5rR1hcQkIWizRZDRdSY50Ah8EGfPhT1nufvt8vhym4F38Jn9H3Ti5GKfY1rR/wC1I6vAAAUBKXMKNSlSFUsMOJDSfDc+VwuO7GYppDHOHFj6pEBh67/YvB91zmknczfjouWWFRA4JCnFNKwIYQkKUhNcuOG6V0pZXSuOGykIT0kLDhGHhEaO7PSx+yHIT6T1xxIAohcf6j9FM42ULLADrJ+y444rip2YUkO/y7jzT2Ze4sLxEAx49FplgbgmQjnZa8EtIAIbqNxsgisNEBXObKVJsuOEajcFh9U94NI6oQhWdDs/XLQ4Ms7bvM/dd/M62toUYWoCNnA8j9leYM1qctpuIbYzomTF/JU/5SpSeBUlhNwJBt1kErQ4CtpcAXX9fqs4RY5eXmj7sfTdiXH3qjj4UySg8Zga+ztfW9Nw+q9Y7BUXMe6o8Q3TYzO/gFL297QUC1rdRMbgBwt5ws+kr7GLzslXSPCcXgKx2Y5w/pTW9nqzrim8DqRAlaurnFGmAC8946hZxtcdEfTzhlQNotnUTExa90ahFeyXJmnN20YOp2cxDf8A6y4dW975BAVaRFiCD0IIPwK9kyihoqxM90/JM7T4Vrqfea0+YBWPTBT0ef4I/wANn9CPweT1KphrfU2HxUGRH+Np4FgOBdbzAj5LXIyiDJOxtOnDqv8AEdvH6R6c+qr/AMUKDjQYWNLgCQdImAQIkDiy2FASEhKCwzxBjv8Atz1Dg3T+rkzp6cea5a3ssdWJxT/8zvnUd+y5GA3R/9k="/>
          <p:cNvSpPr>
            <a:spLocks noChangeAspect="1" noChangeArrowheads="1"/>
          </p:cNvSpPr>
          <p:nvPr/>
        </p:nvSpPr>
        <p:spPr bwMode="auto">
          <a:xfrm>
            <a:off x="2915816" y="1431852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1916832"/>
            <a:ext cx="3755256" cy="483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 descr="https://encrypted-tbn1.gstatic.com/images?q=tbn:ANd9GcT_mOlfYax_zKisLye-eR7D9QxyPs2s0mOwUqTaDO3g0dfrPvv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40768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www.danskmetal.dk/Nyheder%20og%20presse/Nyheder/2012/Februar/~/media/DME/Images/Nyheder/2012/425-jesper-vvs-pensio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68960"/>
            <a:ext cx="2628900" cy="151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http://www.ask-alex.dk/media/?resource=contents%2Fonlinemagasiner%2F.askalex%2F_imageLibraryService%2F4494%2Fimages%2Fuploaded%2FUntitled-1_66.jpg&amp;hash=f9a9e4cbfddaa1306c1d15b35a503df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73854"/>
            <a:ext cx="2628900" cy="200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5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 txBox="1">
            <a:spLocks/>
          </p:cNvSpPr>
          <p:nvPr/>
        </p:nvSpPr>
        <p:spPr bwMode="auto">
          <a:xfrm>
            <a:off x="14808" y="1421904"/>
            <a:ext cx="376510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a-DK" sz="4000" dirty="0" smtClean="0"/>
              <a:t>Udskrifts- og resultatsider</a:t>
            </a:r>
            <a:endParaRPr lang="da-DK" sz="4000" dirty="0"/>
          </a:p>
        </p:txBody>
      </p:sp>
      <p:sp>
        <p:nvSpPr>
          <p:cNvPr id="15" name="AutoShape 2" descr="data:image/jpeg;base64,/9j/4AAQSkZJRgABAQAAAQABAAD/2wCEAAkGBhQSERUUExQWFRUUFRcYFBgXFxQVFxoXFxQVFBcUFxQYHCYfFxokGRQUHy8gJCcpLCwsFR4xNTAqNSYrLCkBCQoKDgwOGg8PGikkHBwpLCkpLCkpKSwpLCwsKSwsKSksKSkpKSwsLCwpKSwpLC0sLCkpLCwsLCwsKSw1KSwpLP/AABEIAL8BCAMBIgACEQEDEQH/xAAbAAABBQEBAAAAAAAAAAAAAAAEAQIDBQYAB//EAD4QAAEDAgUBBQYEBAUEAwAAAAEAAhEDIQQFEjFBUQYiYXGBEzKRobHBBxRC0SNScuEzYoKS8BUk4vEWQ5P/xAAZAQADAQEBAAAAAAAAAAAAAAACAwQBAAX/xAArEQACAgICAgEDAgcBAAAAAAAAAQIRAyESMQRBURMiMoHwYXGRscHR4SP/2gAMAwEAAhEDEQA/ALHEVAEBTr7qTGP8QgKlcwYcL+H3KVR1iuxUO1dL/C63mAxQqMa4bOAI9V5zQpS5o6n4rSZHm7aFOoyoYNJxgHlpuIQ8aCTNVUqBolxAA5NlXYntHRa2Q4POwA6+fCx2fZ6+uRFmjjdVmCwznGBcnldRq2X2ado31PdMDoP3VI4PLjLSSfGVosvycj3hHirQ5aOFnJINY7MK7AvnhIwuYbSTMLY4rLx0VLj8GLmOfFapGOFAmD7T1aRjUSJ911x6E7LVZT2gp17e6/oefIrDY2gGiJlDUXkQRvx/YrtGcWeovaoSqTI+0JdFOrvs1x58D4+KvHBYCMKYU8hMKNAMYlakTmowB7QmYtxDDA3UgTcdiAymSeBZKybi7CiUtUMGp9paAZO28kT5LL5xXcXtawgurEaWjjUbXlFYzMHVmVNZ0s4gcjjyUPYjCipiWvIkCdHg1u7vog8de2bM3eQ9l2YVokB7xBubeJjrurTFvkE2vwlL+Sq7EVZJg3AOls87qutAFfXy+mSO6BBEkbmOCrVjhptssjRzSpJ1h2oEyCNN7+71BstHk9bVRBgiZ333QQezZ9DMVsVnapWixZsfIrO1GpeQOIDWbY8SqrGC8fNW2I2VXiWlzwBzA+y2JjNX+GjR7UzbUW6TMQQQT8WyF6icbrIae4A+JfA1Rw2/Jhed5Lgfy+GaXNa54qarGHWdx12PC12HzaloDKjmGoAAGOdqDg52oOaIlxG0bghO6ARf4jEU5DHObL5AaSL3giOfJcsv+SpyCSS91b2jXOdL2MD9Qe0G4bs0iPNcgc+OhiVmGx1VAPr2RGNeOiAdUtZa0LJqFQ6gb2M2XZjjPbuL4IHEff4KTBYZzmmBvM+X7KwyrLCRcSAZPFunxWUEgLBYUusWxz5LUZHlMd4qLA4Lvgkbn5DZajD0QBCVJ3opxr2DmkE5rEWaAQ7mwkuLRTGgerQkKpx2BkXkfRXFQoZ7jyh5UM+kmZDF5WJFvDzXMyYdPLwWjq0RMwmmlz8kLmEsBRV8p1C1iOfJH5HmxfNKpZ7evIRmjwVVnWFc0itT95m/i3kIsc70yfNhraL5yYU3C4gPYHDkSnFUohY0BK0LglCIAeFKaIcCDGx3UTVVdrM+GGoGP8R/dYOb8rGrCRk8xwLsTifyuHgxJe6YEDefonEuwldmhpimdLo4GzhHK0nZbK/yWFfXqf4rxreTwOG+kys6MTTe5xdUaSXE7jk8rEuKSXo5m6pY0PaHNIIPRVOcU3O90i3hcHqHC4VCzGGkCadVsDdpIIP7eigqdu7QaV+odZE5HJFi4vJGolztvFarA0NFJreYv5m6o+x2LNdjqj2AEOhu+0DaVotSZCNbAnL0AZj7jvIrOvNlpcVsfIrM4h0BJn2MiVuNqwE/IMDVe8VBGi4N7nrb4KKjRNaoGcbnyWmw2WNYA1tgPFHHQD2EVcwYXAMIcaLAx1596XSOhS4qnQfTZ7atoewucxwa7U20jVvLCd+iho5IxrXBnd1QSd5jqnYTJw2sKhhwNN7HCNU6oLTB3g/ZNv2CgftBhGith8S2swuDWl7w+GktNyBzLeLJULRyKpisUGlpaGMloIhpDI7gO17rkLimFbB8YhGMkhvUgfFEYqJ3C7JyDXbMm5PwErX2YjT4OgGNDY7xBnyR1LBQ0yQJuY8SYCB0GQTu4fdXWGeG7rnIJIbSpAPEDhGkoek/+6lc7ZRzeyzH0EUH8J1RllA10bJ3tUPIekDVWKF1LqiatS6cGyEmTKV0Vr2eqa3yRzqaHhLsamQFihrUwRCMiEPWcsumBKNlbk50h9L+R3d/pNx9wjkEBpqg9QR8LhGEr0MbtWeNlXGTQ4JU1pTmpgkWpWDQXOMBoknyWOyaicwxhrvH8GiYYOC4bfDcp/avM3VqjcJRu5575HA5nwC1OUZe2hSbTZs0fE8krejS1aVmv/hD69d7qfsm09XI+Ow6rRMVLis3fh6xYwlzSJI1hpBPSy2FXsyfWh+K/DioAT7SlAF9/wBlkcw7LPDvfY8AidPTmLLS4rtbVhzdDyIMj2n3hZ/AZs6riGUy1zA50Tqnxi4WvjZlujZ0gA0Bu0CI8k8JjaekQNhsnAJqFg2K2PkVlMeYC1mI2Pksfm57p8lLLseuiXsvS99/Mx91oQdvFUHZf/DJ/wA32Cu6jZIj0RAhLayezEtOxQJdMkSDyOnkhsVRa4Xseot9EXI5IuHOsuWTql1P3apjpJPwXIHsIjxBTcqd/GaOu6ZWdK7JzNZkcTPwTWAjdGoC4DpcnyROFGp1+VWYWuJP/IRNPHBsn4JbY1IuC4AwP7LpVRgcU55VwynYKae2VQHsT2sHgka1QYjHNbul9D0yZzAuDYCq6mdtmAU+lmgKBjosIqPhD67pznSuZTSyhUNddD1aSPIshKtW8LKBbKyu3vN8/spiU3EbtjqfolK9DB+J43kv7x7FV9pc9GHpWvUdZoG8nwUmbZwzD0y5xvwPFVOQZS+tU/NYgXP+Ew8D+YjqqKJrJ+zeVjDN9pWvWq3PJA30/urnEYDGPa+rRLdDYIH6o/pgyUmPY4gFpaCDNzHzUGa/iDVwdHR7FjzUBAcx5OmIuW6V2vZyUm9DcBleNr1WFzhAJ7h105sfeEKyzbsdWr0NbWUqb2ua4uLjqhty3bkLMYH8XsQKjXOoa3SZJJbNiOG+Knb+L1dgcx+HY/UDcucIn0uu+zsP6eTqjb4KhhKrgw4Zus24AmN5H7Kr7UdkvYgVWMptE2i5HO5CyGB/E91OqH+xZYzEv+sKxz/8YjXpezGHaJ3PtHH4dwLJZY2GvGyVtANDG1vaPmqQ0iWi5IjfhGMoYl2oseSBBB1xHWWkXlY9/awg6vZN2izj+y0HZ/ta+o5rGUmE1Ad6hbpjqdPKK4MTKGSL6NM7GNfLQbgXELLZ2zunyWhwGW1Guc9+gS02a4u+wVPnlPunySpdhroG7KvPs3gcO+yv2tmI3Cz/AGVpyyp4OH0WhpSLrWYhcRhS4SDdVFXCOLjJt81oi8QgMSBuhYRQYtkLk/GBciBAK9T/AJC0eR9k+5rdU0vc2zYFgRafFU2GZrq02H9T2g+UrbYjL2vqtEfBDlm4tJFfi4VNOUvRR0y6kSyoLjZw5RlOCJN52R+Py/QbuBBMNB38vFU1V2mro2mCOkbylqTl2dKCi9GhyqjeVbuFlX5WLKwe+ByPRCw4oAxWLcLBVzMo1nvE/FF4rFsbJLhb4/BUGNznEvLm02mi0CxI7zvLok3ydIclxVssq2Q0xxB87pjKbWKoyXA1K0+3qOFnSSBuD3YkSbbqXCYRweWSS3rBjz8EvJBxex2JrIm16NJg+8LFSvEKvyagabrmztlY40wDC5waQcZWVmMxTnd1lz8kC/J6xuXt9JVLmVGuZ0F0ztxE723RdKm6nh3VBUeKjXEtaTOpvQjgrVjlV2hU5/dxphFN9RlYMfGxMrs3zllBpLjfgePRDY7NHGkyqxhdUd3YAvJ+gUGAyA6va4g66n6W/pZ5dT4q3D+J5vkfmD5dlj69QYjECwvTpnjo53j4LSCqopSgqhErMz2jw1V1fUGuc2BsCQq/MMexrALtPEtI9VumuXn/AG1pEP78xfTvETwlSiehh8uUUkktHYTtI9ohridxa+/CmZnDe8cQ0zYNJZsL2+ii7Kh9PDuqexluoOa82BvECd7hTdoM6bVpuZ7MtcYJkg8ygl8WVR8ycnqKHjOsKeg/0p+Z0gKOpjWkOiTAsOCCsh+WnbqjP+sVqdE05BY60ETF5seEPH4KFmaf3IkxGKaCByVH+ZvwE3B5LVr0X126S2ke/wB6HbdEOG2TowSWzz83lzlJ8XSDKeZPa4Oa4ggzyjcR2mrPHecP9oCpmqUbI6RJKTl2XWV55Uoju6SHXII59Fe4HtqyR7WmW+Lbj4G6yOHO3gFK8LmhZ6dhsZSrNmk4OHMbjzG4QuOaIXntOo6m4OY4tI2IMFaXLe1AqDRWgO4dwfMcH5IJRCsdiwuUuMauXAlY2rpeHAe6QR6GV6NlmKFR9N7bhzCR9x6XC8wxWY0tMB4PkVqPw9zQOpvYDLqTtTRzpdYj4j5oc0bVot8OdNwfTDs6wjq9dm4DXW9CrPMcsa4tB95oiefFJicA9r2vbMF4JHIEzdFPdL0jHFpUPzO2PwTdLQJRepB7bKak5dJAwY+ngmTOkT1N1BiCQfdDx42PxRzDyke2Utx+CmKvsqahkQKbW+pKjo5cCZcfTb4q3NKUPUqNFtygSdjONERPeB4Gy7Hkwkc+eERXoW81Q4/aDCkygpCSfBSuaDuxs9f7J1b+G7axRvswRKkaphuNle+gGju87od5RuIUDmKzx/xPJ8uPGYOEsLntSAqpEQ8JMRltKtHtabXxtqEqVoUwMLWarvQlHL6Ypilob7MbNi287eaoe13ZdpY12HYA8GHNbuQfDwWjZPJAUwI/SJPUpTmijHGUXZgcq/D2qb1XBg3AHed8NlNjvw3c5oDao3Ny0/QFbovDbm5XDGkmAI8Uu/grc5PtnnFDsZjcM2q1uioyqzS4B0HqDB5WaxuAq0P8Wm5k7Ei3xFl7fWFrlU2YUKbmkVCIMiCQbLfq0J+jezybH0XUXAVGkSAQRcEG8gixUAx7fFWvanK6VNuqjUJbqgMJkbbt6BZkHbwTuSltCZRcdMv8Ni2Fsg3G/EeqJY8OQHZ0SHjrH3RVfL3Nuz+3wW2LHu3UZslp1uHCD0+4XOC0wucszaRoeZH6T08CuVPTpHcCy5DRxVq27KZ7+UxLahnTdrwOh8PAwVfYLsUym+artYBsBYeqzHaFgGJqACBNgPIImhkJ07R7Nh+0lGoyWuBnaD18FLTuSsJ2EpAhx/p+RK29N8FTNUytz5pOgqrC6meiiNQJG1OiW2ctMKbWKcKsboRlRLWeeEmc6LcUkJmGPtAVOK72PDhLh+obnzjlWL8NyTdLToBdDuxksi6Ianadjd2mfBpT8F2na7vel/2UlfKWuExKramUjp9bo22YqfoJxuLD7NuSp8G+BCBbhg22yNpjZJkEp06ExTbjzTHgJMZViEK7Eq3xl9tnk+bNSmTFoUbmqEYhUXaPtH7ICnTGqq+zQOPEhUkNWXtWpFgnU6h4QGWUHim32jtTyJcfsPBFvfaB6pEpWyvHjpbLHDsBFzdPxFcNEC5QFCpJ0yjaeGukyZQkNpO63lQ5jmjMO3W8wB/zZOzbMaeEpl7zsLAbrzLMs6fjKmp9mA91sE+p6lYrl/IbFbLnMu1tWvIpS1v8xBn0HCrHUQBLyXE7SSfkYhJQpwLAGOmoR5qdtDk3KbGHwNnOOKPKX6fxIX8aY8g23zuVEcLrkaA6ASYaLAbkwNkfhcQaVRlRvvMcHCdrcLQZpmbdFRgfS9rVpanVABJbM/l3Ob3S+P1DeIKdwSIH5uR9Uv0X+TD0sMKc6DE7g7fHhPr45wY6B3gNt/UdQle0nYE+SiLrwbRtPH9ltV0Bzjl/JU/ldfqv8lXhHvqPu4noehVpgqt7iSDceP8AdTSDMNgjdB1hDg70d9lqEtU6ZY4okEn5DYDouUNF2s6TyInoRf7JEDyRi6YccM5K4qzW5ZnBrl8t06T1nqsX2kb/AN1U8x9Aia+aup2pugu95wDp5t3p8dlUYvEOcSXEkncndMbFxRsvw9xk+1H8ob9St9TdIBXl/wCH1fTUqeIb9SvQcDiuOh+SRkK8XQY5xBU9MifND1BZMo1OFPdjqoOiEUKYIQbn2lSMxNoSpLQUdMAzHKnVB3ajmEciI9QVX4TD1mOiq9zgBu2BzbjotTQb3fFNq0523Ww0qY/sqxWohrNbq2qe8O/tGxi3wTcTiMOASDWMkQO9t6wjq9I9GoM4cOkQETSGKP8AFlJkuHrOqOe95DNR0sIBgcAlacMtPQIbC09IKdXxEMSnti8jSKnHYiXnwQWKxjabdT3Bo8SoMxxopsfVds36nYLzjNM0fXfqefIcAdAvRx0lxXo8edyk2bTMO2lJjD7M638Wt5koPsZhTWqvxNU6nTDfM7n7LFNElej9k6GmkI4cuySpBY4WzR1W+iiIUlUzdDtqyYUt2V1RJRw51TJVt+ZDGy5QYWmoM3cfZPjfSQzzjdC9sNHnfa/tH+aq6Gkmmw/E/sh8I2B+r0KqMJTvfeVZiw/Yp7VaDx9WWuArktcOpEk724+J+SscJVDHB2lro4dsbKvyZoLQT1VroEf+k+HRF5j/APVr4JX57FvYUYB/lnmd0uI7V4Zji3vaiIth2D6lUuYENLQans5LjqEE91hcBHUkAL0Cp2Pwjm1C9vtNDGDW46nve9lnhwsI3t0XMnSMz2dzatiqwZ7ZrAZcCGskn+Vs25NkDXyCka9VtSs6W3ggBwkSS6JaY2hqoW6qdV4Dj3HENcLGQYnzVlkuFc41Kmn2hAvLgLyDeTeYj1RGMCaxskNOqCRqiJjYxxb6IXEULOb1H0up6NTvPIEDWIHSS6yNrQYAHF+slchmR3T+V/wr8FB0u8p+65LljO4377Rq58FyTlq/3/oLHk4qv3/cBzMt1nRqA/zEEzN7hCzwpMQQXEjaSfmoHJ4tF72QbFRwncBbZlTSWv4NnDodpXl1HEuY4EGCDuFu8h7TMrANqQ15sRwY2ePHqEma1Y7G90a9lSQhXVtLrqfCtgdQkx+GkKK9lzVoNo1gR5onDuELO4XEEWJRYzGD0Qy7BRo2FNeYVZhM2BMSrAVA7myYg4s51YusQIQ1YEIl7g3ZMN2rWxqkgMulVmbYoAROwkqTtDnDcLQfVO8Q0dXHYLyat2nrva9r3SHzMi9zNjwjxY7dkfk5PSEznPqldxBcQybNG1tiepVWUpCRVpJdEQ2V6R2ZxYdSaRcEX8CNwvNyrjs9n5w5LTdjjfwPVKyxclobjlxez1BjpQmJplrrKofn7Wx3hfxRTc6DhMgqZJopNNhT3Ah8dJHjwq3DZyIglHnHCBBF1yWw06PJ8Zhn0KjmvEd4wYsRO4KlbVkcL0nE4CnXaQ8brC592dfhXahLqZ55HmnJpmK0EZHXBZHM/wBj9laaz4fBZnLcTpdI2P1V0cQTeT8U6D1RP5cPuU10/wC5FiKDXEa2hwBmDZOxXavFBgoU5ZSb7tgXQBpA1dALBPa8b7nxSOrDYN28EdIkTK+nZkOueDO28+cojCYhvsKjS7S/UHMvB1NjY+RKbVq6mna3oq+jSLjA9fAdStOStljhGQ0uP63kjybN/iT8FJUqb+AP0UGEaS+I7rdlPiWQ3+ox6C5+y5ILJp18AuF7ob4R+65K3e3olWOKfaAKIlNKeQmFcGiN66hVIcCLEbHpCVwUXK409Q7HdqxWApVLVBtxqHh4+C2gohwXgNN5BBaYI2I3XpPY7t+DFLEQ07Cpwf6uh8VHlw+4lmLMupGgx2Ai4QzHBwhwutQaTXtBBBB5FwVS47KTMhS3umUOPsqquA1Hcg8EKSj+Ypizg8eNip9DuQpGscisChWYytywf7glxGYuYwufDQBJvMBcQ5Zj8RsQW4VrZvUeB6NBJ+cI4pt0DN0jFdou0D8VULnE6ATobwB5dVXto8m319Akw7RMnYf8ATatUk33V6VKkQt27Fc/ompicCtMOKanwmkLjifC4vRMgOB68eIUT6xBJaSPIpi4LKNtkrcdV/nd8SrqjntWA6xdIuLACNtI5VEFPSeWmQhkkPxLdvo2OG7SS3vSDN+nirrKMxp4lr6VQgmDE9PBYFuYNO8j5hOLxu13wSXE9BQi/wAWD44eyqvYDLWuIHlKsMBmAcIm6h/6DXdJFJ8ckgtHmSYCAx2B9kJNRhdPutOojxLh3fmmpEs5qFxe0/RpjVMbH5lQvrO3gfP7rN0szqN2cdk85vVP690dsn44Lu3/AERdOrOMyQAd5t8uVJIp0y9w22HLjxPRvgoOzL9Tajnd54Igm5AIO3RXlOg2CXwes7QiSvsU5xjqP9X3/wAKrs9mjqtRzXNa2GkyJtG8ynY3Fh77e6LDy6+ZUVRjGy2i2Gu3MmXeF9mrm0o49UYkNwQaQSTfhchi60crkNGlGU0lOTSFgwaQontUhSErjiJroUzaqZpTdC44v8j7Q4jCu1UXEjlhMtP+mfottlv4pMeQMRRLOr2mR/tN/qvKw4pdc7pc8cZdjI5JR6Pe8PUp1m66Tg9p5HXoRwUracLx7sx2nqYOpqb3muEOaSdJ/Y+K1Z/Fjrhh/wDp/wCKklgknooWZNbNu3D6jC82/FPE6sTTot2pskjxcf2AU+K/FauZ9nSYzxMvP2CxuPxz6r3VHul7zc/824TcWKSdsXkyJqkRPPA2G56lQlSEprlSTkSWEpCQLjjg5LKQtSArjh0JAEoTmNkrjUm3SLTs3lJxNYMBAgF1xO0WVv2i7Pmg4ElsOBMNEbRx6qry3EexeHNBt0dFukwtNiqJxwFRjG02juw+o95kASbi0pTkmyyHj5YPlRicUwcKSi6Gtjdpn7rSu7EmRqqMA5jWT6AhF5vVYykKNKnDQWyY6cuPJN/gutIpjhlkk21VlZjPxBq1aL6NSm3vt0yJEel5WUBKOzKlcFCQmcrR52TE8UnFjJ8E5rR1hcQkIWizRZDRdSY50Ah8EGfPhT1nufvt8vhym4F38Jn9H3Ti5GKfY1rR/wC1I6vAAAUBKXMKNSlSFUsMOJDSfDc+VwuO7GYppDHOHFj6pEBh67/YvB91zmknczfjouWWFRA4JCnFNKwIYQkKUhNcuOG6V0pZXSuOGykIT0kLDhGHhEaO7PSx+yHIT6T1xxIAohcf6j9FM42ULLADrJ+y444rip2YUkO/y7jzT2Ze4sLxEAx49FplgbgmQjnZa8EtIAIbqNxsgisNEBXObKVJsuOEajcFh9U94NI6oQhWdDs/XLQ4Ms7bvM/dd/M62toUYWoCNnA8j9leYM1qctpuIbYzomTF/JU/5SpSeBUlhNwJBt1kErQ4CtpcAXX9fqs4RY5eXmj7sfTdiXH3qjj4UySg8Zga+ztfW9Nw+q9Y7BUXMe6o8Q3TYzO/gFL297QUC1rdRMbgBwt5ws+kr7GLzslXSPCcXgKx2Y5w/pTW9nqzrim8DqRAlaurnFGmAC8946hZxtcdEfTzhlQNotnUTExa90ahFeyXJmnN20YOp2cxDf8A6y4dW975BAVaRFiCD0IIPwK9kyihoqxM90/JM7T4Vrqfea0+YBWPTBT0ef4I/wANn9CPweT1KphrfU2HxUGRH+Np4FgOBdbzAj5LXIyiDJOxtOnDqv8AEdvH6R6c+qr/AMUKDjQYWNLgCQdImAQIkDiy2FASEhKCwzxBjv8Atz1Dg3T+rkzp6cea5a3ssdWJxT/8zvnUd+y5GA3R/9k="/>
          <p:cNvSpPr>
            <a:spLocks noChangeAspect="1" noChangeArrowheads="1"/>
          </p:cNvSpPr>
          <p:nvPr/>
        </p:nvSpPr>
        <p:spPr bwMode="auto">
          <a:xfrm>
            <a:off x="2915816" y="1431852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19913"/>
              </p:ext>
            </p:extLst>
          </p:nvPr>
        </p:nvGraphicFramePr>
        <p:xfrm>
          <a:off x="3275853" y="1196752"/>
          <a:ext cx="3456387" cy="5616628"/>
        </p:xfrm>
        <a:graphic>
          <a:graphicData uri="http://schemas.openxmlformats.org/drawingml/2006/table">
            <a:tbl>
              <a:tblPr/>
              <a:tblGrid>
                <a:gridCol w="313623"/>
                <a:gridCol w="313623"/>
                <a:gridCol w="313623"/>
                <a:gridCol w="313623"/>
                <a:gridCol w="313623"/>
                <a:gridCol w="437765"/>
                <a:gridCol w="130677"/>
                <a:gridCol w="437765"/>
                <a:gridCol w="130677"/>
                <a:gridCol w="450832"/>
                <a:gridCol w="300556"/>
              </a:tblGrid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Navn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Adresse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Postnr. og by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Telefon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Mail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Dato for besøg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Udført af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Firma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Klassificering af energibesparelser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Små bygninger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Udskiftning af varmeproducerende enhed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Besparelse [kr.]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Investering [kr.]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TBT [år]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Udskifting af ældre fjernvarmeanlæg til nyt anlæg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oliekedel til ny oliekedel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oliekedel til fjernvarmeunit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oliekedel til ny gaskedel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oliekedel til varmepumpe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oliekedel til træpillekedel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gaskedel til ny gaskedel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gaskedel til varmepumpe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gaskedel til træpillekedel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Isolering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1102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Isolering af centralvarmeledninger - fremløb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4.038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Isolering af centralvarmeledninger - retur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3.480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8241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Isolering af ledninger til varmt brugsvand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13.484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Styring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Termostatventiler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Rumtemperatur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Udekompensering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Natsænkning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291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Solvarme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Solvarmeanlæg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10.899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Ventilation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Reduktion af driftstid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302.452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Reduktion af indblæsningstemperatur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Reduktion af volumenstrømme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Etablering af varmegenvinding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ventilator og motor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Kombinerede forslag (enkeltforslag vises ikke)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Pumper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pumpe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Belysning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Reduktion af driftstid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161.973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1.000.000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Sektionsopdeling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Reduktion af belysningsstyrke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lyskilder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4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Udskiftning af forkoblingsenheder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Udnyttelse af dagslysindfald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Kombinerede forslag (enkeltforslag vises ikke)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I alt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300" b="1" i="0" u="none" strike="noStrike">
                          <a:effectLst/>
                          <a:latin typeface="Arial"/>
                        </a:rPr>
                        <a:t>Samlet energibesparelse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499.057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1.000.000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2,0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865"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3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6" descr="http://www.institutioner.horsenskom.dk/sitecore/content/Home/Nyheder/2010/December/Nyheder/~/media/Billeder/Nyheder/2010/December/dette%20lys%20gedved%20skole%20450x250%20WEB%20jpg.ashx?w=45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067" y="5085184"/>
            <a:ext cx="2209429" cy="122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s://encrypted-tbn3.gstatic.com/images?q=tbn:ANd9GcSTFCBuWFn-eP1wSCLfpdY6o1bAA381XtEnxgRZ1-4DnOUyzMhvB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285" y="2136182"/>
            <a:ext cx="2215211" cy="294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7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 txBox="1">
            <a:spLocks/>
          </p:cNvSpPr>
          <p:nvPr/>
        </p:nvSpPr>
        <p:spPr>
          <a:xfrm>
            <a:off x="1619672" y="1774538"/>
            <a:ext cx="6048672" cy="1470025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endParaRPr lang="da-DK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403648" y="1556792"/>
            <a:ext cx="6910536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a-DK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Værktøj </a:t>
            </a:r>
            <a:r>
              <a:rPr lang="da-DK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til klassificering af </a:t>
            </a:r>
            <a:r>
              <a:rPr lang="da-DK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energieffektiviseringsforslag</a:t>
            </a:r>
            <a:endParaRPr lang="da-DK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4" descr="http://www.passivhusnordvest.dk/wp-content/uploads/2010/08/termografi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40968"/>
            <a:ext cx="3312368" cy="272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0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a-DK" sz="4000" dirty="0" smtClean="0"/>
              <a:t>Agenda</a:t>
            </a:r>
            <a:endParaRPr lang="da-DK" sz="4000" dirty="0"/>
          </a:p>
        </p:txBody>
      </p:sp>
      <p:sp>
        <p:nvSpPr>
          <p:cNvPr id="9" name="Pladsholder til indhold 2"/>
          <p:cNvSpPr txBox="1">
            <a:spLocks/>
          </p:cNvSpPr>
          <p:nvPr/>
        </p:nvSpPr>
        <p:spPr bwMode="auto">
          <a:xfrm>
            <a:off x="1403647" y="2060848"/>
            <a:ext cx="6951663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Værktøjets formål</a:t>
            </a:r>
          </a:p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Introduktion til værktøjet</a:t>
            </a:r>
          </a:p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Værktøjets parametre</a:t>
            </a:r>
          </a:p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Krav til brugeren</a:t>
            </a:r>
          </a:p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Introduktion til værktøjets teknologier</a:t>
            </a:r>
          </a:p>
          <a:p>
            <a:pPr marL="514350" indent="-514350" algn="l">
              <a:buSzPct val="100000"/>
              <a:buFont typeface="+mj-lt"/>
              <a:buAutoNum type="arabicPeriod"/>
            </a:pPr>
            <a:r>
              <a:rPr lang="da-DK" sz="1600" dirty="0" smtClean="0">
                <a:solidFill>
                  <a:schemeClr val="tx1"/>
                </a:solidFill>
              </a:rPr>
              <a:t>Cases</a:t>
            </a:r>
          </a:p>
        </p:txBody>
      </p:sp>
    </p:spTree>
    <p:extLst>
      <p:ext uri="{BB962C8B-B14F-4D97-AF65-F5344CB8AC3E}">
        <p14:creationId xmlns:p14="http://schemas.microsoft.com/office/powerpoint/2010/main" val="34188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da-DK" sz="4000" dirty="0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950912" y="105273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a-DK" sz="4000" dirty="0" smtClean="0"/>
              <a:t>Projektet formål</a:t>
            </a:r>
            <a:endParaRPr lang="da-DK" sz="4000" dirty="0"/>
          </a:p>
        </p:txBody>
      </p:sp>
      <p:sp>
        <p:nvSpPr>
          <p:cNvPr id="10" name="Pladsholder til indhold 2"/>
          <p:cNvSpPr txBox="1">
            <a:spLocks/>
          </p:cNvSpPr>
          <p:nvPr/>
        </p:nvSpPr>
        <p:spPr bwMode="auto">
          <a:xfrm>
            <a:off x="1045531" y="1983172"/>
            <a:ext cx="6951663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algn="l"/>
            <a:r>
              <a:rPr lang="da-DK" sz="1600" dirty="0" smtClean="0">
                <a:solidFill>
                  <a:schemeClr val="tx1"/>
                </a:solidFill>
              </a:rPr>
              <a:t>Det er projektets formål at: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at få håndværkerne til i højere grad at medtage energieffektivitet som et salgsargument overfor deres kunder, og dermed opnå et mersalg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at kunne prioritere energibesparende forslag, så de muligheder der identificeres med bedst rentabilitet gennemføres først. Værktøjet skal kunne beregne den samlede energibesparelse i de tilfælde hvor der gennemføres flere muligheder samtidig, som er indbyrdes afhængige.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at kunne vurdere og præsentere forslagenes totale rentabilitet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at beregningerne kan danne grundlag for en aftale med et energiselskab om indberetningsretten, samt at kunne fungere som dokumentation for energibesparelsen, der kan vedlægges på gennemførelsen af det energibesparende projekt.</a:t>
            </a:r>
            <a:endParaRPr lang="da-DK" sz="1600" dirty="0">
              <a:solidFill>
                <a:schemeClr val="tx1"/>
              </a:solidFill>
            </a:endParaRPr>
          </a:p>
        </p:txBody>
      </p:sp>
      <p:pic>
        <p:nvPicPr>
          <p:cNvPr id="11" name="Picture 2" descr="https://encrypted-tbn3.gstatic.com/images?q=tbn:ANd9GcRbIlsoFQwb11Ild2UgpKaRVIpp_NfMr12GPO2-GG36dpb_yhEiY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59" y="5013176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da-DK" sz="4000" dirty="0"/>
          </a:p>
        </p:txBody>
      </p:sp>
      <p:sp>
        <p:nvSpPr>
          <p:cNvPr id="13" name="Titel 1"/>
          <p:cNvSpPr txBox="1">
            <a:spLocks/>
          </p:cNvSpPr>
          <p:nvPr/>
        </p:nvSpPr>
        <p:spPr bwMode="auto">
          <a:xfrm>
            <a:off x="914400" y="97901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a-DK" sz="4000" smtClean="0"/>
              <a:t>Introduktion</a:t>
            </a:r>
            <a:endParaRPr lang="da-DK" sz="4000" dirty="0"/>
          </a:p>
        </p:txBody>
      </p:sp>
      <p:sp>
        <p:nvSpPr>
          <p:cNvPr id="14" name="Pladsholder til indhold 2"/>
          <p:cNvSpPr txBox="1">
            <a:spLocks/>
          </p:cNvSpPr>
          <p:nvPr/>
        </p:nvSpPr>
        <p:spPr bwMode="auto">
          <a:xfrm>
            <a:off x="827584" y="1770782"/>
            <a:ext cx="6951663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9516" lvl="1" indent="-342900" algn="l">
              <a:buFont typeface="+mj-lt"/>
              <a:buAutoNum type="arabicPeriod"/>
            </a:pPr>
            <a:endParaRPr lang="da-DK" sz="1600" dirty="0" smtClean="0">
              <a:solidFill>
                <a:schemeClr val="tx1"/>
              </a:solidFill>
            </a:endParaRPr>
          </a:p>
          <a:p>
            <a:pPr marL="82296" algn="l"/>
            <a:r>
              <a:rPr lang="da-DK" sz="1600" dirty="0" smtClean="0">
                <a:solidFill>
                  <a:schemeClr val="tx1"/>
                </a:solidFill>
              </a:rPr>
              <a:t>Værktøjet kan regne på de mest gængse teknologier der anvendes indenfor bygningsdrift. Klassificeringsværktøjet kan derimod ikke anvendes i forbindelse med specielle anlæg som f.eks. tørreanlæg, ekstrudere og destillationsanlæg, da de mere specielle anlæg normalt serviceres af udstyrsleverandøren og ikke håndværkere i traditionel forstand.</a:t>
            </a:r>
          </a:p>
          <a:p>
            <a:pPr marL="82296" algn="l"/>
            <a:r>
              <a:rPr lang="da-DK" sz="1600" dirty="0" smtClean="0">
                <a:solidFill>
                  <a:schemeClr val="tx1"/>
                </a:solidFill>
              </a:rPr>
              <a:t>De teknologier som det er valgt at værktøjet skal kunne håndtere er gruppen af såkaldte standardteknologier, som er: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Varmeanlæg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Belysning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Pumpning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Ventilation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Køling</a:t>
            </a:r>
          </a:p>
          <a:p>
            <a:pPr marL="82296" algn="l"/>
            <a:r>
              <a:rPr lang="da-DK" sz="1600" dirty="0" smtClean="0">
                <a:solidFill>
                  <a:schemeClr val="tx1"/>
                </a:solidFill>
              </a:rPr>
              <a:t>Fælles for disse teknologier er at de er vidt udbredt og i større eller mindre omfang findes i både private og offentlige bygninger samt i virksomheder.</a:t>
            </a:r>
          </a:p>
        </p:txBody>
      </p:sp>
    </p:spTree>
    <p:extLst>
      <p:ext uri="{BB962C8B-B14F-4D97-AF65-F5344CB8AC3E}">
        <p14:creationId xmlns:p14="http://schemas.microsoft.com/office/powerpoint/2010/main" val="4049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da-DK" sz="4000" dirty="0"/>
          </a:p>
        </p:txBody>
      </p:sp>
      <p:sp>
        <p:nvSpPr>
          <p:cNvPr id="9" name="Titel 1"/>
          <p:cNvSpPr txBox="1">
            <a:spLocks/>
          </p:cNvSpPr>
          <p:nvPr/>
        </p:nvSpPr>
        <p:spPr bwMode="auto">
          <a:xfrm>
            <a:off x="827584" y="112474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a-DK" sz="4000" dirty="0" smtClean="0"/>
              <a:t>Introduktion</a:t>
            </a:r>
            <a:endParaRPr lang="da-DK" sz="4000" dirty="0"/>
          </a:p>
        </p:txBody>
      </p:sp>
      <p:sp>
        <p:nvSpPr>
          <p:cNvPr id="10" name="Pladsholder til indhold 2"/>
          <p:cNvSpPr txBox="1">
            <a:spLocks/>
          </p:cNvSpPr>
          <p:nvPr/>
        </p:nvSpPr>
        <p:spPr bwMode="auto">
          <a:xfrm>
            <a:off x="827584" y="1772816"/>
            <a:ext cx="6951663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9516" lvl="1" indent="-342900" algn="l">
              <a:buFont typeface="+mj-lt"/>
              <a:buAutoNum type="arabicPeriod"/>
            </a:pPr>
            <a:endParaRPr lang="da-DK" sz="1600" dirty="0" smtClean="0">
              <a:solidFill>
                <a:schemeClr val="tx1"/>
              </a:solidFill>
            </a:endParaRPr>
          </a:p>
          <a:p>
            <a:pPr marL="82296" algn="l"/>
            <a:r>
              <a:rPr lang="da-DK" sz="1600" dirty="0" smtClean="0">
                <a:solidFill>
                  <a:schemeClr val="tx1"/>
                </a:solidFill>
              </a:rPr>
              <a:t>Værktøjet er udført i MS Excel og består af følgende ark som udfyldes efter behov: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Introduktion – kort intro til værktøjet, dets brug og resultater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Udskrift – udskift af de væsentligste resultater ved beregningerne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Resultat – viser samtlige resultater af beregningerne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Data – indtastning af el- og varmepriser, bygningens størrelse etc., etc.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Små anlæg – små olie- og gaskedler, fjernvarme og </a:t>
            </a:r>
            <a:r>
              <a:rPr lang="da-DK" sz="1600" dirty="0" err="1" smtClean="0">
                <a:solidFill>
                  <a:schemeClr val="tx1"/>
                </a:solidFill>
              </a:rPr>
              <a:t>træpillefyr</a:t>
            </a:r>
            <a:endParaRPr lang="da-DK" sz="16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Store kedler – store olie- og gaskedler i f.eks. etageejendomme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Rørsystem – isolering af rør og beholdere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Styring – forbedret anlægsstyring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Solvarme – etablering af solvarme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Ventilation – forbedringer af ventilationsanlæg inkl. driftsparametre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Køling – forbedring af køleanlægs driftsparametre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Pumpning – udskiftning af pumper og forbedrede driftsparametre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Belysning - udskiftning af lysanlæg og forbedrede driftsparametre </a:t>
            </a:r>
          </a:p>
        </p:txBody>
      </p:sp>
    </p:spTree>
    <p:extLst>
      <p:ext uri="{BB962C8B-B14F-4D97-AF65-F5344CB8AC3E}">
        <p14:creationId xmlns:p14="http://schemas.microsoft.com/office/powerpoint/2010/main" val="35374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da-DK" sz="4000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-282935" y="1133872"/>
            <a:ext cx="67271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a-DK" sz="4000" dirty="0" smtClean="0"/>
              <a:t>Værktøjets parametre</a:t>
            </a:r>
            <a:endParaRPr lang="da-DK" sz="4000" dirty="0"/>
          </a:p>
        </p:txBody>
      </p:sp>
      <p:sp>
        <p:nvSpPr>
          <p:cNvPr id="12" name="Pladsholder til indhold 2"/>
          <p:cNvSpPr txBox="1">
            <a:spLocks/>
          </p:cNvSpPr>
          <p:nvPr/>
        </p:nvSpPr>
        <p:spPr bwMode="auto">
          <a:xfrm>
            <a:off x="788689" y="1770782"/>
            <a:ext cx="6951663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9516" lvl="1" indent="-342900">
              <a:buFont typeface="+mj-lt"/>
              <a:buAutoNum type="arabicPeriod"/>
            </a:pPr>
            <a:endParaRPr lang="da-DK" sz="1600" dirty="0" smtClean="0">
              <a:solidFill>
                <a:schemeClr val="tx1"/>
              </a:solidFill>
            </a:endParaRPr>
          </a:p>
          <a:p>
            <a:pPr marL="82296" algn="just"/>
            <a:r>
              <a:rPr lang="da-DK" sz="1600" dirty="0" smtClean="0">
                <a:solidFill>
                  <a:schemeClr val="tx1"/>
                </a:solidFill>
              </a:rPr>
              <a:t>Værktøjet inddrager følgende parametre ved beregningerne: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Investering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Energibesparelse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[Ændrede vedligeholdelsesomkostninger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Mandskabsbesparelser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Andre ressourcebesparelser, f.eks. vand og kemikalier]</a:t>
            </a:r>
            <a:endParaRPr lang="da-DK" sz="1600" dirty="0">
              <a:solidFill>
                <a:schemeClr val="tx1"/>
              </a:solidFill>
            </a:endParaRPr>
          </a:p>
        </p:txBody>
      </p:sp>
      <p:pic>
        <p:nvPicPr>
          <p:cNvPr id="13" name="Picture 4" descr="http://www.installator.dk.tmp3.dwarf.dk/sites/default/files/styles/615px/public/articles/77393cc0-cdb7-49ec-874f-cdb3a096406a.jpg?13318926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77072"/>
            <a:ext cx="358186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2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1403647" y="1133872"/>
            <a:ext cx="72831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da-DK" sz="4000" dirty="0"/>
          </a:p>
        </p:txBody>
      </p:sp>
      <p:sp>
        <p:nvSpPr>
          <p:cNvPr id="9" name="Rektangel 8"/>
          <p:cNvSpPr/>
          <p:nvPr/>
        </p:nvSpPr>
        <p:spPr>
          <a:xfrm>
            <a:off x="845859" y="1959563"/>
            <a:ext cx="65344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buSzPct val="130000"/>
            </a:pPr>
            <a:r>
              <a:rPr lang="da-DK" sz="1600" dirty="0" smtClean="0">
                <a:latin typeface="+mn-lt"/>
              </a:rPr>
              <a:t>Det forudsættes, at brugeren kan foretage: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simple målinger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registrering </a:t>
            </a:r>
            <a:r>
              <a:rPr lang="da-DK" sz="1600" dirty="0">
                <a:latin typeface="+mn-lt"/>
              </a:rPr>
              <a:t>af det eksisterende </a:t>
            </a:r>
            <a:r>
              <a:rPr lang="da-DK" sz="1600" dirty="0" smtClean="0">
                <a:latin typeface="+mn-lt"/>
              </a:rPr>
              <a:t>driftsmønster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kortlægning </a:t>
            </a:r>
            <a:r>
              <a:rPr lang="da-DK" sz="1600" dirty="0">
                <a:latin typeface="+mn-lt"/>
              </a:rPr>
              <a:t>af det system hvori det givne anlæg er </a:t>
            </a:r>
            <a:r>
              <a:rPr lang="da-DK" sz="1600" dirty="0" smtClean="0">
                <a:latin typeface="+mn-lt"/>
              </a:rPr>
              <a:t>placeret</a:t>
            </a:r>
          </a:p>
          <a:p>
            <a:pPr algn="just">
              <a:buClr>
                <a:schemeClr val="accent1"/>
              </a:buClr>
              <a:buSzPct val="130000"/>
            </a:pPr>
            <a:endParaRPr lang="da-DK" sz="1600" dirty="0" smtClean="0">
              <a:latin typeface="+mn-lt"/>
            </a:endParaRPr>
          </a:p>
          <a:p>
            <a:pPr algn="just">
              <a:buClr>
                <a:schemeClr val="accent1"/>
              </a:buClr>
              <a:buSzPct val="130000"/>
            </a:pPr>
            <a:r>
              <a:rPr lang="da-DK" sz="1600" dirty="0" smtClean="0">
                <a:latin typeface="+mn-lt"/>
              </a:rPr>
              <a:t>Det forudsættes ligeledes at: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brugeren </a:t>
            </a:r>
            <a:r>
              <a:rPr lang="da-DK" sz="1600" dirty="0">
                <a:latin typeface="+mn-lt"/>
              </a:rPr>
              <a:t>er i besiddelse af det nødvendige måleudstyr, og har de nødvendige forudsætninger for at kunne benytte </a:t>
            </a:r>
            <a:r>
              <a:rPr lang="da-DK" sz="1600" dirty="0" smtClean="0">
                <a:latin typeface="+mn-lt"/>
              </a:rPr>
              <a:t>det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>
                <a:latin typeface="+mn-lt"/>
              </a:rPr>
              <a:t>b</a:t>
            </a:r>
            <a:r>
              <a:rPr lang="da-DK" sz="1600" dirty="0" smtClean="0">
                <a:latin typeface="+mn-lt"/>
              </a:rPr>
              <a:t>rugeren har </a:t>
            </a:r>
            <a:r>
              <a:rPr lang="da-DK" sz="1600" dirty="0">
                <a:latin typeface="+mn-lt"/>
              </a:rPr>
              <a:t>en vis teknisk </a:t>
            </a:r>
            <a:r>
              <a:rPr lang="da-DK" sz="1600" dirty="0" smtClean="0">
                <a:latin typeface="+mn-lt"/>
              </a:rPr>
              <a:t>indsigt</a:t>
            </a:r>
            <a:endParaRPr lang="da-DK" sz="1600" dirty="0">
              <a:latin typeface="+mn-lt"/>
            </a:endParaRP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brugeren har interesse for </a:t>
            </a:r>
            <a:r>
              <a:rPr lang="da-DK" sz="1600" dirty="0">
                <a:latin typeface="+mn-lt"/>
              </a:rPr>
              <a:t>at kunne tilbyde kunderne noget ekstra ud over den konkrete opgave i form af energibesparende tiltag.</a:t>
            </a:r>
          </a:p>
        </p:txBody>
      </p:sp>
      <p:pic>
        <p:nvPicPr>
          <p:cNvPr id="10" name="Billed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523" y="1973497"/>
            <a:ext cx="125603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2" descr="http://www.elma.dk/Imaging/?group=ElmaInstruments&amp;ref_id=5706445340217%5Fapp%2Ejpg&amp;cache_tag=1164029046000&amp;maxdim=2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286" y="4779207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www.passivhusnordvest.dk/wp-content/uploads/2010/08/termografi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474" y="4779207"/>
            <a:ext cx="1909961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el 1"/>
          <p:cNvSpPr txBox="1">
            <a:spLocks/>
          </p:cNvSpPr>
          <p:nvPr/>
        </p:nvSpPr>
        <p:spPr bwMode="auto">
          <a:xfrm>
            <a:off x="-1497360" y="105273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a-DK" sz="4000" dirty="0" smtClean="0"/>
              <a:t>Krav til brugeren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2535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9"/>
          <a:stretch/>
        </p:blipFill>
        <p:spPr bwMode="auto">
          <a:xfrm>
            <a:off x="0" y="764704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8186" b="49999"/>
          <a:stretch/>
        </p:blipFill>
        <p:spPr bwMode="auto">
          <a:xfrm rot="5400000">
            <a:off x="-3104619" y="3285841"/>
            <a:ext cx="6858002" cy="286320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</p:pic>
      <p:sp>
        <p:nvSpPr>
          <p:cNvPr id="2" name="Tekstboks 1"/>
          <p:cNvSpPr txBox="1"/>
          <p:nvPr/>
        </p:nvSpPr>
        <p:spPr>
          <a:xfrm>
            <a:off x="1074790" y="292006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solidFill>
                  <a:schemeClr val="bg1">
                    <a:lumMod val="50000"/>
                  </a:schemeClr>
                </a:solidFill>
              </a:rPr>
              <a:t>Klassificering af energibesparelser</a:t>
            </a:r>
            <a:endParaRPr lang="da-DK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-1404664" y="980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a-DK" sz="4000" dirty="0" smtClean="0"/>
              <a:t>Krav til brugeren</a:t>
            </a:r>
            <a:endParaRPr lang="da-DK" sz="4000" dirty="0"/>
          </a:p>
        </p:txBody>
      </p:sp>
      <p:sp>
        <p:nvSpPr>
          <p:cNvPr id="12" name="Rektangel 11"/>
          <p:cNvSpPr/>
          <p:nvPr/>
        </p:nvSpPr>
        <p:spPr>
          <a:xfrm>
            <a:off x="971600" y="1882567"/>
            <a:ext cx="67687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buSzPct val="130000"/>
            </a:pPr>
            <a:r>
              <a:rPr lang="da-DK" sz="1600" dirty="0" smtClean="0">
                <a:latin typeface="+mn-lt"/>
              </a:rPr>
              <a:t>Brugeren skal være bekendt med det til fagområdet og opgaven </a:t>
            </a:r>
          </a:p>
          <a:p>
            <a:pPr algn="just">
              <a:buClr>
                <a:schemeClr val="accent1"/>
              </a:buClr>
              <a:buSzPct val="130000"/>
            </a:pPr>
            <a:r>
              <a:rPr lang="da-DK" sz="1600" dirty="0">
                <a:latin typeface="+mn-lt"/>
              </a:rPr>
              <a:t>k</a:t>
            </a:r>
            <a:r>
              <a:rPr lang="da-DK" sz="1600" dirty="0" smtClean="0">
                <a:latin typeface="+mn-lt"/>
              </a:rPr>
              <a:t>rævede måleudstyr. Der kan blive brug for følgende måleudstyr:</a:t>
            </a:r>
          </a:p>
          <a:p>
            <a:pPr marL="285750" indent="-285750" algn="just">
              <a:buSzPct val="100000"/>
              <a:buFont typeface="Arial" pitchFamily="34" charset="0"/>
              <a:buChar char="•"/>
            </a:pPr>
            <a:r>
              <a:rPr lang="da-DK" sz="1600" dirty="0" err="1" smtClean="0">
                <a:latin typeface="+mn-lt"/>
              </a:rPr>
              <a:t>Lux’meter</a:t>
            </a:r>
            <a:endParaRPr lang="da-DK" sz="1600" dirty="0" smtClean="0">
              <a:latin typeface="+mn-lt"/>
            </a:endParaRP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Digitaltermometer med overflade- samt indstiksføler</a:t>
            </a: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Tommelstok og skydelære</a:t>
            </a: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Effektmeter, - gerne med datalogger</a:t>
            </a: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err="1">
                <a:latin typeface="+mn-lt"/>
              </a:rPr>
              <a:t>D</a:t>
            </a:r>
            <a:r>
              <a:rPr lang="da-DK" sz="1600" dirty="0" err="1" smtClean="0">
                <a:latin typeface="+mn-lt"/>
              </a:rPr>
              <a:t>ifferenstryksinstrument</a:t>
            </a:r>
            <a:r>
              <a:rPr lang="da-DK" sz="1600" dirty="0" smtClean="0">
                <a:latin typeface="+mn-lt"/>
              </a:rPr>
              <a:t> med </a:t>
            </a:r>
            <a:r>
              <a:rPr lang="da-DK" sz="1600" dirty="0" err="1" smtClean="0">
                <a:latin typeface="+mn-lt"/>
              </a:rPr>
              <a:t>pitotrør</a:t>
            </a:r>
            <a:endParaRPr lang="da-DK" sz="1600" dirty="0" smtClean="0">
              <a:latin typeface="+mn-lt"/>
            </a:endParaRP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Stopur</a:t>
            </a:r>
          </a:p>
          <a:p>
            <a:pPr marL="285750" indent="-285750">
              <a:buSzPct val="100000"/>
              <a:buFont typeface="Arial" pitchFamily="34" charset="0"/>
              <a:buChar char="•"/>
            </a:pPr>
            <a:r>
              <a:rPr lang="da-DK" sz="1600" dirty="0" smtClean="0">
                <a:latin typeface="+mn-lt"/>
              </a:rPr>
              <a:t>[</a:t>
            </a:r>
            <a:r>
              <a:rPr lang="da-DK" sz="1600" dirty="0">
                <a:latin typeface="+mn-lt"/>
              </a:rPr>
              <a:t>Røggasanalysator</a:t>
            </a:r>
            <a:r>
              <a:rPr lang="da-DK" sz="1600" dirty="0" smtClean="0">
                <a:latin typeface="+mn-lt"/>
              </a:rPr>
              <a:t>]</a:t>
            </a:r>
          </a:p>
          <a:p>
            <a:pPr marL="285750" indent="-285750">
              <a:buClr>
                <a:schemeClr val="accent1"/>
              </a:buClr>
              <a:buSzPct val="130000"/>
              <a:buFont typeface="Arial" pitchFamily="34" charset="0"/>
              <a:buChar char="•"/>
            </a:pPr>
            <a:endParaRPr lang="da-DK" sz="1600" dirty="0">
              <a:latin typeface="+mn-lt"/>
            </a:endParaRPr>
          </a:p>
          <a:p>
            <a:pPr>
              <a:buClr>
                <a:schemeClr val="accent1"/>
              </a:buClr>
              <a:buSzPct val="130000"/>
            </a:pPr>
            <a:r>
              <a:rPr lang="da-DK" sz="1600" dirty="0" smtClean="0">
                <a:latin typeface="+mn-lt"/>
              </a:rPr>
              <a:t>Der kræves L-AUS for at kunne anvende et effektmeter.</a:t>
            </a:r>
          </a:p>
        </p:txBody>
      </p:sp>
      <p:pic>
        <p:nvPicPr>
          <p:cNvPr id="13" name="Billede 12" descr="http://www.elma.dk/Imaging/?group=ElmaInstruments&amp;ref_id=5706445250448%2Ejpg&amp;cache_tag=1086248808000&amp;maxdim=2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25144"/>
            <a:ext cx="1421879" cy="2135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2" descr="http://ecx.images-amazon.com/images/I/41W9yZ9Fn9L._SL500_AA300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29" y="4725144"/>
            <a:ext cx="1921396" cy="192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www.elma.dk/Imaging/?group=ElmaInstruments&amp;ref_id=5706445340170%2Ejpg&amp;cache_tag=1080119974000&amp;maxdim=2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82701"/>
            <a:ext cx="12763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://www.elma.dk/Imaging/?group=ElmaInstruments&amp;ref_id=5706445930005%2Ejpg&amp;cache_tag=1164638619000&amp;maxdim=22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457" y="2008339"/>
            <a:ext cx="20574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47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7536</TotalTime>
  <Words>754</Words>
  <Application>Microsoft Office PowerPoint</Application>
  <PresentationFormat>Skærmshow (4:3)</PresentationFormat>
  <Paragraphs>1201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Lavenergibyggeri</dc:title>
  <dc:creator>Heidi</dc:creator>
  <cp:lastModifiedBy>Søren Draborg</cp:lastModifiedBy>
  <cp:revision>624</cp:revision>
  <dcterms:created xsi:type="dcterms:W3CDTF">2010-09-19T15:31:36Z</dcterms:created>
  <dcterms:modified xsi:type="dcterms:W3CDTF">2013-03-18T11:45:47Z</dcterms:modified>
</cp:coreProperties>
</file>