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3" r:id="rId2"/>
    <p:sldId id="274" r:id="rId3"/>
    <p:sldId id="275" r:id="rId4"/>
    <p:sldId id="276" r:id="rId5"/>
  </p:sldIdLst>
  <p:sldSz cx="9144000" cy="6858000" type="screen4x3"/>
  <p:notesSz cx="6858000" cy="97107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400"/>
    <a:srgbClr val="F8723C"/>
    <a:srgbClr val="547483"/>
    <a:srgbClr val="FF3300"/>
    <a:srgbClr val="C9D6CA"/>
    <a:srgbClr val="628798"/>
    <a:srgbClr val="8CA9B6"/>
    <a:srgbClr val="A8BEC8"/>
    <a:srgbClr val="435D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llemlayou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E9639D4-E3E2-4D34-9284-5A2195B3D0D7}" styleName="Lyst layou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yst layou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llemlayou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ema til typografi 2 - Markering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ema til typografi 2 - Markering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ema til typografi 2 - Markering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ema til typografi 2 - Markerin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yst layout 1 - Marker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2F0D558-E96A-4B8C-8686-888C1E0B878C}" type="datetimeFigureOut">
              <a:rPr lang="da-DK"/>
              <a:pPr>
                <a:defRPr/>
              </a:pPr>
              <a:t>18-03-2013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613275"/>
            <a:ext cx="5486400" cy="436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8A0BD84-61E4-4E21-9619-8933DD585C4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4419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dirty="0" smtClean="0"/>
          </a:p>
        </p:txBody>
      </p:sp>
      <p:sp>
        <p:nvSpPr>
          <p:cNvPr id="15363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9552D3-74D4-4027-91E8-5486776D28D4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a-DK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dirty="0" smtClean="0"/>
          </a:p>
        </p:txBody>
      </p:sp>
      <p:sp>
        <p:nvSpPr>
          <p:cNvPr id="15363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9552D3-74D4-4027-91E8-5486776D28D4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da-DK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dirty="0" smtClean="0"/>
          </a:p>
        </p:txBody>
      </p:sp>
      <p:sp>
        <p:nvSpPr>
          <p:cNvPr id="15363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9552D3-74D4-4027-91E8-5486776D28D4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da-DK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dirty="0" smtClean="0"/>
          </a:p>
        </p:txBody>
      </p:sp>
      <p:sp>
        <p:nvSpPr>
          <p:cNvPr id="15363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9552D3-74D4-4027-91E8-5486776D28D4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da-DK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21DC0-1BED-4539-AFFA-5FCCC76CBCDD}" type="datetimeFigureOut">
              <a:rPr lang="da-DK"/>
              <a:pPr>
                <a:defRPr/>
              </a:pPr>
              <a:t>18-03-2013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C9B6A-6181-4962-A824-48221CED1CB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81631-AA4A-4345-9D11-458757435CFB}" type="datetimeFigureOut">
              <a:rPr lang="da-DK"/>
              <a:pPr>
                <a:defRPr/>
              </a:pPr>
              <a:t>18-03-2013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D67C3-B675-4D8D-9BDF-9E0E60B65CF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52184-34F8-4839-947C-72A18CA64BCF}" type="datetimeFigureOut">
              <a:rPr lang="da-DK"/>
              <a:pPr>
                <a:defRPr/>
              </a:pPr>
              <a:t>18-03-2013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ABC56-0697-4333-887E-2D5FD4E9706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B17E1-7D2C-4863-A381-3214B756C4CD}" type="datetimeFigureOut">
              <a:rPr lang="da-DK"/>
              <a:pPr>
                <a:defRPr/>
              </a:pPr>
              <a:t>18-03-2013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CCFA1-8982-4A96-9FA0-D69F760A540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D0960-B0C1-43E5-B780-5E3E721CF71F}" type="datetimeFigureOut">
              <a:rPr lang="da-DK"/>
              <a:pPr>
                <a:defRPr/>
              </a:pPr>
              <a:t>18-03-2013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AB49C-C67C-4F4A-9CE9-ED00A881A03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7AF45-C652-4B08-9ED2-57FC753ED6D4}" type="datetimeFigureOut">
              <a:rPr lang="da-DK"/>
              <a:pPr>
                <a:defRPr/>
              </a:pPr>
              <a:t>18-03-2013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E87B0-3507-41B7-99E4-AA1572835A8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E229E-8AC5-48DB-884A-FD4AAD5518F0}" type="datetimeFigureOut">
              <a:rPr lang="da-DK"/>
              <a:pPr>
                <a:defRPr/>
              </a:pPr>
              <a:t>18-03-2013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03763-E3F1-47A8-ABEA-FEDC67E15A1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83EEC-3323-427F-9037-6C956D9AC8B9}" type="datetimeFigureOut">
              <a:rPr lang="da-DK"/>
              <a:pPr>
                <a:defRPr/>
              </a:pPr>
              <a:t>18-03-2013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3602C-D5EC-45C6-A405-0D05A3FF0FF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CCA23-1CCD-4231-900B-DDF4F0F79D2B}" type="datetimeFigureOut">
              <a:rPr lang="da-DK"/>
              <a:pPr>
                <a:defRPr/>
              </a:pPr>
              <a:t>18-03-2013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CB5F9-34B6-4FE6-B9A3-B296D5CC1AB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FEAC0-EA46-4E74-946A-F7BBDBB44DEB}" type="datetimeFigureOut">
              <a:rPr lang="da-DK"/>
              <a:pPr>
                <a:defRPr/>
              </a:pPr>
              <a:t>18-03-2013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BE6EB-F9B7-4718-AC7F-50F120CE443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103EB-78E0-4CA5-974E-0A28FEF48A3B}" type="datetimeFigureOut">
              <a:rPr lang="da-DK"/>
              <a:pPr>
                <a:defRPr/>
              </a:pPr>
              <a:t>18-03-2013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2C0C2-3182-4E5A-B356-211BAAD8F28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957556-8D0C-4D52-BF13-28165E186D5A}" type="datetimeFigureOut">
              <a:rPr lang="da-DK"/>
              <a:pPr>
                <a:defRPr/>
              </a:pPr>
              <a:t>18-03-2013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BBE76C-BC88-4937-A357-16553F76F10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9"/>
          <a:stretch/>
        </p:blipFill>
        <p:spPr bwMode="auto">
          <a:xfrm>
            <a:off x="0" y="764704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186" b="49999"/>
          <a:stretch/>
        </p:blipFill>
        <p:spPr bwMode="auto">
          <a:xfrm rot="5400000">
            <a:off x="-3104619" y="3285841"/>
            <a:ext cx="6858002" cy="28632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</p:pic>
      <p:sp>
        <p:nvSpPr>
          <p:cNvPr id="2" name="Tekstboks 1"/>
          <p:cNvSpPr txBox="1"/>
          <p:nvPr/>
        </p:nvSpPr>
        <p:spPr>
          <a:xfrm>
            <a:off x="1074790" y="292006"/>
            <a:ext cx="4442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>
                <a:solidFill>
                  <a:schemeClr val="bg1">
                    <a:lumMod val="50000"/>
                  </a:schemeClr>
                </a:solidFill>
              </a:rPr>
              <a:t>Klassificering af energibesparelser</a:t>
            </a:r>
            <a:endParaRPr lang="da-DK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1403647" y="1133872"/>
            <a:ext cx="7283151" cy="78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a-DK" sz="2600" dirty="0" smtClean="0"/>
              <a:t>Case til enfamilieshuse</a:t>
            </a:r>
            <a:endParaRPr lang="da-DK" sz="2600" dirty="0"/>
          </a:p>
        </p:txBody>
      </p:sp>
      <p:sp>
        <p:nvSpPr>
          <p:cNvPr id="9" name="Pladsholder til indhold 2"/>
          <p:cNvSpPr txBox="1">
            <a:spLocks/>
          </p:cNvSpPr>
          <p:nvPr/>
        </p:nvSpPr>
        <p:spPr bwMode="auto">
          <a:xfrm>
            <a:off x="1403647" y="1556792"/>
            <a:ext cx="6951663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SzPct val="100000"/>
              <a:buFont typeface="+mj-lt"/>
              <a:buAutoNum type="arabicPeriod"/>
            </a:pPr>
            <a:endParaRPr lang="da-DK" sz="1400" dirty="0" smtClean="0">
              <a:solidFill>
                <a:schemeClr val="tx1"/>
              </a:solidFill>
            </a:endParaRPr>
          </a:p>
          <a:p>
            <a:pPr algn="l">
              <a:buSzPct val="100000"/>
            </a:pPr>
            <a:r>
              <a:rPr lang="da-DK" sz="1400" dirty="0" smtClean="0">
                <a:solidFill>
                  <a:schemeClr val="tx1"/>
                </a:solidFill>
              </a:rPr>
              <a:t>Udgangspunkt: </a:t>
            </a:r>
          </a:p>
          <a:p>
            <a:pPr algn="l">
              <a:buSzPct val="100000"/>
            </a:pPr>
            <a:endParaRPr lang="da-DK" sz="1400" dirty="0">
              <a:solidFill>
                <a:schemeClr val="tx1"/>
              </a:solidFill>
            </a:endParaRPr>
          </a:p>
          <a:p>
            <a:pPr algn="l">
              <a:buSzPct val="100000"/>
            </a:pPr>
            <a:endParaRPr lang="da-DK" sz="1400" dirty="0" smtClean="0">
              <a:solidFill>
                <a:schemeClr val="tx1"/>
              </a:solidFill>
            </a:endParaRPr>
          </a:p>
          <a:p>
            <a:pPr algn="l">
              <a:buSzPct val="100000"/>
            </a:pPr>
            <a:endParaRPr lang="da-DK" sz="1400" dirty="0">
              <a:solidFill>
                <a:schemeClr val="tx1"/>
              </a:solidFill>
            </a:endParaRPr>
          </a:p>
          <a:p>
            <a:pPr algn="l">
              <a:buSzPct val="100000"/>
            </a:pPr>
            <a:endParaRPr lang="da-DK" sz="1400" dirty="0" smtClean="0">
              <a:solidFill>
                <a:schemeClr val="tx1"/>
              </a:solidFill>
            </a:endParaRPr>
          </a:p>
          <a:p>
            <a:pPr algn="l">
              <a:buSzPct val="100000"/>
            </a:pPr>
            <a:endParaRPr lang="da-DK" sz="1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2348880"/>
            <a:ext cx="5256584" cy="394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85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9"/>
          <a:stretch/>
        </p:blipFill>
        <p:spPr bwMode="auto">
          <a:xfrm>
            <a:off x="0" y="764704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186" b="49999"/>
          <a:stretch/>
        </p:blipFill>
        <p:spPr bwMode="auto">
          <a:xfrm rot="5400000">
            <a:off x="-3104619" y="3285841"/>
            <a:ext cx="6858002" cy="28632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</p:pic>
      <p:sp>
        <p:nvSpPr>
          <p:cNvPr id="2" name="Tekstboks 1"/>
          <p:cNvSpPr txBox="1"/>
          <p:nvPr/>
        </p:nvSpPr>
        <p:spPr>
          <a:xfrm>
            <a:off x="1074790" y="292006"/>
            <a:ext cx="4442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>
                <a:solidFill>
                  <a:schemeClr val="bg1">
                    <a:lumMod val="50000"/>
                  </a:schemeClr>
                </a:solidFill>
              </a:rPr>
              <a:t>Klassificering af energibesparelser</a:t>
            </a:r>
            <a:endParaRPr lang="da-DK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755576" y="1133872"/>
            <a:ext cx="7283151" cy="78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a-DK" sz="2600" dirty="0" smtClean="0"/>
              <a:t>Case til enfamilieshuse</a:t>
            </a:r>
            <a:endParaRPr lang="da-DK" sz="2600" dirty="0"/>
          </a:p>
        </p:txBody>
      </p:sp>
      <p:sp>
        <p:nvSpPr>
          <p:cNvPr id="9" name="Pladsholder til indhold 2"/>
          <p:cNvSpPr txBox="1">
            <a:spLocks/>
          </p:cNvSpPr>
          <p:nvPr/>
        </p:nvSpPr>
        <p:spPr bwMode="auto">
          <a:xfrm>
            <a:off x="755576" y="1556792"/>
            <a:ext cx="6951663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SzPct val="100000"/>
              <a:buFont typeface="+mj-lt"/>
              <a:buAutoNum type="arabicPeriod"/>
            </a:pPr>
            <a:endParaRPr lang="da-DK" sz="1400" dirty="0" smtClean="0">
              <a:solidFill>
                <a:schemeClr val="tx1"/>
              </a:solidFill>
            </a:endParaRPr>
          </a:p>
          <a:p>
            <a:pPr algn="l">
              <a:buSzPct val="100000"/>
            </a:pPr>
            <a:r>
              <a:rPr lang="da-DK" sz="1400" b="1" dirty="0" smtClean="0">
                <a:solidFill>
                  <a:schemeClr val="tx1"/>
                </a:solidFill>
              </a:rPr>
              <a:t>Oplysninger:		Forbrug:</a:t>
            </a:r>
          </a:p>
          <a:p>
            <a:pPr algn="l">
              <a:buSzPct val="100000"/>
            </a:pPr>
            <a:endParaRPr lang="da-DK" sz="1400" dirty="0">
              <a:solidFill>
                <a:schemeClr val="tx1"/>
              </a:solidFill>
            </a:endParaRPr>
          </a:p>
          <a:p>
            <a:pPr algn="l">
              <a:buSzPct val="100000"/>
            </a:pPr>
            <a:r>
              <a:rPr lang="da-DK" sz="1400" dirty="0" smtClean="0">
                <a:solidFill>
                  <a:schemeClr val="tx1"/>
                </a:solidFill>
              </a:rPr>
              <a:t>Boligareal:	300 m</a:t>
            </a:r>
            <a:r>
              <a:rPr lang="da-DK" sz="1400" baseline="30000" dirty="0" smtClean="0">
                <a:solidFill>
                  <a:schemeClr val="tx1"/>
                </a:solidFill>
              </a:rPr>
              <a:t>2</a:t>
            </a:r>
            <a:r>
              <a:rPr lang="da-DK" sz="1400" dirty="0" smtClean="0">
                <a:solidFill>
                  <a:schemeClr val="tx1"/>
                </a:solidFill>
              </a:rPr>
              <a:t>		Varme: 	4.200 liter olie</a:t>
            </a:r>
          </a:p>
          <a:p>
            <a:pPr algn="l">
              <a:buSzPct val="100000"/>
            </a:pPr>
            <a:r>
              <a:rPr lang="da-DK" sz="1400" dirty="0" smtClean="0">
                <a:solidFill>
                  <a:schemeClr val="tx1"/>
                </a:solidFill>
              </a:rPr>
              <a:t>Grundareal:	5.000 m</a:t>
            </a:r>
            <a:r>
              <a:rPr lang="da-DK" sz="1400" baseline="30000" dirty="0" smtClean="0">
                <a:solidFill>
                  <a:schemeClr val="tx1"/>
                </a:solidFill>
              </a:rPr>
              <a:t>2</a:t>
            </a:r>
            <a:r>
              <a:rPr lang="da-DK" sz="1400" dirty="0" smtClean="0">
                <a:solidFill>
                  <a:schemeClr val="tx1"/>
                </a:solidFill>
              </a:rPr>
              <a:t>		El:	6.680 kWh</a:t>
            </a:r>
          </a:p>
          <a:p>
            <a:pPr algn="l">
              <a:buSzPct val="100000"/>
            </a:pPr>
            <a:r>
              <a:rPr lang="da-DK" sz="1400" dirty="0" smtClean="0">
                <a:solidFill>
                  <a:schemeClr val="tx1"/>
                </a:solidFill>
              </a:rPr>
              <a:t>Byggeår: 	1933		Vand:	165 m</a:t>
            </a:r>
            <a:r>
              <a:rPr lang="da-DK" sz="1400" baseline="30000" dirty="0" smtClean="0">
                <a:solidFill>
                  <a:schemeClr val="tx1"/>
                </a:solidFill>
              </a:rPr>
              <a:t>3</a:t>
            </a:r>
          </a:p>
          <a:p>
            <a:pPr algn="l">
              <a:buSzPct val="100000"/>
            </a:pPr>
            <a:endParaRPr lang="da-DK" sz="1400" dirty="0">
              <a:solidFill>
                <a:schemeClr val="tx1"/>
              </a:solidFill>
            </a:endParaRPr>
          </a:p>
          <a:p>
            <a:pPr algn="l">
              <a:buSzPct val="100000"/>
            </a:pPr>
            <a:r>
              <a:rPr lang="da-DK" sz="1400" b="1" dirty="0" smtClean="0">
                <a:solidFill>
                  <a:schemeClr val="tx1"/>
                </a:solidFill>
              </a:rPr>
              <a:t>Hus:</a:t>
            </a:r>
          </a:p>
          <a:p>
            <a:pPr algn="l">
              <a:buSzPct val="100000"/>
            </a:pPr>
            <a:r>
              <a:rPr lang="da-DK" sz="1400" dirty="0" smtClean="0">
                <a:solidFill>
                  <a:schemeClr val="tx1"/>
                </a:solidFill>
              </a:rPr>
              <a:t>Boligen er i 3 plan på i alt 300 m2 ( alt er opvarmet). </a:t>
            </a:r>
          </a:p>
          <a:p>
            <a:pPr algn="l">
              <a:buSzPct val="100000"/>
            </a:pPr>
            <a:r>
              <a:rPr lang="da-DK" sz="1400" dirty="0" smtClean="0">
                <a:solidFill>
                  <a:schemeClr val="tx1"/>
                </a:solidFill>
              </a:rPr>
              <a:t>Tag- og loftkonstruktionen er isoleret med 200 mm isolering som ligger pænt. Loftrummet er godt ventileret. Ydervæggene er hulmursisoleret (ca. 70 mm), mens kælderydervæggene (beton) ikke er isoleret. Kældergulve er fornuftigt isoleret i forbindelse med etablering af gulvvarme.</a:t>
            </a:r>
          </a:p>
          <a:p>
            <a:pPr algn="l">
              <a:buSzPct val="100000"/>
            </a:pPr>
            <a:r>
              <a:rPr lang="da-DK" sz="1400" dirty="0" smtClean="0">
                <a:solidFill>
                  <a:schemeClr val="tx1"/>
                </a:solidFill>
              </a:rPr>
              <a:t>Nyere vinduer med energiruder.</a:t>
            </a:r>
          </a:p>
          <a:p>
            <a:pPr algn="l">
              <a:buSzPct val="100000"/>
            </a:pPr>
            <a:endParaRPr lang="da-DK" sz="1400" dirty="0">
              <a:solidFill>
                <a:schemeClr val="tx1"/>
              </a:solidFill>
            </a:endParaRPr>
          </a:p>
          <a:p>
            <a:pPr algn="l">
              <a:buSzPct val="100000"/>
            </a:pPr>
            <a:r>
              <a:rPr lang="da-DK" sz="1400" b="1" dirty="0" smtClean="0">
                <a:solidFill>
                  <a:schemeClr val="tx1"/>
                </a:solidFill>
              </a:rPr>
              <a:t>Varmeanlæg:</a:t>
            </a:r>
          </a:p>
          <a:p>
            <a:pPr algn="l">
              <a:buSzPct val="100000"/>
            </a:pPr>
            <a:r>
              <a:rPr lang="da-DK" sz="1400" dirty="0" smtClean="0">
                <a:solidFill>
                  <a:schemeClr val="tx1"/>
                </a:solidFill>
              </a:rPr>
              <a:t>Ældre HS Tarm oliefyr fra 1988 med indbygget varmtvandsbeholder</a:t>
            </a:r>
          </a:p>
          <a:p>
            <a:pPr algn="l">
              <a:buSzPct val="100000"/>
            </a:pPr>
            <a:r>
              <a:rPr lang="da-DK" sz="1400" dirty="0" err="1" smtClean="0">
                <a:solidFill>
                  <a:schemeClr val="tx1"/>
                </a:solidFill>
              </a:rPr>
              <a:t>Thermoline</a:t>
            </a:r>
            <a:r>
              <a:rPr lang="da-DK" sz="1400" dirty="0" smtClean="0">
                <a:solidFill>
                  <a:schemeClr val="tx1"/>
                </a:solidFill>
              </a:rPr>
              <a:t> brænder (ukendt alder)</a:t>
            </a:r>
          </a:p>
          <a:p>
            <a:pPr algn="l">
              <a:buSzPct val="100000"/>
            </a:pPr>
            <a:r>
              <a:rPr lang="da-DK" sz="1400" dirty="0" smtClean="0">
                <a:solidFill>
                  <a:schemeClr val="tx1"/>
                </a:solidFill>
              </a:rPr>
              <a:t>Gulvvarme i kælder</a:t>
            </a:r>
          </a:p>
          <a:p>
            <a:pPr algn="l">
              <a:buSzPct val="100000"/>
            </a:pPr>
            <a:r>
              <a:rPr lang="da-DK" sz="1400" dirty="0" smtClean="0">
                <a:solidFill>
                  <a:schemeClr val="tx1"/>
                </a:solidFill>
              </a:rPr>
              <a:t>Radiatorer i stueplan og på 1. sal (vurderet alder på radiatorer er ca. 15 år.</a:t>
            </a:r>
          </a:p>
          <a:p>
            <a:pPr algn="l">
              <a:buSzPct val="100000"/>
            </a:pPr>
            <a:endParaRPr lang="da-DK" sz="1400" dirty="0">
              <a:solidFill>
                <a:schemeClr val="tx1"/>
              </a:solidFill>
            </a:endParaRPr>
          </a:p>
          <a:p>
            <a:pPr algn="l">
              <a:buSzPct val="100000"/>
            </a:pPr>
            <a:endParaRPr lang="da-DK" sz="1400" dirty="0" smtClean="0">
              <a:solidFill>
                <a:schemeClr val="tx1"/>
              </a:solidFill>
            </a:endParaRPr>
          </a:p>
          <a:p>
            <a:pPr algn="l">
              <a:buSzPct val="100000"/>
            </a:pPr>
            <a:endParaRPr lang="da-DK" sz="1400" dirty="0">
              <a:solidFill>
                <a:schemeClr val="tx1"/>
              </a:solidFill>
            </a:endParaRPr>
          </a:p>
          <a:p>
            <a:pPr algn="l">
              <a:buSzPct val="100000"/>
            </a:pPr>
            <a:endParaRPr lang="da-DK" sz="1400" dirty="0" smtClean="0">
              <a:solidFill>
                <a:schemeClr val="tx1"/>
              </a:solidFill>
            </a:endParaRPr>
          </a:p>
          <a:p>
            <a:pPr algn="l">
              <a:buSzPct val="100000"/>
            </a:pPr>
            <a:endParaRPr lang="da-DK" sz="1400" dirty="0">
              <a:solidFill>
                <a:schemeClr val="tx1"/>
              </a:solidFill>
            </a:endParaRPr>
          </a:p>
          <a:p>
            <a:pPr algn="l">
              <a:buSzPct val="100000"/>
            </a:pPr>
            <a:endParaRPr lang="da-DK" sz="1400" dirty="0" smtClean="0">
              <a:solidFill>
                <a:schemeClr val="tx1"/>
              </a:solidFill>
            </a:endParaRPr>
          </a:p>
          <a:p>
            <a:pPr algn="l">
              <a:buSzPct val="100000"/>
            </a:pPr>
            <a:endParaRPr lang="da-DK" sz="1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20032"/>
            <a:ext cx="2844315" cy="213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90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9"/>
          <a:stretch/>
        </p:blipFill>
        <p:spPr bwMode="auto">
          <a:xfrm>
            <a:off x="0" y="764704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186" b="49999"/>
          <a:stretch/>
        </p:blipFill>
        <p:spPr bwMode="auto">
          <a:xfrm rot="5400000">
            <a:off x="-3104619" y="3285841"/>
            <a:ext cx="6858002" cy="28632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</p:pic>
      <p:sp>
        <p:nvSpPr>
          <p:cNvPr id="2" name="Tekstboks 1"/>
          <p:cNvSpPr txBox="1"/>
          <p:nvPr/>
        </p:nvSpPr>
        <p:spPr>
          <a:xfrm>
            <a:off x="1074790" y="292006"/>
            <a:ext cx="4442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>
                <a:solidFill>
                  <a:schemeClr val="bg1">
                    <a:lumMod val="50000"/>
                  </a:schemeClr>
                </a:solidFill>
              </a:rPr>
              <a:t>Klassificering af energibesparelser</a:t>
            </a:r>
            <a:endParaRPr lang="da-DK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755576" y="1133872"/>
            <a:ext cx="7283151" cy="78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a-DK" sz="2600" dirty="0" smtClean="0"/>
              <a:t>Case til enfamilieshuse</a:t>
            </a:r>
            <a:endParaRPr lang="da-DK" sz="2600" dirty="0"/>
          </a:p>
        </p:txBody>
      </p:sp>
      <p:sp>
        <p:nvSpPr>
          <p:cNvPr id="9" name="Pladsholder til indhold 2"/>
          <p:cNvSpPr txBox="1">
            <a:spLocks/>
          </p:cNvSpPr>
          <p:nvPr/>
        </p:nvSpPr>
        <p:spPr bwMode="auto">
          <a:xfrm>
            <a:off x="755577" y="1556792"/>
            <a:ext cx="540060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SzPct val="100000"/>
            </a:pPr>
            <a:endParaRPr lang="da-DK" sz="1400" dirty="0">
              <a:solidFill>
                <a:schemeClr val="tx1"/>
              </a:solidFill>
            </a:endParaRPr>
          </a:p>
          <a:p>
            <a:pPr algn="l">
              <a:buSzPct val="100000"/>
            </a:pPr>
            <a:r>
              <a:rPr lang="da-DK" sz="1400" b="1" dirty="0" smtClean="0">
                <a:solidFill>
                  <a:schemeClr val="tx1"/>
                </a:solidFill>
              </a:rPr>
              <a:t>Varmefordelingsanlæg</a:t>
            </a:r>
          </a:p>
          <a:p>
            <a:pPr algn="l">
              <a:buSzPct val="100000"/>
            </a:pPr>
            <a:endParaRPr lang="da-DK" sz="1400" dirty="0" smtClean="0">
              <a:solidFill>
                <a:schemeClr val="tx1"/>
              </a:solidFill>
            </a:endParaRPr>
          </a:p>
          <a:p>
            <a:pPr marL="285750" indent="-285750" algn="l">
              <a:buSzPct val="100000"/>
              <a:buFont typeface="Arial" pitchFamily="34" charset="0"/>
              <a:buChar char="•"/>
            </a:pPr>
            <a:r>
              <a:rPr lang="da-DK" sz="1400" dirty="0" smtClean="0">
                <a:solidFill>
                  <a:schemeClr val="tx1"/>
                </a:solidFill>
              </a:rPr>
              <a:t>2-strenget anlæg</a:t>
            </a:r>
          </a:p>
          <a:p>
            <a:pPr marL="285750" indent="-285750" algn="l">
              <a:buSzPct val="100000"/>
              <a:buFont typeface="Arial" pitchFamily="34" charset="0"/>
              <a:buChar char="•"/>
            </a:pPr>
            <a:r>
              <a:rPr lang="da-DK" sz="1400" dirty="0">
                <a:solidFill>
                  <a:schemeClr val="tx1"/>
                </a:solidFill>
              </a:rPr>
              <a:t>T</a:t>
            </a:r>
            <a:r>
              <a:rPr lang="da-DK" sz="1400" dirty="0" smtClean="0">
                <a:solidFill>
                  <a:schemeClr val="tx1"/>
                </a:solidFill>
              </a:rPr>
              <a:t>rinregulerende cirkulationspumpe med en effekt på 60 Watt.</a:t>
            </a:r>
          </a:p>
          <a:p>
            <a:pPr marL="285750" indent="-285750" algn="l">
              <a:buSzPct val="100000"/>
              <a:buFont typeface="Arial" pitchFamily="34" charset="0"/>
              <a:buChar char="•"/>
            </a:pPr>
            <a:r>
              <a:rPr lang="da-DK" sz="1400" dirty="0" smtClean="0">
                <a:solidFill>
                  <a:schemeClr val="tx1"/>
                </a:solidFill>
              </a:rPr>
              <a:t>Gulvvarme i kælder</a:t>
            </a:r>
          </a:p>
          <a:p>
            <a:pPr marL="285750" indent="-285750" algn="l">
              <a:buSzPct val="100000"/>
              <a:buFont typeface="Arial" pitchFamily="34" charset="0"/>
              <a:buChar char="•"/>
            </a:pPr>
            <a:r>
              <a:rPr lang="da-DK" sz="1400" dirty="0" smtClean="0">
                <a:solidFill>
                  <a:schemeClr val="tx1"/>
                </a:solidFill>
              </a:rPr>
              <a:t>Radiatorer i resten af huset</a:t>
            </a:r>
          </a:p>
          <a:p>
            <a:pPr marL="285750" indent="-285750" algn="l">
              <a:buSzPct val="100000"/>
              <a:buFont typeface="Arial" pitchFamily="34" charset="0"/>
              <a:buChar char="•"/>
            </a:pPr>
            <a:r>
              <a:rPr lang="da-DK" sz="1400" dirty="0" smtClean="0">
                <a:solidFill>
                  <a:schemeClr val="tx1"/>
                </a:solidFill>
              </a:rPr>
              <a:t>Ingen udekompensering eller natsænkning</a:t>
            </a:r>
          </a:p>
          <a:p>
            <a:pPr marL="285750" indent="-285750" algn="l">
              <a:buSzPct val="100000"/>
              <a:buFont typeface="Arial" pitchFamily="34" charset="0"/>
              <a:buChar char="•"/>
            </a:pPr>
            <a:r>
              <a:rPr lang="da-DK" sz="1400" dirty="0" smtClean="0">
                <a:solidFill>
                  <a:schemeClr val="tx1"/>
                </a:solidFill>
              </a:rPr>
              <a:t>Radiatorventiler på alle radiatorer</a:t>
            </a:r>
          </a:p>
          <a:p>
            <a:pPr marL="285750" indent="-285750" algn="l">
              <a:buSzPct val="100000"/>
              <a:buFont typeface="Arial" pitchFamily="34" charset="0"/>
              <a:buChar char="•"/>
            </a:pPr>
            <a:r>
              <a:rPr lang="da-DK" sz="1400" dirty="0" smtClean="0">
                <a:solidFill>
                  <a:schemeClr val="tx1"/>
                </a:solidFill>
              </a:rPr>
              <a:t>Gennemsnitlig rumtemperatur i fyringssæsonen er 22 </a:t>
            </a:r>
            <a:r>
              <a:rPr lang="da-DK" sz="1400" baseline="30000" dirty="0" err="1">
                <a:solidFill>
                  <a:schemeClr val="tx1"/>
                </a:solidFill>
              </a:rPr>
              <a:t>o</a:t>
            </a:r>
            <a:r>
              <a:rPr lang="da-DK" sz="1400" dirty="0" err="1" smtClean="0">
                <a:solidFill>
                  <a:schemeClr val="tx1"/>
                </a:solidFill>
              </a:rPr>
              <a:t>C</a:t>
            </a:r>
            <a:endParaRPr lang="da-DK" sz="1400" dirty="0" smtClean="0">
              <a:solidFill>
                <a:schemeClr val="tx1"/>
              </a:solidFill>
            </a:endParaRPr>
          </a:p>
          <a:p>
            <a:pPr marL="285750" indent="-285750" algn="l">
              <a:buSzPct val="100000"/>
              <a:buFont typeface="Arial" pitchFamily="34" charset="0"/>
              <a:buChar char="•"/>
            </a:pPr>
            <a:r>
              <a:rPr lang="da-DK" sz="1400" dirty="0" err="1" smtClean="0">
                <a:solidFill>
                  <a:schemeClr val="tx1"/>
                </a:solidFill>
              </a:rPr>
              <a:t>Uisoleret</a:t>
            </a:r>
            <a:r>
              <a:rPr lang="da-DK" sz="1400" dirty="0" smtClean="0">
                <a:solidFill>
                  <a:schemeClr val="tx1"/>
                </a:solidFill>
              </a:rPr>
              <a:t> varmerør, placeret i skunk, på 10 meter (frem- og returløb), med temperatur på hhv. 65 </a:t>
            </a:r>
            <a:r>
              <a:rPr lang="da-DK" sz="1400" baseline="30000" dirty="0" err="1" smtClean="0">
                <a:solidFill>
                  <a:schemeClr val="tx1"/>
                </a:solidFill>
              </a:rPr>
              <a:t>o</a:t>
            </a:r>
            <a:r>
              <a:rPr lang="da-DK" sz="1400" dirty="0" err="1" smtClean="0">
                <a:solidFill>
                  <a:schemeClr val="tx1"/>
                </a:solidFill>
              </a:rPr>
              <a:t>C</a:t>
            </a:r>
            <a:r>
              <a:rPr lang="da-DK" sz="1400" dirty="0" smtClean="0">
                <a:solidFill>
                  <a:schemeClr val="tx1"/>
                </a:solidFill>
              </a:rPr>
              <a:t> (fremløb) og 50 </a:t>
            </a:r>
            <a:r>
              <a:rPr lang="da-DK" sz="1400" baseline="30000" dirty="0" err="1" smtClean="0">
                <a:solidFill>
                  <a:schemeClr val="tx1"/>
                </a:solidFill>
              </a:rPr>
              <a:t>o</a:t>
            </a:r>
            <a:r>
              <a:rPr lang="da-DK" sz="1400" dirty="0" err="1" smtClean="0">
                <a:solidFill>
                  <a:schemeClr val="tx1"/>
                </a:solidFill>
              </a:rPr>
              <a:t>C</a:t>
            </a:r>
            <a:r>
              <a:rPr lang="da-DK" sz="1400" dirty="0" smtClean="0">
                <a:solidFill>
                  <a:schemeClr val="tx1"/>
                </a:solidFill>
              </a:rPr>
              <a:t> (returløb)</a:t>
            </a:r>
          </a:p>
          <a:p>
            <a:pPr algn="l">
              <a:buSzPct val="100000"/>
            </a:pPr>
            <a:endParaRPr lang="da-DK" sz="1400" dirty="0">
              <a:solidFill>
                <a:schemeClr val="tx1"/>
              </a:solidFill>
            </a:endParaRPr>
          </a:p>
          <a:p>
            <a:pPr algn="l">
              <a:buSzPct val="100000"/>
            </a:pPr>
            <a:r>
              <a:rPr lang="da-DK" sz="1400" b="1" dirty="0" smtClean="0">
                <a:solidFill>
                  <a:schemeClr val="tx1"/>
                </a:solidFill>
              </a:rPr>
              <a:t>Olieprisen er 11,50 </a:t>
            </a:r>
            <a:r>
              <a:rPr lang="da-DK" sz="1400" b="1" dirty="0" err="1" smtClean="0">
                <a:solidFill>
                  <a:schemeClr val="tx1"/>
                </a:solidFill>
              </a:rPr>
              <a:t>kr</a:t>
            </a:r>
            <a:r>
              <a:rPr lang="da-DK" sz="1400" b="1" dirty="0" smtClean="0">
                <a:solidFill>
                  <a:schemeClr val="tx1"/>
                </a:solidFill>
              </a:rPr>
              <a:t> pr. liter</a:t>
            </a:r>
          </a:p>
          <a:p>
            <a:pPr algn="l">
              <a:buSzPct val="100000"/>
            </a:pPr>
            <a:r>
              <a:rPr lang="da-DK" sz="1400" b="1" dirty="0" smtClean="0">
                <a:solidFill>
                  <a:schemeClr val="tx1"/>
                </a:solidFill>
              </a:rPr>
              <a:t>Elprisen er 2,10 </a:t>
            </a:r>
            <a:r>
              <a:rPr lang="da-DK" sz="1400" b="1" dirty="0" err="1" smtClean="0">
                <a:solidFill>
                  <a:schemeClr val="tx1"/>
                </a:solidFill>
              </a:rPr>
              <a:t>kr</a:t>
            </a:r>
            <a:r>
              <a:rPr lang="da-DK" sz="1400" b="1" dirty="0" smtClean="0">
                <a:solidFill>
                  <a:schemeClr val="tx1"/>
                </a:solidFill>
              </a:rPr>
              <a:t> pr. kWh</a:t>
            </a:r>
            <a:endParaRPr lang="da-DK" sz="1400" dirty="0">
              <a:solidFill>
                <a:schemeClr val="tx1"/>
              </a:solidFill>
            </a:endParaRPr>
          </a:p>
          <a:p>
            <a:pPr algn="l">
              <a:buSzPct val="100000"/>
            </a:pPr>
            <a:endParaRPr lang="da-DK" sz="1400" dirty="0" smtClean="0">
              <a:solidFill>
                <a:schemeClr val="tx1"/>
              </a:solidFill>
            </a:endParaRPr>
          </a:p>
          <a:p>
            <a:pPr algn="l">
              <a:buSzPct val="100000"/>
            </a:pPr>
            <a:endParaRPr lang="da-DK" sz="1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20032"/>
            <a:ext cx="2844315" cy="213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6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9"/>
          <a:stretch/>
        </p:blipFill>
        <p:spPr bwMode="auto">
          <a:xfrm>
            <a:off x="0" y="764704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186" b="49999"/>
          <a:stretch/>
        </p:blipFill>
        <p:spPr bwMode="auto">
          <a:xfrm rot="5400000">
            <a:off x="-3104619" y="3285841"/>
            <a:ext cx="6858002" cy="28632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</p:pic>
      <p:sp>
        <p:nvSpPr>
          <p:cNvPr id="2" name="Tekstboks 1"/>
          <p:cNvSpPr txBox="1"/>
          <p:nvPr/>
        </p:nvSpPr>
        <p:spPr>
          <a:xfrm>
            <a:off x="1074790" y="292006"/>
            <a:ext cx="4442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>
                <a:solidFill>
                  <a:schemeClr val="bg1">
                    <a:lumMod val="50000"/>
                  </a:schemeClr>
                </a:solidFill>
              </a:rPr>
              <a:t>Klassificering af energibesparelser</a:t>
            </a:r>
            <a:endParaRPr lang="da-DK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755576" y="1133872"/>
            <a:ext cx="7283151" cy="78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a-DK" sz="2600" dirty="0" smtClean="0"/>
              <a:t>Case til enfamilieshuse</a:t>
            </a:r>
            <a:endParaRPr lang="da-DK" sz="2600" dirty="0"/>
          </a:p>
        </p:txBody>
      </p:sp>
      <p:sp>
        <p:nvSpPr>
          <p:cNvPr id="9" name="Pladsholder til indhold 2"/>
          <p:cNvSpPr txBox="1">
            <a:spLocks/>
          </p:cNvSpPr>
          <p:nvPr/>
        </p:nvSpPr>
        <p:spPr bwMode="auto">
          <a:xfrm>
            <a:off x="755577" y="1556792"/>
            <a:ext cx="540060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SzPct val="100000"/>
            </a:pPr>
            <a:endParaRPr lang="da-DK" sz="1400" dirty="0">
              <a:solidFill>
                <a:schemeClr val="tx1"/>
              </a:solidFill>
            </a:endParaRPr>
          </a:p>
          <a:p>
            <a:pPr algn="l">
              <a:buSzPct val="100000"/>
            </a:pPr>
            <a:r>
              <a:rPr lang="da-DK" sz="1400" b="1" dirty="0" smtClean="0">
                <a:solidFill>
                  <a:schemeClr val="tx1"/>
                </a:solidFill>
              </a:rPr>
              <a:t>Ønske:</a:t>
            </a:r>
          </a:p>
          <a:p>
            <a:pPr algn="l">
              <a:buSzPct val="100000"/>
            </a:pPr>
            <a:endParaRPr lang="da-DK" sz="1400" dirty="0">
              <a:solidFill>
                <a:schemeClr val="tx1"/>
              </a:solidFill>
            </a:endParaRPr>
          </a:p>
          <a:p>
            <a:pPr algn="l">
              <a:buSzPct val="100000"/>
            </a:pPr>
            <a:r>
              <a:rPr lang="da-DK" sz="1400" i="1" dirty="0" smtClean="0">
                <a:solidFill>
                  <a:schemeClr val="tx1"/>
                </a:solidFill>
              </a:rPr>
              <a:t>At få en lavere varmeregning (primært) og få en mere miljøvenlig opvarmningsform end olie (sekundært).</a:t>
            </a:r>
          </a:p>
          <a:p>
            <a:pPr algn="l">
              <a:buSzPct val="100000"/>
            </a:pPr>
            <a:endParaRPr lang="da-DK" sz="1400" dirty="0">
              <a:solidFill>
                <a:schemeClr val="tx1"/>
              </a:solidFill>
            </a:endParaRPr>
          </a:p>
          <a:p>
            <a:pPr algn="l">
              <a:buSzPct val="100000"/>
            </a:pPr>
            <a:r>
              <a:rPr lang="da-DK" sz="1400" dirty="0" smtClean="0">
                <a:solidFill>
                  <a:schemeClr val="tx1"/>
                </a:solidFill>
              </a:rPr>
              <a:t>Hvad kan der anbefales?</a:t>
            </a:r>
          </a:p>
          <a:p>
            <a:pPr marL="285750" indent="-285750" algn="l">
              <a:buSzPct val="100000"/>
              <a:buFontTx/>
              <a:buChar char="-"/>
            </a:pPr>
            <a:r>
              <a:rPr lang="da-DK" sz="1400" dirty="0" smtClean="0">
                <a:solidFill>
                  <a:schemeClr val="tx1"/>
                </a:solidFill>
              </a:rPr>
              <a:t>Opvarmningsform</a:t>
            </a:r>
          </a:p>
          <a:p>
            <a:pPr marL="285750" indent="-285750" algn="l">
              <a:buSzPct val="100000"/>
              <a:buFontTx/>
              <a:buChar char="-"/>
            </a:pPr>
            <a:r>
              <a:rPr lang="da-DK" sz="1400" dirty="0" smtClean="0">
                <a:solidFill>
                  <a:schemeClr val="tx1"/>
                </a:solidFill>
              </a:rPr>
              <a:t>Rørsystem</a:t>
            </a:r>
          </a:p>
          <a:p>
            <a:pPr marL="285750" indent="-285750" algn="l">
              <a:buSzPct val="100000"/>
              <a:buFontTx/>
              <a:buChar char="-"/>
            </a:pPr>
            <a:r>
              <a:rPr lang="da-DK" sz="1400" dirty="0" smtClean="0">
                <a:solidFill>
                  <a:schemeClr val="tx1"/>
                </a:solidFill>
              </a:rPr>
              <a:t>Styring</a:t>
            </a:r>
          </a:p>
          <a:p>
            <a:pPr marL="285750" indent="-285750" algn="l">
              <a:buSzPct val="100000"/>
              <a:buFontTx/>
              <a:buChar char="-"/>
            </a:pPr>
            <a:r>
              <a:rPr lang="da-DK" sz="1400" dirty="0">
                <a:solidFill>
                  <a:schemeClr val="tx1"/>
                </a:solidFill>
              </a:rPr>
              <a:t>m</a:t>
            </a:r>
            <a:r>
              <a:rPr lang="da-DK" sz="1400" dirty="0" smtClean="0">
                <a:solidFill>
                  <a:schemeClr val="tx1"/>
                </a:solidFill>
              </a:rPr>
              <a:t>v.</a:t>
            </a:r>
            <a:endParaRPr lang="da-DK" sz="1400" dirty="0">
              <a:solidFill>
                <a:schemeClr val="tx1"/>
              </a:solidFill>
            </a:endParaRPr>
          </a:p>
          <a:p>
            <a:pPr algn="l">
              <a:buSzPct val="100000"/>
            </a:pPr>
            <a:endParaRPr lang="da-DK" sz="1400" dirty="0" smtClean="0">
              <a:solidFill>
                <a:schemeClr val="tx1"/>
              </a:solidFill>
            </a:endParaRPr>
          </a:p>
          <a:p>
            <a:pPr algn="l">
              <a:buSzPct val="100000"/>
            </a:pPr>
            <a:r>
              <a:rPr lang="da-DK" sz="1400" dirty="0" smtClean="0">
                <a:solidFill>
                  <a:schemeClr val="tx1"/>
                </a:solidFill>
              </a:rPr>
              <a:t>Hvad vil  besparelsen, investeringen samt tilbagebetalingstiden være ved de forskellige tiltag?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20032"/>
            <a:ext cx="2844315" cy="213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594" y="5110034"/>
            <a:ext cx="4991897" cy="11733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52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7603</TotalTime>
  <Words>156</Words>
  <Application>Microsoft Office PowerPoint</Application>
  <PresentationFormat>Skærmshow (4:3)</PresentationFormat>
  <Paragraphs>65</Paragraphs>
  <Slides>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4</vt:i4>
      </vt:variant>
    </vt:vector>
  </HeadingPairs>
  <TitlesOfParts>
    <vt:vector size="5" baseType="lpstr">
      <vt:lpstr>Kontortema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Lavenergibyggeri</dc:title>
  <dc:creator>Heidi</dc:creator>
  <cp:lastModifiedBy>Søren Draborg</cp:lastModifiedBy>
  <cp:revision>629</cp:revision>
  <dcterms:created xsi:type="dcterms:W3CDTF">2010-09-19T15:31:36Z</dcterms:created>
  <dcterms:modified xsi:type="dcterms:W3CDTF">2013-03-18T11:42:34Z</dcterms:modified>
</cp:coreProperties>
</file>