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2A33"/>
    <a:srgbClr val="292929"/>
    <a:srgbClr val="9999FF"/>
    <a:srgbClr val="FF00FF"/>
    <a:srgbClr val="FF9900"/>
    <a:srgbClr val="FFCC00"/>
    <a:srgbClr val="CC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90" autoAdjust="0"/>
    <p:restoredTop sz="90929"/>
  </p:normalViewPr>
  <p:slideViewPr>
    <p:cSldViewPr>
      <p:cViewPr>
        <p:scale>
          <a:sx n="120" d="100"/>
          <a:sy n="120" d="100"/>
        </p:scale>
        <p:origin x="-942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7D640B-7521-4A8D-9FDF-1DA33FA3572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B6C7D-8885-480D-A919-2D8C2395637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23900-91BB-4425-90F5-AED67AF2BE3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553C-1344-495F-B7BA-0B2DA8A0D3C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44BB3-B6DB-4A1F-AB8E-CBD39C2D165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4986E-CB2E-470C-B2FD-732AC96A7CD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9DFB2-14D4-4D64-BAB2-1278F9721B2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7696-48C8-42A6-B312-0C7BCA012A5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B4F56-0723-4A8E-9617-CCDD5CB5BAC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BA8EF-B23B-4666-98EA-F81930B7D00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CA61E-54D9-47BB-9D6F-ECCE41DF235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9601F-7178-4342-AB5A-2CB464266DC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44A56A-FAA9-49EA-9B54-57E831C5499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17" Type="http://schemas.openxmlformats.org/officeDocument/2006/relationships/image" Target="../media/image16.wmf"/><Relationship Id="rId2" Type="http://schemas.openxmlformats.org/officeDocument/2006/relationships/image" Target="../media/image1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5" Type="http://schemas.openxmlformats.org/officeDocument/2006/relationships/image" Target="../media/image1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37"/>
          <p:cNvSpPr>
            <a:spLocks noChangeArrowheads="1"/>
          </p:cNvSpPr>
          <p:nvPr/>
        </p:nvSpPr>
        <p:spPr bwMode="auto">
          <a:xfrm>
            <a:off x="3467100" y="4745038"/>
            <a:ext cx="3238500" cy="1619250"/>
          </a:xfrm>
          <a:prstGeom prst="rect">
            <a:avLst/>
          </a:prstGeom>
          <a:solidFill>
            <a:srgbClr val="DDDDDD"/>
          </a:solidFill>
          <a:ln w="19050">
            <a:solidFill>
              <a:srgbClr val="29292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900" b="1">
                <a:solidFill>
                  <a:srgbClr val="BD2A33"/>
                </a:solidFill>
                <a:latin typeface="Tahoma" pitchFamily="34" charset="0"/>
              </a:rPr>
              <a:t>FIG. 3. Confidence in log-reductions obtained during production of semi-dried sausages</a:t>
            </a:r>
          </a:p>
        </p:txBody>
      </p:sp>
      <p:sp>
        <p:nvSpPr>
          <p:cNvPr id="2051" name="Rectangle 735"/>
          <p:cNvSpPr>
            <a:spLocks noChangeArrowheads="1"/>
          </p:cNvSpPr>
          <p:nvPr/>
        </p:nvSpPr>
        <p:spPr bwMode="auto">
          <a:xfrm>
            <a:off x="3467100" y="3048000"/>
            <a:ext cx="3238500" cy="1619250"/>
          </a:xfrm>
          <a:prstGeom prst="rect">
            <a:avLst/>
          </a:prstGeom>
          <a:solidFill>
            <a:srgbClr val="DDDDDD"/>
          </a:solidFill>
          <a:ln w="19050">
            <a:solidFill>
              <a:srgbClr val="292929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GB" sz="900" b="1">
                <a:solidFill>
                  <a:srgbClr val="BD2A33"/>
                </a:solidFill>
                <a:latin typeface="Tahoma" pitchFamily="34" charset="0"/>
              </a:rPr>
              <a:t>FIG. 2. Survival of VTEC in broth model systems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52400" y="228600"/>
            <a:ext cx="6550025" cy="1223963"/>
          </a:xfrm>
          <a:prstGeom prst="rect">
            <a:avLst/>
          </a:prstGeom>
          <a:solidFill>
            <a:srgbClr val="DDDDDD"/>
          </a:solidFill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600">
                <a:solidFill>
                  <a:srgbClr val="333333"/>
                </a:solidFill>
                <a:latin typeface="Tahoma" pitchFamily="34" charset="0"/>
                <a:cs typeface="Times New Roman" pitchFamily="18" charset="0"/>
              </a:rPr>
              <a:t>Gaining more from pilot-plant studies: an example for VTEC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600">
                <a:solidFill>
                  <a:srgbClr val="333333"/>
                </a:solidFill>
                <a:latin typeface="Tahoma" pitchFamily="34" charset="0"/>
                <a:cs typeface="Times New Roman" pitchFamily="18" charset="0"/>
              </a:rPr>
              <a:t>in fermented semi-dried sausages</a:t>
            </a:r>
          </a:p>
          <a:p>
            <a:pPr algn="ctr"/>
            <a:endParaRPr lang="en-GB" sz="500" b="1">
              <a:solidFill>
                <a:srgbClr val="333333"/>
              </a:solidFill>
              <a:latin typeface="Tahoma" pitchFamily="34" charset="0"/>
            </a:endParaRPr>
          </a:p>
          <a:p>
            <a:pPr algn="ctr"/>
            <a:r>
              <a:rPr lang="en-GB" sz="1100" b="1">
                <a:solidFill>
                  <a:srgbClr val="333333"/>
                </a:solidFill>
                <a:latin typeface="Tahoma" pitchFamily="34" charset="0"/>
              </a:rPr>
              <a:t>Tina Beck Hansen</a:t>
            </a:r>
            <a:r>
              <a:rPr lang="en-GB" sz="1100" b="1" baseline="30000">
                <a:solidFill>
                  <a:srgbClr val="333333"/>
                </a:solidFill>
                <a:latin typeface="Tahoma" pitchFamily="34" charset="0"/>
              </a:rPr>
              <a:t>1</a:t>
            </a:r>
            <a:r>
              <a:rPr lang="en-GB" sz="1100" b="1">
                <a:solidFill>
                  <a:srgbClr val="333333"/>
                </a:solidFill>
                <a:latin typeface="Tahoma" pitchFamily="34" charset="0"/>
              </a:rPr>
              <a:t>, Annemarie Gunvig</a:t>
            </a:r>
            <a:r>
              <a:rPr lang="en-GB" sz="1100" b="1" baseline="30000">
                <a:solidFill>
                  <a:srgbClr val="333333"/>
                </a:solidFill>
                <a:latin typeface="Tahoma" pitchFamily="34" charset="0"/>
              </a:rPr>
              <a:t>2</a:t>
            </a:r>
            <a:r>
              <a:rPr lang="en-GB" sz="1100" b="1">
                <a:solidFill>
                  <a:srgbClr val="333333"/>
                </a:solidFill>
                <a:latin typeface="Tahoma" pitchFamily="34" charset="0"/>
              </a:rPr>
              <a:t>, Flemming Hansen</a:t>
            </a:r>
            <a:r>
              <a:rPr lang="en-GB" sz="1100" b="1" baseline="30000">
                <a:solidFill>
                  <a:srgbClr val="333333"/>
                </a:solidFill>
                <a:latin typeface="Tahoma" pitchFamily="34" charset="0"/>
              </a:rPr>
              <a:t>2</a:t>
            </a:r>
            <a:r>
              <a:rPr lang="en-GB" sz="1100" b="1">
                <a:solidFill>
                  <a:srgbClr val="333333"/>
                </a:solidFill>
                <a:latin typeface="Tahoma" pitchFamily="34" charset="0"/>
              </a:rPr>
              <a:t> and Søren Aabo</a:t>
            </a:r>
            <a:r>
              <a:rPr lang="en-GB" sz="1100" b="1" baseline="30000">
                <a:solidFill>
                  <a:srgbClr val="333333"/>
                </a:solidFill>
                <a:latin typeface="Tahoma" pitchFamily="34" charset="0"/>
              </a:rPr>
              <a:t>1</a:t>
            </a:r>
          </a:p>
          <a:p>
            <a:pPr algn="ctr"/>
            <a:endParaRPr lang="en-GB" sz="900" b="1" baseline="30000">
              <a:solidFill>
                <a:srgbClr val="333333"/>
              </a:solidFill>
              <a:latin typeface="Tahoma" pitchFamily="34" charset="0"/>
            </a:endParaRPr>
          </a:p>
          <a:p>
            <a:pPr algn="ctr"/>
            <a:r>
              <a:rPr lang="en-GB" sz="900" baseline="30000">
                <a:solidFill>
                  <a:srgbClr val="333333"/>
                </a:solidFill>
                <a:latin typeface="Tahoma" pitchFamily="34" charset="0"/>
              </a:rPr>
              <a:t>1 </a:t>
            </a:r>
            <a:r>
              <a:rPr lang="en-GB" sz="900">
                <a:solidFill>
                  <a:srgbClr val="333333"/>
                </a:solidFill>
                <a:latin typeface="Tahoma" pitchFamily="34" charset="0"/>
              </a:rPr>
              <a:t>National Food Institute, Technical University of Denmark, Mørkhøj Bygade 19, DK-2860 Søborg, Denmark</a:t>
            </a:r>
          </a:p>
          <a:p>
            <a:pPr algn="ctr"/>
            <a:r>
              <a:rPr lang="en-GB" sz="900" baseline="30000">
                <a:solidFill>
                  <a:srgbClr val="292929"/>
                </a:solidFill>
                <a:latin typeface="Tahoma" pitchFamily="34" charset="0"/>
              </a:rPr>
              <a:t>2 </a:t>
            </a:r>
            <a:r>
              <a:rPr lang="da-DK" sz="900">
                <a:solidFill>
                  <a:srgbClr val="292929"/>
                </a:solidFill>
                <a:latin typeface="Tahoma" pitchFamily="34" charset="0"/>
                <a:cs typeface="Times New Roman" pitchFamily="18" charset="0"/>
              </a:rPr>
              <a:t>DMRI, Danish </a:t>
            </a:r>
            <a:r>
              <a:rPr lang="en-GB" sz="900">
                <a:solidFill>
                  <a:srgbClr val="292929"/>
                </a:solidFill>
                <a:latin typeface="Tahoma" pitchFamily="34" charset="0"/>
                <a:cs typeface="Times New Roman" pitchFamily="18" charset="0"/>
              </a:rPr>
              <a:t>Technological Institute</a:t>
            </a:r>
            <a:r>
              <a:rPr lang="da-DK" sz="900">
                <a:solidFill>
                  <a:srgbClr val="292929"/>
                </a:solidFill>
                <a:latin typeface="Tahoma" pitchFamily="34" charset="0"/>
                <a:cs typeface="Times New Roman" pitchFamily="18" charset="0"/>
              </a:rPr>
              <a:t>, Maglegaardsvej 2, DK-4000 Roskilde, Denmark</a:t>
            </a:r>
            <a:endParaRPr lang="da-DK" sz="900">
              <a:solidFill>
                <a:srgbClr val="292929"/>
              </a:solidFill>
              <a:latin typeface="Tahoma" pitchFamily="34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52400" y="1500188"/>
            <a:ext cx="3238500" cy="1474787"/>
          </a:xfrm>
          <a:prstGeom prst="rect">
            <a:avLst/>
          </a:prstGeom>
          <a:solidFill>
            <a:srgbClr val="BD2A33"/>
          </a:solidFill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100" b="1">
                <a:solidFill>
                  <a:schemeClr val="bg1"/>
                </a:solidFill>
                <a:latin typeface="Tahoma" pitchFamily="34" charset="0"/>
              </a:rPr>
              <a:t>INTRODUCTION &amp; OBJECTIVE</a:t>
            </a:r>
            <a:endParaRPr lang="en-GB" sz="400" b="1">
              <a:solidFill>
                <a:schemeClr val="bg1"/>
              </a:solidFill>
              <a:latin typeface="Tahoma" pitchFamily="34" charset="0"/>
            </a:endParaRPr>
          </a:p>
          <a:p>
            <a:pPr algn="just"/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A pilot-plant study often test behaviour of cocktails of strains giving the opportunity to cover more biological variability in the study. However, a possible strain variation will be masked, as the most tolerant strain will be the one recovered and enumerated. </a:t>
            </a:r>
          </a:p>
          <a:p>
            <a:pPr algn="just"/>
            <a:endParaRPr lang="en-GB" sz="5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just"/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In the present work, VTEC with different indigenous antibiotic resistant markers were used to disclose the biological variability between strains during production of fermented semi-dried sausages.</a:t>
            </a:r>
            <a:r>
              <a:rPr lang="en-GB" sz="800">
                <a:solidFill>
                  <a:schemeClr val="bg1"/>
                </a:solidFill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sz="8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endParaRPr lang="da-DK" sz="8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467100" y="1500188"/>
            <a:ext cx="3238500" cy="1474787"/>
          </a:xfrm>
          <a:prstGeom prst="rect">
            <a:avLst/>
          </a:prstGeom>
          <a:solidFill>
            <a:srgbClr val="BD2A33"/>
          </a:solidFill>
          <a:ln w="19050">
            <a:solidFill>
              <a:srgbClr val="29292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100" b="1">
                <a:solidFill>
                  <a:schemeClr val="bg1"/>
                </a:solidFill>
                <a:latin typeface="Tahoma" pitchFamily="34" charset="0"/>
              </a:rPr>
              <a:t>CONCLUSIONS</a:t>
            </a:r>
            <a:endParaRPr lang="en-GB" sz="400" b="1">
              <a:solidFill>
                <a:schemeClr val="bg1"/>
              </a:solidFill>
              <a:latin typeface="Tahoma" pitchFamily="34" charset="0"/>
            </a:endParaRPr>
          </a:p>
          <a:p>
            <a:pPr>
              <a:buFont typeface="Wingdings 2" pitchFamily="18" charset="2"/>
              <a:buChar char=""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Strain variability increased with addition of NaNO</a:t>
            </a:r>
            <a:r>
              <a:rPr lang="en-GB" sz="8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to the</a:t>
            </a:r>
          </a:p>
          <a:p>
            <a:pPr>
              <a:buFont typeface="Wingdings 2" pitchFamily="18" charset="2"/>
              <a:buNone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   sausage batter (Fig. 1)</a:t>
            </a:r>
          </a:p>
          <a:p>
            <a:pPr>
              <a:buFont typeface="Wingdings 2" pitchFamily="18" charset="2"/>
              <a:buChar char=""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Strain variability occurred earlier for 4 and 6 compared to</a:t>
            </a:r>
          </a:p>
          <a:p>
            <a:pPr>
              <a:buFont typeface="Wingdings 2" pitchFamily="18" charset="2"/>
              <a:buNone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   5 % water phase salt (WPS) in the sausage batter (Fig. 1)</a:t>
            </a:r>
          </a:p>
          <a:p>
            <a:pPr>
              <a:buFont typeface="Wingdings 2" pitchFamily="18" charset="2"/>
              <a:buChar char=""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Strain variability was unaffected by type of starter used in</a:t>
            </a:r>
          </a:p>
          <a:p>
            <a:pPr>
              <a:buFont typeface="Wingdings 2" pitchFamily="18" charset="2"/>
              <a:buNone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   the sausage</a:t>
            </a:r>
          </a:p>
          <a:p>
            <a:pPr>
              <a:buFont typeface="Wingdings 2" pitchFamily="18" charset="2"/>
              <a:buChar char=""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Strain variability in broth was inconsistent with results</a:t>
            </a:r>
          </a:p>
          <a:p>
            <a:pPr>
              <a:buFont typeface="Wingdings 2" pitchFamily="18" charset="2"/>
              <a:buNone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   obtained in semi-dried sausages (Fig. 2)</a:t>
            </a:r>
          </a:p>
          <a:p>
            <a:pPr>
              <a:buFont typeface="Wingdings 2" pitchFamily="18" charset="2"/>
              <a:buChar char=""/>
            </a:pP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Low NaNO</a:t>
            </a:r>
            <a:r>
              <a:rPr lang="en-GB" sz="800" b="1" baseline="-2500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combined with low WPS gave the highest  log-</a:t>
            </a:r>
          </a:p>
          <a:p>
            <a:r>
              <a:rPr lang="en-GB" sz="800" b="1">
                <a:solidFill>
                  <a:schemeClr val="bg1"/>
                </a:solidFill>
                <a:latin typeface="Arial" charset="0"/>
                <a:cs typeface="Arial" charset="0"/>
              </a:rPr>
              <a:t>    reduction as well as the highest confidence (Fig. 3)   </a:t>
            </a:r>
            <a:endParaRPr lang="da-DK" sz="9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52400" y="3048000"/>
            <a:ext cx="3238500" cy="3316288"/>
          </a:xfrm>
          <a:prstGeom prst="rect">
            <a:avLst/>
          </a:prstGeom>
          <a:solidFill>
            <a:srgbClr val="DDDDDD"/>
          </a:solidFill>
          <a:ln w="19050">
            <a:solidFill>
              <a:srgbClr val="29292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900" b="1">
                <a:solidFill>
                  <a:srgbClr val="BD2A33"/>
                </a:solidFill>
                <a:latin typeface="Tahoma" pitchFamily="34" charset="0"/>
              </a:rPr>
              <a:t>FIG. 1. Survival of VTEC during production of semi-dried sausages</a:t>
            </a:r>
          </a:p>
        </p:txBody>
      </p:sp>
      <p:pic>
        <p:nvPicPr>
          <p:cNvPr id="2056" name="Picture 6" descr="DTU FÃ¸devareinstituttet B UK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525000"/>
            <a:ext cx="171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387" descr="J:\Logoer\dtu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3651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438"/>
          <p:cNvSpPr>
            <a:spLocks noChangeArrowheads="1"/>
          </p:cNvSpPr>
          <p:nvPr/>
        </p:nvSpPr>
        <p:spPr bwMode="auto">
          <a:xfrm>
            <a:off x="152400" y="6429375"/>
            <a:ext cx="4284663" cy="3024188"/>
          </a:xfrm>
          <a:prstGeom prst="rect">
            <a:avLst/>
          </a:prstGeom>
          <a:solidFill>
            <a:srgbClr val="DDDDDD"/>
          </a:solidFill>
          <a:ln w="19050">
            <a:solidFill>
              <a:srgbClr val="29292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100" b="1">
                <a:solidFill>
                  <a:srgbClr val="BD2A33"/>
                </a:solidFill>
                <a:latin typeface="Tahoma" pitchFamily="34" charset="0"/>
              </a:rPr>
              <a:t>MATERIALS &amp; METHODS</a:t>
            </a:r>
          </a:p>
          <a:p>
            <a:pPr algn="ctr"/>
            <a:endParaRPr lang="da-DK" sz="400" b="1">
              <a:solidFill>
                <a:srgbClr val="BD2A33"/>
              </a:solidFill>
              <a:latin typeface="Tahoma" pitchFamily="34" charset="0"/>
            </a:endParaRPr>
          </a:p>
          <a:p>
            <a:pPr algn="just"/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A cocktail of equal volumes of VTEC O26, O111 and O157, were prepared from overnight cultures grown in BHI at 37°C for 24 h. Three independent pilot-plant studies were performed where the cocktail was added during chopping of the meat. Survival during production of fermented, semi-dried sausages were investigated. Fermentations were performed at 24°C for 48 h, drying at 16°C until 35 % weight loss. Agar substrates with relevant antibiotics were developed to recover each of the strains separately (</a:t>
            </a:r>
            <a:r>
              <a:rPr lang="en-GB" sz="800" b="1">
                <a:solidFill>
                  <a:srgbClr val="BD2A33"/>
                </a:solidFill>
                <a:latin typeface="Arial" charset="0"/>
                <a:cs typeface="Arial" charset="0"/>
              </a:rPr>
              <a:t>Tab. 1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). The studies covered recipes with varying water phase salt (WPS) contents (</a:t>
            </a:r>
            <a:r>
              <a:rPr lang="en-GB" sz="800" i="1">
                <a:solidFill>
                  <a:srgbClr val="292929"/>
                </a:solidFill>
                <a:latin typeface="Arial" charset="0"/>
                <a:cs typeface="Arial" charset="0"/>
              </a:rPr>
              <a:t>approx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. 4, 5 and 6%), sodium nitrite levels (0, 100 and 200 ppm) and starter cultures (F-1 Bactoferm and FSC 111 Bactoferm from Chr. Hansens A/S) used in the batter.</a:t>
            </a:r>
          </a:p>
          <a:p>
            <a:pPr algn="just"/>
            <a:endParaRPr lang="en-GB" sz="800">
              <a:solidFill>
                <a:srgbClr val="292929"/>
              </a:solidFill>
              <a:latin typeface="Arial" charset="0"/>
              <a:cs typeface="Arial" charset="0"/>
            </a:endParaRPr>
          </a:p>
          <a:p>
            <a:pPr algn="just"/>
            <a:r>
              <a:rPr lang="en-GB" sz="900" b="1">
                <a:solidFill>
                  <a:srgbClr val="BD2A33"/>
                </a:solidFill>
                <a:latin typeface="Tahoma" pitchFamily="34" charset="0"/>
              </a:rPr>
              <a:t>TAB. 1. Counts (log</a:t>
            </a:r>
            <a:r>
              <a:rPr lang="en-GB" sz="900" b="1" baseline="-25000">
                <a:solidFill>
                  <a:srgbClr val="BD2A33"/>
                </a:solidFill>
                <a:latin typeface="Tahoma" pitchFamily="34" charset="0"/>
              </a:rPr>
              <a:t>10</a:t>
            </a:r>
            <a:r>
              <a:rPr lang="en-GB" sz="900" b="1">
                <a:solidFill>
                  <a:srgbClr val="BD2A33"/>
                </a:solidFill>
                <a:latin typeface="Tahoma" pitchFamily="34" charset="0"/>
              </a:rPr>
              <a:t>CFU/mL) of overnight VTEC cultures (BHI, 37°C) </a:t>
            </a:r>
          </a:p>
          <a:p>
            <a:pPr algn="just"/>
            <a:endParaRPr lang="en-GB" sz="800">
              <a:solidFill>
                <a:srgbClr val="292929"/>
              </a:solidFill>
              <a:latin typeface="Tahoma" pitchFamily="34" charset="0"/>
            </a:endParaRPr>
          </a:p>
          <a:p>
            <a:pPr algn="just"/>
            <a:endParaRPr lang="da-DK" sz="1000" b="1">
              <a:solidFill>
                <a:srgbClr val="BD2A33"/>
              </a:solidFill>
              <a:latin typeface="Tahoma" pitchFamily="34" charset="0"/>
            </a:endParaRPr>
          </a:p>
        </p:txBody>
      </p:sp>
      <p:sp>
        <p:nvSpPr>
          <p:cNvPr id="2059" name="Rectangle 439"/>
          <p:cNvSpPr>
            <a:spLocks noChangeArrowheads="1"/>
          </p:cNvSpPr>
          <p:nvPr/>
        </p:nvSpPr>
        <p:spPr bwMode="auto">
          <a:xfrm>
            <a:off x="4508500" y="6429375"/>
            <a:ext cx="2197100" cy="3024188"/>
          </a:xfrm>
          <a:prstGeom prst="rect">
            <a:avLst/>
          </a:prstGeom>
          <a:solidFill>
            <a:srgbClr val="DDDDDD"/>
          </a:solidFill>
          <a:ln w="19050">
            <a:solidFill>
              <a:srgbClr val="29292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100" b="1">
                <a:solidFill>
                  <a:srgbClr val="BD2A33"/>
                </a:solidFill>
                <a:latin typeface="Tahoma" pitchFamily="34" charset="0"/>
              </a:rPr>
              <a:t>RESULTS</a:t>
            </a:r>
          </a:p>
          <a:p>
            <a:pPr algn="ctr"/>
            <a:endParaRPr lang="en-GB" sz="400" b="1">
              <a:solidFill>
                <a:srgbClr val="BD2A33"/>
              </a:solidFill>
              <a:latin typeface="Tahoma" pitchFamily="34" charset="0"/>
            </a:endParaRPr>
          </a:p>
          <a:p>
            <a:pPr algn="just"/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Pooled results from three pilot-plant studies (</a:t>
            </a:r>
            <a:r>
              <a:rPr lang="en-GB" sz="800" b="1">
                <a:solidFill>
                  <a:srgbClr val="BD2A33"/>
                </a:solidFill>
                <a:latin typeface="Arial" charset="0"/>
                <a:cs typeface="Arial" charset="0"/>
              </a:rPr>
              <a:t>Fig. 1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) showed that independent on WPS content and starter culture, the strain variability was lowest when no NaNO</a:t>
            </a:r>
            <a:r>
              <a:rPr lang="en-GB" sz="800" baseline="-25000">
                <a:solidFill>
                  <a:srgbClr val="292929"/>
                </a:solidFill>
                <a:latin typeface="Arial" charset="0"/>
                <a:cs typeface="Arial" charset="0"/>
              </a:rPr>
              <a:t>2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 was used.  In sausages, with added NaNO</a:t>
            </a:r>
            <a:r>
              <a:rPr lang="en-GB" sz="800" baseline="-25000">
                <a:solidFill>
                  <a:srgbClr val="292929"/>
                </a:solidFill>
                <a:latin typeface="Arial" charset="0"/>
                <a:cs typeface="Arial" charset="0"/>
              </a:rPr>
              <a:t>2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 (100 and 200 ppm), containing 4 % or 6 % WPS, strain variability typically peaked after 10 d, whereas in sausages with 5 % WPS, strain variability was highest after 24 d. This change in strain variability during production was primarily a result of low survival of O111, as compared to O26 and O157. These observations were inconsistent with the survival observed in broths containing levels of lactate (</a:t>
            </a:r>
            <a:r>
              <a:rPr lang="en-GB" sz="800" b="1">
                <a:solidFill>
                  <a:srgbClr val="BD2A33"/>
                </a:solidFill>
                <a:latin typeface="Arial" charset="0"/>
                <a:cs typeface="Arial" charset="0"/>
              </a:rPr>
              <a:t>Fig. 2 – pH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) and NaCl (</a:t>
            </a:r>
            <a:r>
              <a:rPr lang="en-GB" sz="800" b="1">
                <a:solidFill>
                  <a:srgbClr val="BD2A33"/>
                </a:solidFill>
                <a:latin typeface="Arial" charset="0"/>
                <a:cs typeface="Arial" charset="0"/>
              </a:rPr>
              <a:t>Fig. 2 – WPS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) comparable to the sausages.</a:t>
            </a:r>
          </a:p>
          <a:p>
            <a:pPr algn="just"/>
            <a:endParaRPr lang="en-GB" sz="400">
              <a:solidFill>
                <a:srgbClr val="292929"/>
              </a:solidFill>
              <a:latin typeface="Arial" charset="0"/>
              <a:cs typeface="Arial" charset="0"/>
            </a:endParaRPr>
          </a:p>
          <a:p>
            <a:pPr algn="just"/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Modelling the survival of VTEC obtained after 24 d showed the highest confidence in log-reduction estimates for the sausages prepared from batter containing 4 to 4.5 % WPS and 0 to 50 ppm NaNO</a:t>
            </a:r>
            <a:r>
              <a:rPr lang="en-GB" sz="800" baseline="-25000">
                <a:solidFill>
                  <a:srgbClr val="292929"/>
                </a:solidFill>
                <a:latin typeface="Arial" charset="0"/>
                <a:cs typeface="Arial" charset="0"/>
              </a:rPr>
              <a:t>2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 (</a:t>
            </a:r>
            <a:r>
              <a:rPr lang="en-GB" sz="800" b="1">
                <a:solidFill>
                  <a:srgbClr val="BD2A33"/>
                </a:solidFill>
                <a:latin typeface="Arial" charset="0"/>
                <a:cs typeface="Arial" charset="0"/>
              </a:rPr>
              <a:t>Fig. 3</a:t>
            </a:r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).</a:t>
            </a:r>
          </a:p>
          <a:p>
            <a:pPr algn="just"/>
            <a:endParaRPr lang="en-GB" sz="800">
              <a:solidFill>
                <a:srgbClr val="292929"/>
              </a:solidFill>
              <a:latin typeface="Arial" charset="0"/>
              <a:cs typeface="Arial" charset="0"/>
            </a:endParaRPr>
          </a:p>
          <a:p>
            <a:pPr algn="just"/>
            <a:r>
              <a:rPr lang="en-GB" sz="800">
                <a:solidFill>
                  <a:srgbClr val="292929"/>
                </a:solidFill>
                <a:latin typeface="Arial" charset="0"/>
                <a:cs typeface="Arial" charset="0"/>
              </a:rPr>
              <a:t>  </a:t>
            </a:r>
            <a:endParaRPr lang="en-GB" sz="800">
              <a:solidFill>
                <a:srgbClr val="292929"/>
              </a:solidFill>
              <a:latin typeface="Tahoma" pitchFamily="34" charset="0"/>
            </a:endParaRPr>
          </a:p>
        </p:txBody>
      </p:sp>
      <p:graphicFrame>
        <p:nvGraphicFramePr>
          <p:cNvPr id="2793" name="Group 745"/>
          <p:cNvGraphicFramePr>
            <a:graphicFrameLocks noGrp="1"/>
          </p:cNvGraphicFramePr>
          <p:nvPr/>
        </p:nvGraphicFramePr>
        <p:xfrm>
          <a:off x="250825" y="8099425"/>
          <a:ext cx="4114800" cy="117348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673100"/>
                <a:gridCol w="474663"/>
                <a:gridCol w="803275"/>
                <a:gridCol w="79216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VTEC strain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BHI agar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SMaC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CT-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SMaC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MaC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MaC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+ 64 µg/L streptomycin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MaC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+ 16 µg/L neomycin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O26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9.43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9.34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(red)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9.48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9.23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O111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9.61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9.62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9.66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9.49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O157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9.51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9.57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9.43 (colourless)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9.48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growth</a:t>
                      </a:r>
                    </a:p>
                  </a:txBody>
                  <a:tcPr marL="38100" marR="38100" marT="19050" marB="1905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2" name="Text Box 662"/>
          <p:cNvSpPr txBox="1">
            <a:spLocks noChangeArrowheads="1"/>
          </p:cNvSpPr>
          <p:nvPr/>
        </p:nvSpPr>
        <p:spPr bwMode="auto">
          <a:xfrm>
            <a:off x="674688" y="6110288"/>
            <a:ext cx="25257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Starter culture </a:t>
            </a:r>
            <a:r>
              <a:rPr lang="en-GB" sz="800" b="1">
                <a:solidFill>
                  <a:srgbClr val="BD2A33"/>
                </a:solidFill>
                <a:latin typeface="Tahoma" pitchFamily="34" charset="0"/>
              </a:rPr>
              <a:t>F-1 Bactoferm</a:t>
            </a:r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, production day</a:t>
            </a:r>
          </a:p>
        </p:txBody>
      </p:sp>
      <p:sp>
        <p:nvSpPr>
          <p:cNvPr id="2103" name="Text Box 663"/>
          <p:cNvSpPr txBox="1">
            <a:spLocks noChangeArrowheads="1"/>
          </p:cNvSpPr>
          <p:nvPr/>
        </p:nvSpPr>
        <p:spPr bwMode="auto">
          <a:xfrm rot="-5400000">
            <a:off x="-1005681" y="4687094"/>
            <a:ext cx="256698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82800">
            <a:spAutoFit/>
          </a:bodyPr>
          <a:lstStyle/>
          <a:p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Concentration of VTEC in product (log</a:t>
            </a:r>
            <a:r>
              <a:rPr lang="en-GB" sz="800" b="1" baseline="-25000">
                <a:solidFill>
                  <a:srgbClr val="292929"/>
                </a:solidFill>
                <a:latin typeface="Tahoma" pitchFamily="34" charset="0"/>
              </a:rPr>
              <a:t>10</a:t>
            </a:r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CFU/g)</a:t>
            </a:r>
          </a:p>
        </p:txBody>
      </p:sp>
      <p:pic>
        <p:nvPicPr>
          <p:cNvPr id="2104" name="Picture 65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6115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5" name="Picture 65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4497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6" name="Picture 65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52879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7" name="Picture 65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6115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8" name="Picture 65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44497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" name="Picture 65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71600" y="52879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10" name="Picture 65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200" y="36115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11" name="Picture 66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62200" y="44497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12" name="Picture 66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62200" y="5287963"/>
            <a:ext cx="9715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3" name="Text Box 664"/>
          <p:cNvSpPr txBox="1">
            <a:spLocks noChangeArrowheads="1"/>
          </p:cNvSpPr>
          <p:nvPr/>
        </p:nvSpPr>
        <p:spPr bwMode="auto">
          <a:xfrm>
            <a:off x="627063" y="3473450"/>
            <a:ext cx="62071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700" b="1">
                <a:solidFill>
                  <a:srgbClr val="292929"/>
                </a:solidFill>
                <a:latin typeface="Arial" charset="0"/>
              </a:rPr>
              <a:t>4 % WPS</a:t>
            </a:r>
          </a:p>
        </p:txBody>
      </p:sp>
      <p:sp>
        <p:nvSpPr>
          <p:cNvPr id="2114" name="Text Box 665"/>
          <p:cNvSpPr txBox="1">
            <a:spLocks noChangeArrowheads="1"/>
          </p:cNvSpPr>
          <p:nvPr/>
        </p:nvSpPr>
        <p:spPr bwMode="auto">
          <a:xfrm>
            <a:off x="1601788" y="3473450"/>
            <a:ext cx="62071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700" b="1">
                <a:solidFill>
                  <a:srgbClr val="292929"/>
                </a:solidFill>
                <a:latin typeface="Arial" charset="0"/>
              </a:rPr>
              <a:t>5 % WPS</a:t>
            </a:r>
          </a:p>
        </p:txBody>
      </p:sp>
      <p:sp>
        <p:nvSpPr>
          <p:cNvPr id="2115" name="Text Box 666"/>
          <p:cNvSpPr txBox="1">
            <a:spLocks noChangeArrowheads="1"/>
          </p:cNvSpPr>
          <p:nvPr/>
        </p:nvSpPr>
        <p:spPr bwMode="auto">
          <a:xfrm>
            <a:off x="2592388" y="3473450"/>
            <a:ext cx="62071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700" b="1">
                <a:solidFill>
                  <a:srgbClr val="292929"/>
                </a:solidFill>
                <a:latin typeface="Arial" charset="0"/>
              </a:rPr>
              <a:t>6 % WPS</a:t>
            </a:r>
          </a:p>
        </p:txBody>
      </p:sp>
      <p:sp>
        <p:nvSpPr>
          <p:cNvPr id="2116" name="AutoShape 667"/>
          <p:cNvSpPr>
            <a:spLocks noChangeArrowheads="1"/>
          </p:cNvSpPr>
          <p:nvPr/>
        </p:nvSpPr>
        <p:spPr bwMode="auto">
          <a:xfrm>
            <a:off x="728663" y="3708400"/>
            <a:ext cx="534987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17" name="AutoShape 670"/>
          <p:cNvSpPr>
            <a:spLocks noChangeArrowheads="1"/>
          </p:cNvSpPr>
          <p:nvPr/>
        </p:nvSpPr>
        <p:spPr bwMode="auto">
          <a:xfrm>
            <a:off x="1720850" y="3708400"/>
            <a:ext cx="534988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18" name="AutoShape 671"/>
          <p:cNvSpPr>
            <a:spLocks noChangeArrowheads="1"/>
          </p:cNvSpPr>
          <p:nvPr/>
        </p:nvSpPr>
        <p:spPr bwMode="auto">
          <a:xfrm>
            <a:off x="2711450" y="3708400"/>
            <a:ext cx="534988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19" name="AutoShape 672"/>
          <p:cNvSpPr>
            <a:spLocks noChangeArrowheads="1"/>
          </p:cNvSpPr>
          <p:nvPr/>
        </p:nvSpPr>
        <p:spPr bwMode="auto">
          <a:xfrm>
            <a:off x="646113" y="4548188"/>
            <a:ext cx="620712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100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20" name="AutoShape 673"/>
          <p:cNvSpPr>
            <a:spLocks noChangeArrowheads="1"/>
          </p:cNvSpPr>
          <p:nvPr/>
        </p:nvSpPr>
        <p:spPr bwMode="auto">
          <a:xfrm>
            <a:off x="1635125" y="4548188"/>
            <a:ext cx="620713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100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21" name="AutoShape 674"/>
          <p:cNvSpPr>
            <a:spLocks noChangeArrowheads="1"/>
          </p:cNvSpPr>
          <p:nvPr/>
        </p:nvSpPr>
        <p:spPr bwMode="auto">
          <a:xfrm>
            <a:off x="2624138" y="4548188"/>
            <a:ext cx="620712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100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22" name="AutoShape 675"/>
          <p:cNvSpPr>
            <a:spLocks noChangeArrowheads="1"/>
          </p:cNvSpPr>
          <p:nvPr/>
        </p:nvSpPr>
        <p:spPr bwMode="auto">
          <a:xfrm>
            <a:off x="646113" y="5383213"/>
            <a:ext cx="620712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200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23" name="AutoShape 676"/>
          <p:cNvSpPr>
            <a:spLocks noChangeArrowheads="1"/>
          </p:cNvSpPr>
          <p:nvPr/>
        </p:nvSpPr>
        <p:spPr bwMode="auto">
          <a:xfrm>
            <a:off x="2624138" y="5383213"/>
            <a:ext cx="620712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200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sp>
        <p:nvSpPr>
          <p:cNvPr id="2124" name="AutoShape 677"/>
          <p:cNvSpPr>
            <a:spLocks noChangeArrowheads="1"/>
          </p:cNvSpPr>
          <p:nvPr/>
        </p:nvSpPr>
        <p:spPr bwMode="auto">
          <a:xfrm>
            <a:off x="1635125" y="5383213"/>
            <a:ext cx="620713" cy="1492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r>
              <a:rPr lang="en-GB" sz="600">
                <a:solidFill>
                  <a:srgbClr val="292929"/>
                </a:solidFill>
                <a:latin typeface="Arial" charset="0"/>
              </a:rPr>
              <a:t>200 ppm NaNO</a:t>
            </a:r>
            <a:r>
              <a:rPr lang="en-GB" sz="600" baseline="-25000">
                <a:solidFill>
                  <a:srgbClr val="292929"/>
                </a:solidFill>
                <a:latin typeface="Arial" charset="0"/>
              </a:rPr>
              <a:t>2</a:t>
            </a:r>
          </a:p>
        </p:txBody>
      </p:sp>
      <p:grpSp>
        <p:nvGrpSpPr>
          <p:cNvPr id="2125" name="Group 714"/>
          <p:cNvGrpSpPr>
            <a:grpSpLocks/>
          </p:cNvGrpSpPr>
          <p:nvPr/>
        </p:nvGrpSpPr>
        <p:grpSpPr bwMode="auto">
          <a:xfrm>
            <a:off x="1317625" y="3290888"/>
            <a:ext cx="2035175" cy="214312"/>
            <a:chOff x="1598" y="1784"/>
            <a:chExt cx="1282" cy="135"/>
          </a:xfrm>
        </p:grpSpPr>
        <p:sp>
          <p:nvSpPr>
            <p:cNvPr id="2156" name="Text Box 699"/>
            <p:cNvSpPr txBox="1">
              <a:spLocks noChangeArrowheads="1"/>
            </p:cNvSpPr>
            <p:nvPr/>
          </p:nvSpPr>
          <p:spPr bwMode="auto">
            <a:xfrm>
              <a:off x="1627" y="1784"/>
              <a:ext cx="125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4000" rIns="54000">
              <a:spAutoFit/>
            </a:bodyPr>
            <a:lstStyle/>
            <a:p>
              <a:pPr algn="ctr"/>
              <a:r>
                <a:rPr lang="da-DK" sz="800">
                  <a:solidFill>
                    <a:srgbClr val="292929"/>
                  </a:solidFill>
                  <a:latin typeface="Arial" charset="0"/>
                </a:rPr>
                <a:t>VTEC O26     VTEC O111     VTEC O157</a:t>
              </a:r>
            </a:p>
          </p:txBody>
        </p:sp>
        <p:sp>
          <p:nvSpPr>
            <p:cNvPr id="2157" name="Rectangle 701"/>
            <p:cNvSpPr>
              <a:spLocks noChangeAspect="1" noChangeArrowheads="1"/>
            </p:cNvSpPr>
            <p:nvPr/>
          </p:nvSpPr>
          <p:spPr bwMode="auto">
            <a:xfrm>
              <a:off x="2434" y="1838"/>
              <a:ext cx="34" cy="34"/>
            </a:xfrm>
            <a:prstGeom prst="rect">
              <a:avLst/>
            </a:prstGeom>
            <a:solidFill>
              <a:srgbClr val="00CCFF"/>
            </a:solidFill>
            <a:ln w="3175">
              <a:solidFill>
                <a:srgbClr val="3333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158" name="AutoShape 700"/>
            <p:cNvSpPr>
              <a:spLocks noChangeAspect="1" noChangeArrowheads="1"/>
            </p:cNvSpPr>
            <p:nvPr/>
          </p:nvSpPr>
          <p:spPr bwMode="auto">
            <a:xfrm>
              <a:off x="1598" y="1838"/>
              <a:ext cx="34" cy="34"/>
            </a:xfrm>
            <a:prstGeom prst="triangle">
              <a:avLst>
                <a:gd name="adj" fmla="val 50000"/>
              </a:avLst>
            </a:prstGeom>
            <a:solidFill>
              <a:srgbClr val="FF9900"/>
            </a:solidFill>
            <a:ln w="3175">
              <a:solidFill>
                <a:srgbClr val="3333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159" name="Oval 702"/>
            <p:cNvSpPr>
              <a:spLocks noChangeAspect="1" noChangeArrowheads="1"/>
            </p:cNvSpPr>
            <p:nvPr/>
          </p:nvSpPr>
          <p:spPr bwMode="auto">
            <a:xfrm>
              <a:off x="2002" y="1838"/>
              <a:ext cx="34" cy="34"/>
            </a:xfrm>
            <a:prstGeom prst="ellipse">
              <a:avLst/>
            </a:prstGeom>
            <a:solidFill>
              <a:srgbClr val="99CC00"/>
            </a:solidFill>
            <a:ln w="3175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</p:grpSp>
      <p:sp>
        <p:nvSpPr>
          <p:cNvPr id="2126" name="Text Box 721"/>
          <p:cNvSpPr txBox="1">
            <a:spLocks noChangeArrowheads="1"/>
          </p:cNvSpPr>
          <p:nvPr/>
        </p:nvSpPr>
        <p:spPr bwMode="auto">
          <a:xfrm rot="-5400000">
            <a:off x="3217070" y="3799681"/>
            <a:ext cx="836612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82800">
            <a:spAutoFit/>
          </a:bodyPr>
          <a:lstStyle/>
          <a:p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log</a:t>
            </a:r>
            <a:r>
              <a:rPr lang="en-GB" sz="800" b="1" baseline="-25000">
                <a:solidFill>
                  <a:srgbClr val="292929"/>
                </a:solidFill>
                <a:latin typeface="Tahoma" pitchFamily="34" charset="0"/>
              </a:rPr>
              <a:t>10</a:t>
            </a:r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CFU/mL</a:t>
            </a:r>
          </a:p>
        </p:txBody>
      </p:sp>
      <p:sp>
        <p:nvSpPr>
          <p:cNvPr id="2127" name="Text Box 723"/>
          <p:cNvSpPr txBox="1">
            <a:spLocks noChangeArrowheads="1"/>
          </p:cNvSpPr>
          <p:nvPr/>
        </p:nvSpPr>
        <p:spPr bwMode="auto">
          <a:xfrm>
            <a:off x="4440238" y="4435475"/>
            <a:ext cx="1454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Incubation at </a:t>
            </a:r>
            <a:r>
              <a:rPr lang="en-GB" sz="800" b="1">
                <a:solidFill>
                  <a:srgbClr val="BD2A33"/>
                </a:solidFill>
                <a:latin typeface="Tahoma" pitchFamily="34" charset="0"/>
              </a:rPr>
              <a:t>16°C</a:t>
            </a:r>
            <a:r>
              <a:rPr lang="en-GB" sz="800" b="1">
                <a:solidFill>
                  <a:srgbClr val="292929"/>
                </a:solidFill>
                <a:latin typeface="Tahoma" pitchFamily="34" charset="0"/>
              </a:rPr>
              <a:t>, days</a:t>
            </a:r>
          </a:p>
        </p:txBody>
      </p:sp>
      <p:pic>
        <p:nvPicPr>
          <p:cNvPr id="2128" name="Picture 733" descr="J:\Konferencer\Foodmicro2010\help files\DMRI_masterlogo_2010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88025" y="9525000"/>
            <a:ext cx="9175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29" name="Group 746"/>
          <p:cNvGrpSpPr>
            <a:grpSpLocks/>
          </p:cNvGrpSpPr>
          <p:nvPr/>
        </p:nvGrpSpPr>
        <p:grpSpPr bwMode="auto">
          <a:xfrm>
            <a:off x="4164013" y="3290888"/>
            <a:ext cx="2035175" cy="214312"/>
            <a:chOff x="1598" y="1784"/>
            <a:chExt cx="1282" cy="135"/>
          </a:xfrm>
        </p:grpSpPr>
        <p:sp>
          <p:nvSpPr>
            <p:cNvPr id="2152" name="Text Box 747"/>
            <p:cNvSpPr txBox="1">
              <a:spLocks noChangeArrowheads="1"/>
            </p:cNvSpPr>
            <p:nvPr/>
          </p:nvSpPr>
          <p:spPr bwMode="auto">
            <a:xfrm>
              <a:off x="1627" y="1784"/>
              <a:ext cx="125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4000" rIns="54000">
              <a:spAutoFit/>
            </a:bodyPr>
            <a:lstStyle/>
            <a:p>
              <a:pPr algn="ctr"/>
              <a:r>
                <a:rPr lang="da-DK" sz="800">
                  <a:solidFill>
                    <a:srgbClr val="292929"/>
                  </a:solidFill>
                  <a:latin typeface="Arial" charset="0"/>
                </a:rPr>
                <a:t>VTEC O26     VTEC O111     VTEC O157</a:t>
              </a:r>
            </a:p>
          </p:txBody>
        </p:sp>
        <p:sp>
          <p:nvSpPr>
            <p:cNvPr id="2153" name="Rectangle 748"/>
            <p:cNvSpPr>
              <a:spLocks noChangeAspect="1" noChangeArrowheads="1"/>
            </p:cNvSpPr>
            <p:nvPr/>
          </p:nvSpPr>
          <p:spPr bwMode="auto">
            <a:xfrm>
              <a:off x="2434" y="1838"/>
              <a:ext cx="34" cy="34"/>
            </a:xfrm>
            <a:prstGeom prst="rect">
              <a:avLst/>
            </a:prstGeom>
            <a:solidFill>
              <a:srgbClr val="00CCFF"/>
            </a:solidFill>
            <a:ln w="3175">
              <a:solidFill>
                <a:srgbClr val="3333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154" name="AutoShape 749"/>
            <p:cNvSpPr>
              <a:spLocks noChangeAspect="1" noChangeArrowheads="1"/>
            </p:cNvSpPr>
            <p:nvPr/>
          </p:nvSpPr>
          <p:spPr bwMode="auto">
            <a:xfrm>
              <a:off x="1598" y="1838"/>
              <a:ext cx="34" cy="34"/>
            </a:xfrm>
            <a:prstGeom prst="triangle">
              <a:avLst>
                <a:gd name="adj" fmla="val 50000"/>
              </a:avLst>
            </a:prstGeom>
            <a:solidFill>
              <a:srgbClr val="FF9900"/>
            </a:solidFill>
            <a:ln w="3175">
              <a:solidFill>
                <a:srgbClr val="3333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155" name="Oval 750"/>
            <p:cNvSpPr>
              <a:spLocks noChangeAspect="1" noChangeArrowheads="1"/>
            </p:cNvSpPr>
            <p:nvPr/>
          </p:nvSpPr>
          <p:spPr bwMode="auto">
            <a:xfrm>
              <a:off x="2002" y="1838"/>
              <a:ext cx="34" cy="34"/>
            </a:xfrm>
            <a:prstGeom prst="ellipse">
              <a:avLst/>
            </a:prstGeom>
            <a:solidFill>
              <a:srgbClr val="99CC00"/>
            </a:solidFill>
            <a:ln w="3175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a-DK"/>
            </a:p>
          </p:txBody>
        </p:sp>
      </p:grpSp>
      <p:pic>
        <p:nvPicPr>
          <p:cNvPr id="2130" name="Picture 75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684588" y="3429000"/>
            <a:ext cx="1508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1" name="Picture 76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32388" y="3429000"/>
            <a:ext cx="1508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2" name="Text Box 719"/>
          <p:cNvSpPr txBox="1">
            <a:spLocks noChangeArrowheads="1"/>
          </p:cNvSpPr>
          <p:nvPr/>
        </p:nvSpPr>
        <p:spPr bwMode="auto">
          <a:xfrm>
            <a:off x="5741988" y="40386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700">
                <a:solidFill>
                  <a:srgbClr val="292929"/>
                </a:solidFill>
                <a:latin typeface="Arial" charset="0"/>
              </a:rPr>
              <a:t>6 % (full line)</a:t>
            </a:r>
          </a:p>
          <a:p>
            <a:r>
              <a:rPr lang="en-GB" sz="700">
                <a:solidFill>
                  <a:srgbClr val="292929"/>
                </a:solidFill>
                <a:latin typeface="Arial" charset="0"/>
              </a:rPr>
              <a:t>12 % (dotted line) </a:t>
            </a:r>
          </a:p>
        </p:txBody>
      </p:sp>
      <p:sp>
        <p:nvSpPr>
          <p:cNvPr id="2133" name="Text Box 718"/>
          <p:cNvSpPr txBox="1">
            <a:spLocks noChangeArrowheads="1"/>
          </p:cNvSpPr>
          <p:nvPr/>
        </p:nvSpPr>
        <p:spPr bwMode="auto">
          <a:xfrm>
            <a:off x="4370388" y="40386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700">
                <a:solidFill>
                  <a:srgbClr val="292929"/>
                </a:solidFill>
                <a:latin typeface="Arial" charset="0"/>
              </a:rPr>
              <a:t>4.5 (dotted line)</a:t>
            </a:r>
          </a:p>
          <a:p>
            <a:r>
              <a:rPr lang="en-GB" sz="700">
                <a:solidFill>
                  <a:srgbClr val="292929"/>
                </a:solidFill>
                <a:latin typeface="Arial" charset="0"/>
              </a:rPr>
              <a:t>5.0 (full line)</a:t>
            </a:r>
          </a:p>
        </p:txBody>
      </p:sp>
      <p:sp>
        <p:nvSpPr>
          <p:cNvPr id="2134" name="AutoShape 755"/>
          <p:cNvSpPr>
            <a:spLocks noChangeArrowheads="1"/>
          </p:cNvSpPr>
          <p:nvPr/>
        </p:nvSpPr>
        <p:spPr bwMode="auto">
          <a:xfrm>
            <a:off x="3970338" y="4114800"/>
            <a:ext cx="323850" cy="144463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54000" tIns="54000" rIns="54000" bIns="54000" anchor="ctr" anchorCtr="1"/>
          <a:lstStyle/>
          <a:p>
            <a:pPr algn="ctr"/>
            <a:r>
              <a:rPr lang="da-DK" sz="800">
                <a:solidFill>
                  <a:srgbClr val="292929"/>
                </a:solidFill>
                <a:latin typeface="Arial" charset="0"/>
              </a:rPr>
              <a:t>pH</a:t>
            </a:r>
          </a:p>
        </p:txBody>
      </p:sp>
      <p:sp>
        <p:nvSpPr>
          <p:cNvPr id="2135" name="AutoShape 757"/>
          <p:cNvSpPr>
            <a:spLocks noChangeArrowheads="1"/>
          </p:cNvSpPr>
          <p:nvPr/>
        </p:nvSpPr>
        <p:spPr bwMode="auto">
          <a:xfrm>
            <a:off x="5418138" y="4114800"/>
            <a:ext cx="323850" cy="144463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lIns="54000" tIns="54000" rIns="54000" bIns="54000" anchor="ctr" anchorCtr="1"/>
          <a:lstStyle/>
          <a:p>
            <a:pPr algn="ctr"/>
            <a:r>
              <a:rPr lang="da-DK" sz="800">
                <a:solidFill>
                  <a:srgbClr val="292929"/>
                </a:solidFill>
                <a:latin typeface="Arial" charset="0"/>
              </a:rPr>
              <a:t>WPS</a:t>
            </a:r>
          </a:p>
        </p:txBody>
      </p:sp>
      <p:sp>
        <p:nvSpPr>
          <p:cNvPr id="2136" name="Text Box 765"/>
          <p:cNvSpPr txBox="1">
            <a:spLocks noChangeArrowheads="1"/>
          </p:cNvSpPr>
          <p:nvPr/>
        </p:nvSpPr>
        <p:spPr bwMode="auto">
          <a:xfrm>
            <a:off x="3806825" y="6176963"/>
            <a:ext cx="414338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r>
              <a:rPr lang="en-GB" sz="700" b="1">
                <a:solidFill>
                  <a:srgbClr val="292929"/>
                </a:solidFill>
                <a:latin typeface="Tahoma" pitchFamily="34" charset="0"/>
              </a:rPr>
              <a:t>% WPS</a:t>
            </a:r>
          </a:p>
        </p:txBody>
      </p:sp>
      <p:pic>
        <p:nvPicPr>
          <p:cNvPr id="2137" name="Picture 767"/>
          <p:cNvPicPr>
            <a:picLocks noChangeAspect="1" noChangeArrowheads="1"/>
          </p:cNvPicPr>
          <p:nvPr/>
        </p:nvPicPr>
        <p:blipFill>
          <a:blip r:embed="rId16" cstate="print"/>
          <a:srcRect l="17686" r="23582"/>
          <a:stretch>
            <a:fillRect/>
          </a:stretch>
        </p:blipFill>
        <p:spPr bwMode="auto">
          <a:xfrm>
            <a:off x="3551238" y="5184775"/>
            <a:ext cx="10969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8" name="Picture 768"/>
          <p:cNvPicPr>
            <a:picLocks noChangeAspect="1" noChangeArrowheads="1"/>
          </p:cNvPicPr>
          <p:nvPr/>
        </p:nvPicPr>
        <p:blipFill>
          <a:blip r:embed="rId17" cstate="print"/>
          <a:srcRect l="17686" r="23582"/>
          <a:stretch>
            <a:fillRect/>
          </a:stretch>
        </p:blipFill>
        <p:spPr bwMode="auto">
          <a:xfrm>
            <a:off x="5532438" y="5184775"/>
            <a:ext cx="10969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9" name="Text Box 769"/>
          <p:cNvSpPr txBox="1">
            <a:spLocks noChangeArrowheads="1"/>
          </p:cNvSpPr>
          <p:nvPr/>
        </p:nvSpPr>
        <p:spPr bwMode="auto">
          <a:xfrm>
            <a:off x="5805488" y="6176963"/>
            <a:ext cx="41433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r>
              <a:rPr lang="en-GB" sz="700" b="1">
                <a:solidFill>
                  <a:srgbClr val="292929"/>
                </a:solidFill>
                <a:latin typeface="Tahoma" pitchFamily="34" charset="0"/>
              </a:rPr>
              <a:t>% WPS</a:t>
            </a:r>
          </a:p>
        </p:txBody>
      </p:sp>
      <p:sp>
        <p:nvSpPr>
          <p:cNvPr id="2140" name="Text Box 770"/>
          <p:cNvSpPr txBox="1">
            <a:spLocks noChangeArrowheads="1"/>
          </p:cNvSpPr>
          <p:nvPr/>
        </p:nvSpPr>
        <p:spPr bwMode="auto">
          <a:xfrm rot="5400000">
            <a:off x="6186488" y="5545137"/>
            <a:ext cx="787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82800">
            <a:spAutoFit/>
          </a:bodyPr>
          <a:lstStyle/>
          <a:p>
            <a:r>
              <a:rPr lang="en-GB" sz="700" b="1">
                <a:solidFill>
                  <a:srgbClr val="292929"/>
                </a:solidFill>
                <a:latin typeface="Tahoma" pitchFamily="34" charset="0"/>
              </a:rPr>
              <a:t>NaNO</a:t>
            </a:r>
            <a:r>
              <a:rPr lang="en-GB" sz="700" b="1" baseline="-25000">
                <a:solidFill>
                  <a:srgbClr val="292929"/>
                </a:solidFill>
                <a:latin typeface="Tahoma" pitchFamily="34" charset="0"/>
              </a:rPr>
              <a:t>2</a:t>
            </a:r>
            <a:r>
              <a:rPr lang="en-GB" sz="700" b="1">
                <a:solidFill>
                  <a:srgbClr val="292929"/>
                </a:solidFill>
                <a:latin typeface="Tahoma" pitchFamily="34" charset="0"/>
              </a:rPr>
              <a:t> (ppm)</a:t>
            </a:r>
          </a:p>
        </p:txBody>
      </p:sp>
      <p:sp>
        <p:nvSpPr>
          <p:cNvPr id="2141" name="Text Box 771"/>
          <p:cNvSpPr txBox="1">
            <a:spLocks noChangeArrowheads="1"/>
          </p:cNvSpPr>
          <p:nvPr/>
        </p:nvSpPr>
        <p:spPr bwMode="auto">
          <a:xfrm>
            <a:off x="3627438" y="5075238"/>
            <a:ext cx="809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292929"/>
                </a:solidFill>
                <a:latin typeface="Arial" charset="0"/>
              </a:rPr>
              <a:t>Log-reduction</a:t>
            </a:r>
          </a:p>
        </p:txBody>
      </p:sp>
      <p:sp>
        <p:nvSpPr>
          <p:cNvPr id="2142" name="Text Box 772"/>
          <p:cNvSpPr txBox="1">
            <a:spLocks noChangeArrowheads="1"/>
          </p:cNvSpPr>
          <p:nvPr/>
        </p:nvSpPr>
        <p:spPr bwMode="auto">
          <a:xfrm>
            <a:off x="5472113" y="5075238"/>
            <a:ext cx="10382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292929"/>
                </a:solidFill>
                <a:latin typeface="Arial" charset="0"/>
              </a:rPr>
              <a:t>Standard deviation</a:t>
            </a:r>
          </a:p>
        </p:txBody>
      </p:sp>
      <p:sp>
        <p:nvSpPr>
          <p:cNvPr id="2143" name="Text Box 843"/>
          <p:cNvSpPr txBox="1">
            <a:spLocks noChangeArrowheads="1"/>
          </p:cNvSpPr>
          <p:nvPr/>
        </p:nvSpPr>
        <p:spPr bwMode="auto">
          <a:xfrm>
            <a:off x="4878388" y="6229350"/>
            <a:ext cx="550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0" rIns="18000" bIns="0">
            <a:spAutoFit/>
          </a:bodyPr>
          <a:lstStyle/>
          <a:p>
            <a:r>
              <a:rPr lang="en-GB" sz="600" b="1">
                <a:solidFill>
                  <a:srgbClr val="292929"/>
                </a:solidFill>
                <a:latin typeface="Arial" charset="0"/>
              </a:rPr>
              <a:t>Log-reduction</a:t>
            </a:r>
          </a:p>
        </p:txBody>
      </p:sp>
      <p:sp>
        <p:nvSpPr>
          <p:cNvPr id="2144" name="Text Box 844"/>
          <p:cNvSpPr txBox="1">
            <a:spLocks noChangeArrowheads="1"/>
          </p:cNvSpPr>
          <p:nvPr/>
        </p:nvSpPr>
        <p:spPr bwMode="auto">
          <a:xfrm>
            <a:off x="4794250" y="5087938"/>
            <a:ext cx="717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600" b="1" i="1">
                <a:solidFill>
                  <a:srgbClr val="BD2A33"/>
                </a:solidFill>
                <a:latin typeface="Arial" charset="0"/>
              </a:rPr>
              <a:t>EXAMPLE:</a:t>
            </a:r>
          </a:p>
          <a:p>
            <a:pPr algn="ctr"/>
            <a:r>
              <a:rPr lang="en-GB" sz="600" b="1">
                <a:solidFill>
                  <a:srgbClr val="BD2A33"/>
                </a:solidFill>
                <a:latin typeface="Arial" charset="0"/>
              </a:rPr>
              <a:t>4.5 % WPS</a:t>
            </a:r>
          </a:p>
          <a:p>
            <a:pPr algn="ctr"/>
            <a:r>
              <a:rPr lang="en-GB" sz="600" b="1">
                <a:solidFill>
                  <a:srgbClr val="BD2A33"/>
                </a:solidFill>
                <a:latin typeface="Arial" charset="0"/>
              </a:rPr>
              <a:t>75 ppm NaNO</a:t>
            </a:r>
            <a:r>
              <a:rPr lang="en-GB" sz="600" b="1" baseline="-25000">
                <a:solidFill>
                  <a:srgbClr val="BD2A33"/>
                </a:solidFill>
                <a:latin typeface="Arial" charset="0"/>
              </a:rPr>
              <a:t>2</a:t>
            </a:r>
          </a:p>
        </p:txBody>
      </p:sp>
      <p:pic>
        <p:nvPicPr>
          <p:cNvPr id="2145" name="Picture 84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797425" y="5384800"/>
            <a:ext cx="5969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6" name="Text Box 846"/>
          <p:cNvSpPr txBox="1">
            <a:spLocks noChangeArrowheads="1"/>
          </p:cNvSpPr>
          <p:nvPr/>
        </p:nvSpPr>
        <p:spPr bwMode="auto">
          <a:xfrm rot="-5400000">
            <a:off x="4254500" y="5673725"/>
            <a:ext cx="993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0" rIns="18000" bIns="0">
            <a:spAutoFit/>
          </a:bodyPr>
          <a:lstStyle/>
          <a:p>
            <a:r>
              <a:rPr lang="en-GB" sz="600" b="1">
                <a:solidFill>
                  <a:srgbClr val="292929"/>
                </a:solidFill>
                <a:latin typeface="Arial" charset="0"/>
              </a:rPr>
              <a:t>Predicted NORM (4.1,0.48)</a:t>
            </a:r>
          </a:p>
        </p:txBody>
      </p:sp>
      <p:sp>
        <p:nvSpPr>
          <p:cNvPr id="2147" name="AutoShape 110"/>
          <p:cNvSpPr>
            <a:spLocks noChangeAspect="1" noChangeArrowheads="1"/>
          </p:cNvSpPr>
          <p:nvPr/>
        </p:nvSpPr>
        <p:spPr bwMode="auto">
          <a:xfrm>
            <a:off x="4797425" y="5364163"/>
            <a:ext cx="5969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68" name="Ellipse 67"/>
          <p:cNvSpPr>
            <a:spLocks noChangeAspect="1"/>
          </p:cNvSpPr>
          <p:nvPr/>
        </p:nvSpPr>
        <p:spPr>
          <a:xfrm>
            <a:off x="3765550" y="5745163"/>
            <a:ext cx="71438" cy="71437"/>
          </a:xfrm>
          <a:prstGeom prst="ellipse">
            <a:avLst/>
          </a:prstGeom>
          <a:noFill/>
          <a:ln w="15875">
            <a:solidFill>
              <a:srgbClr val="BD2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69" name="Ellipse 68"/>
          <p:cNvSpPr>
            <a:spLocks noChangeAspect="1"/>
          </p:cNvSpPr>
          <p:nvPr/>
        </p:nvSpPr>
        <p:spPr>
          <a:xfrm>
            <a:off x="5745163" y="5745163"/>
            <a:ext cx="73025" cy="71437"/>
          </a:xfrm>
          <a:prstGeom prst="ellipse">
            <a:avLst/>
          </a:prstGeom>
          <a:noFill/>
          <a:ln w="15875">
            <a:solidFill>
              <a:srgbClr val="BD2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71" name="Lige pilforbindelse 70"/>
          <p:cNvCxnSpPr>
            <a:stCxn id="68" idx="6"/>
            <a:endCxn id="2117" idx="3"/>
          </p:cNvCxnSpPr>
          <p:nvPr/>
        </p:nvCxnSpPr>
        <p:spPr>
          <a:xfrm flipV="1">
            <a:off x="3836988" y="5726113"/>
            <a:ext cx="811212" cy="55562"/>
          </a:xfrm>
          <a:prstGeom prst="straightConnector1">
            <a:avLst/>
          </a:prstGeom>
          <a:ln w="15875">
            <a:solidFill>
              <a:srgbClr val="BD2A33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Lige pilforbindelse 73"/>
          <p:cNvCxnSpPr>
            <a:stCxn id="69" idx="2"/>
          </p:cNvCxnSpPr>
          <p:nvPr/>
        </p:nvCxnSpPr>
        <p:spPr>
          <a:xfrm rot="10800000">
            <a:off x="5445125" y="5745163"/>
            <a:ext cx="300038" cy="36512"/>
          </a:xfrm>
          <a:prstGeom prst="straightConnector1">
            <a:avLst/>
          </a:prstGeom>
          <a:ln w="15875">
            <a:solidFill>
              <a:srgbClr val="BD2A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784</Words>
  <Application>Microsoft Office PowerPoint</Application>
  <PresentationFormat>A4 (210 x 297 mm)</PresentationFormat>
  <Paragraphs>105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Tahoma</vt:lpstr>
      <vt:lpstr>Wingdings 2</vt:lpstr>
      <vt:lpstr>Standarddesign</vt:lpstr>
      <vt:lpstr>Dias nummer 1</vt:lpstr>
    </vt:vector>
  </TitlesOfParts>
  <Company>DVI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Administrator</dc:creator>
  <cp:lastModifiedBy>LBG</cp:lastModifiedBy>
  <cp:revision>202</cp:revision>
  <dcterms:created xsi:type="dcterms:W3CDTF">2009-08-20T09:23:29Z</dcterms:created>
  <dcterms:modified xsi:type="dcterms:W3CDTF">2010-11-15T12:52:15Z</dcterms:modified>
</cp:coreProperties>
</file>