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83" r:id="rId3"/>
    <p:sldId id="28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301" r:id="rId19"/>
    <p:sldId id="304" r:id="rId20"/>
    <p:sldId id="305" r:id="rId21"/>
    <p:sldId id="306" r:id="rId22"/>
    <p:sldId id="307" r:id="rId23"/>
    <p:sldId id="308" r:id="rId24"/>
    <p:sldId id="310" r:id="rId25"/>
  </p:sldIdLst>
  <p:sldSz cx="9144000" cy="6858000" type="screen4x3"/>
  <p:notesSz cx="6858000" cy="97107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  <a:srgbClr val="F8723C"/>
    <a:srgbClr val="547483"/>
    <a:srgbClr val="FF3300"/>
    <a:srgbClr val="C9D6CA"/>
    <a:srgbClr val="628798"/>
    <a:srgbClr val="8CA9B6"/>
    <a:srgbClr val="A8BEC8"/>
    <a:srgbClr val="43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F0D558-E96A-4B8C-8686-888C1E0B878C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0BD84-61E4-4E21-9619-8933DD585C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41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a-D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a-D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a-D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a-D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a-D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a-DK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a-DK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a-DK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a-DK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a-DK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a-DK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a-D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1DC0-1BED-4539-AFFA-5FCCC76CBCDD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B6A-6181-4962-A824-48221CED1C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1631-AA4A-4345-9D11-458757435CF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67C3-B675-4D8D-9BDF-9E0E60B65C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2184-34F8-4839-947C-72A18CA64BCF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BC56-0697-4333-887E-2D5FD4E970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17E1-7D2C-4863-A381-3214B756C4CD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CFA1-8982-4A96-9FA0-D69F760A540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0960-B0C1-43E5-B780-5E3E721CF71F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B49C-C67C-4F4A-9CE9-ED00A881A0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AF45-C652-4B08-9ED2-57FC753ED6D4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87B0-3507-41B7-99E4-AA1572835A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229E-8AC5-48DB-884A-FD4AAD5518F0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3763-E3F1-47A8-ABEA-FEDC67E15A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3EEC-3323-427F-9037-6C956D9AC8B9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602C-D5EC-45C6-A405-0D05A3FF0F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A23-1CCD-4231-900B-DDF4F0F79D2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B5F9-34B6-4FE6-B9A3-B296D5CC1A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EAC0-EA46-4E74-946A-F7BBDBB44DE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E6EB-F9B7-4718-AC7F-50F120CE443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03EB-78E0-4CA5-974E-0A28FEF48A3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C0C2-3182-4E5A-B356-211BAAD8F2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57556-8D0C-4D52-BF13-28165E186D5A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BE76C-BC88-4937-A357-16553F76F1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755576" y="191683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dirty="0" smtClean="0">
                <a:latin typeface="+mn-lt"/>
              </a:rPr>
              <a:t>For små bygninger er det muligt at regne på energibesparelse ved: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dirty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Fjernvarme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Oliekedel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Gaskedel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Varmepumpe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err="1" smtClean="0">
                <a:latin typeface="+mn-lt"/>
              </a:rPr>
              <a:t>Træpillefyr</a:t>
            </a:r>
            <a:endParaRPr lang="da-DK" sz="1600" dirty="0" smtClean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r>
              <a:rPr lang="da-DK" sz="1600" dirty="0" smtClean="0">
                <a:latin typeface="+mn-lt"/>
              </a:rPr>
              <a:t>Ved </a:t>
            </a:r>
            <a:r>
              <a:rPr lang="da-DK" sz="1600" dirty="0">
                <a:latin typeface="+mn-lt"/>
              </a:rPr>
              <a:t>beregningerne </a:t>
            </a:r>
            <a:r>
              <a:rPr lang="da-DK" sz="1600" dirty="0" smtClean="0">
                <a:latin typeface="+mn-lt"/>
              </a:rPr>
              <a:t>for små bygninger anvendes besparelser fra </a:t>
            </a:r>
            <a:r>
              <a:rPr lang="da-DK" sz="1600" i="1" dirty="0" smtClean="0">
                <a:latin typeface="+mn-lt"/>
              </a:rPr>
              <a:t>Standardværdikataloget for energibesparelser</a:t>
            </a:r>
            <a:r>
              <a:rPr lang="da-DK" sz="1600" dirty="0" smtClean="0">
                <a:latin typeface="+mn-lt"/>
              </a:rPr>
              <a:t>.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r>
              <a:rPr lang="da-DK" sz="1600" dirty="0" smtClean="0">
                <a:latin typeface="+mn-lt"/>
              </a:rPr>
              <a:t>Der kan ikke regnes med energibesparelser, hvis varmepumpe udskiftes med en ny varmepumpe eller hvis </a:t>
            </a:r>
            <a:r>
              <a:rPr lang="da-DK" sz="1600" dirty="0" err="1" smtClean="0">
                <a:latin typeface="+mn-lt"/>
              </a:rPr>
              <a:t>pillefyr</a:t>
            </a:r>
            <a:r>
              <a:rPr lang="da-DK" sz="1600" dirty="0" smtClean="0">
                <a:latin typeface="+mn-lt"/>
              </a:rPr>
              <a:t> udskiftes med et nyt </a:t>
            </a:r>
            <a:r>
              <a:rPr lang="da-DK" sz="1600" dirty="0" err="1" smtClean="0">
                <a:latin typeface="+mn-lt"/>
              </a:rPr>
              <a:t>pillerfyr</a:t>
            </a:r>
            <a:r>
              <a:rPr lang="da-DK" sz="1600" dirty="0" smtClean="0">
                <a:latin typeface="+mn-lt"/>
              </a:rPr>
              <a:t>.</a:t>
            </a:r>
            <a:endParaRPr lang="da-DK" sz="1600" dirty="0">
              <a:latin typeface="+mn-lt"/>
            </a:endParaRPr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-1785392" y="10527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3" name="Picture 2" descr="G:\Kursus\Billeder af VP\2008112113090757.jpg"/>
          <p:cNvPicPr>
            <a:picLocks noChangeAspect="1" noChangeArrowheads="1"/>
          </p:cNvPicPr>
          <p:nvPr/>
        </p:nvPicPr>
        <p:blipFill>
          <a:blip r:embed="rId4" cstate="print"/>
          <a:srcRect t="10306" r="21146" b="13444"/>
          <a:stretch>
            <a:fillRect/>
          </a:stretch>
        </p:blipFill>
        <p:spPr bwMode="auto">
          <a:xfrm>
            <a:off x="6012160" y="1202493"/>
            <a:ext cx="3131840" cy="5655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sp>
        <p:nvSpPr>
          <p:cNvPr id="14" name="Rektangel 13"/>
          <p:cNvSpPr/>
          <p:nvPr/>
        </p:nvSpPr>
        <p:spPr>
          <a:xfrm>
            <a:off x="827584" y="22048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b="1" dirty="0" smtClean="0">
                <a:latin typeface="+mn-lt"/>
              </a:rPr>
              <a:t>Enfamilieshus – udskiftning </a:t>
            </a:r>
            <a:r>
              <a:rPr lang="da-DK" sz="1600" b="1" dirty="0">
                <a:latin typeface="+mn-lt"/>
              </a:rPr>
              <a:t>af </a:t>
            </a:r>
            <a:r>
              <a:rPr lang="da-DK" sz="1600" b="1" dirty="0" smtClean="0">
                <a:latin typeface="+mn-lt"/>
              </a:rPr>
              <a:t>ældre oliekedel til et nyt stokerfyr.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b="1" dirty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Samme udgangspunkt som det tidligere eksempel</a:t>
            </a:r>
            <a:endParaRPr lang="da-DK" sz="1600" dirty="0">
              <a:latin typeface="+mn-lt"/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51128"/>
            <a:ext cx="2160000" cy="328468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41" y="3251128"/>
            <a:ext cx="2232947" cy="3260103"/>
          </a:xfrm>
          <a:prstGeom prst="rect">
            <a:avLst/>
          </a:prstGeom>
        </p:spPr>
      </p:pic>
      <p:sp>
        <p:nvSpPr>
          <p:cNvPr id="3" name="Højrepil 2"/>
          <p:cNvSpPr/>
          <p:nvPr/>
        </p:nvSpPr>
        <p:spPr>
          <a:xfrm>
            <a:off x="3736860" y="4509120"/>
            <a:ext cx="864096" cy="384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8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4" y="1988840"/>
            <a:ext cx="45339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1527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5796136" y="4509120"/>
            <a:ext cx="3079389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HUSK: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I fanebladet for data, skal der ændres i: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err="1" smtClean="0">
                <a:latin typeface="+mj-lt"/>
              </a:rPr>
              <a:t>Opvarningsform</a:t>
            </a:r>
            <a:endParaRPr lang="da-DK" sz="1600" dirty="0">
              <a:latin typeface="+mj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Pris, efter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660232" y="2276872"/>
            <a:ext cx="1152128" cy="334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788740" y="6236797"/>
            <a:ext cx="1152128" cy="334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sp>
        <p:nvSpPr>
          <p:cNvPr id="19" name="Rektangel 18"/>
          <p:cNvSpPr/>
          <p:nvPr/>
        </p:nvSpPr>
        <p:spPr>
          <a:xfrm>
            <a:off x="683568" y="4509120"/>
            <a:ext cx="8191957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Resultatet for træpillerne i stedet for olie. 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Udgangspunkt: 	4.000 liter olie</a:t>
            </a: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Resultat: 		6.870 kg træpiller 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Hver opmærksom på, at besparelsen regnes i forhold til prisen på energi (kWh, liter olie, kg træpiller, mv.). Der tages ikke højde for andre udgifter som fx fast afgift på fjernvarme, skorstensfejer, eftersyn, vedligeholdelse, mv.).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5419"/>
            <a:ext cx="8288750" cy="1938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6176864" y="3791393"/>
            <a:ext cx="1152128" cy="334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82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Forskellige anlæg</a:t>
            </a:r>
            <a:endParaRPr lang="da-DK" sz="1600" baseline="30000" dirty="0">
              <a:latin typeface="+mj-lt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437940" y="1645349"/>
            <a:ext cx="333255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Ved fjernvarme kan enheden vælges om kWh (MWh), M</a:t>
            </a:r>
            <a:r>
              <a:rPr lang="da-DK" sz="1600" baseline="30000" dirty="0" smtClean="0">
                <a:latin typeface="+mj-lt"/>
              </a:rPr>
              <a:t>3</a:t>
            </a:r>
            <a:r>
              <a:rPr lang="da-DK" sz="1600" dirty="0" smtClean="0">
                <a:latin typeface="+mj-lt"/>
              </a:rPr>
              <a:t> eller MJ 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23" name="il_fi" descr="http://www.f-berthelsen.dk/data/images/parselhuse/parcelhus-gudme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97" y="3861048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8" y="2524336"/>
            <a:ext cx="50863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Lige pilforbindelse 3"/>
          <p:cNvCxnSpPr/>
          <p:nvPr/>
        </p:nvCxnSpPr>
        <p:spPr>
          <a:xfrm flipH="1">
            <a:off x="5517032" y="2341490"/>
            <a:ext cx="1143200" cy="909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Fjernvarme</a:t>
            </a:r>
            <a:endParaRPr lang="da-DK" sz="1600" baseline="30000" dirty="0">
              <a:latin typeface="+mj-lt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437940" y="1645349"/>
            <a:ext cx="333255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6 forskellige systemer og 4 forskellige anlægstyper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83534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Lige pilforbindelse 5"/>
          <p:cNvCxnSpPr/>
          <p:nvPr/>
        </p:nvCxnSpPr>
        <p:spPr>
          <a:xfrm flipH="1">
            <a:off x="4173116" y="2267744"/>
            <a:ext cx="2579812" cy="8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1078"/>
            <a:ext cx="244819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Oliekedel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81057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35817"/>
            <a:ext cx="2160000" cy="32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Varmepumpe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0" y="2708920"/>
            <a:ext cx="63912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6" y="3789040"/>
            <a:ext cx="3260928" cy="24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err="1" smtClean="0">
                <a:latin typeface="+mj-lt"/>
              </a:rPr>
              <a:t>Træpillefyr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8" y="2615061"/>
            <a:ext cx="63341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51128"/>
            <a:ext cx="2160000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Gaskedel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9" y="2564904"/>
            <a:ext cx="71151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888"/>
            <a:ext cx="2592168" cy="3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5908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varmefordeling, pumpe og  styring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827584" y="2204864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b="1" dirty="0" smtClean="0">
                <a:latin typeface="+mj-lt"/>
              </a:rPr>
              <a:t>Enfamilieshus – med ældre oliekedel.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b="1" dirty="0">
              <a:latin typeface="+mj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Samme udgangspunkt som de tidligere eksempler </a:t>
            </a:r>
          </a:p>
          <a:p>
            <a:pPr algn="just">
              <a:buSzPct val="100000"/>
            </a:pPr>
            <a:endParaRPr lang="da-DK" sz="1600" dirty="0" smtClean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Hvad vil besparelserne være ved: 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da-DK" sz="1600" dirty="0">
                <a:latin typeface="+mj-lt"/>
              </a:rPr>
              <a:t>E</a:t>
            </a:r>
            <a:r>
              <a:rPr lang="da-DK" sz="1600" dirty="0" smtClean="0">
                <a:latin typeface="+mj-lt"/>
              </a:rPr>
              <a:t>fterisolering varmerør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da-DK" sz="1600" dirty="0" smtClean="0">
                <a:latin typeface="+mj-lt"/>
              </a:rPr>
              <a:t>Etablering </a:t>
            </a:r>
            <a:r>
              <a:rPr lang="da-DK" sz="1600" dirty="0">
                <a:latin typeface="+mj-lt"/>
              </a:rPr>
              <a:t>af </a:t>
            </a:r>
            <a:r>
              <a:rPr lang="da-DK" sz="1600" dirty="0" smtClean="0">
                <a:latin typeface="+mj-lt"/>
              </a:rPr>
              <a:t>natsænkning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da-DK" sz="1600" dirty="0" smtClean="0">
                <a:latin typeface="+mj-lt"/>
              </a:rPr>
              <a:t>Etablering af udekompensering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da-DK" sz="1600" dirty="0" smtClean="0">
                <a:latin typeface="+mj-lt"/>
              </a:rPr>
              <a:t>Reducering af </a:t>
            </a:r>
            <a:r>
              <a:rPr lang="da-DK" sz="1600" dirty="0" err="1" smtClean="0">
                <a:latin typeface="+mj-lt"/>
              </a:rPr>
              <a:t>rumtempertatur</a:t>
            </a:r>
            <a:endParaRPr lang="da-DK" sz="1600" dirty="0" smtClean="0">
              <a:latin typeface="+mj-lt"/>
            </a:endParaRP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da-DK" sz="1600" dirty="0">
                <a:latin typeface="+mj-lt"/>
              </a:rPr>
              <a:t>Udskift af ældre cirkulationspumpe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32" y="4344902"/>
            <a:ext cx="3303440" cy="2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08520" y="1147250"/>
            <a:ext cx="70426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 (case)</a:t>
            </a:r>
            <a:endParaRPr lang="da-DK" sz="4000" dirty="0"/>
          </a:p>
        </p:txBody>
      </p:sp>
      <p:sp>
        <p:nvSpPr>
          <p:cNvPr id="9" name="Rektangel 8"/>
          <p:cNvSpPr/>
          <p:nvPr/>
        </p:nvSpPr>
        <p:spPr>
          <a:xfrm>
            <a:off x="827584" y="2341490"/>
            <a:ext cx="69127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b="1" dirty="0" smtClean="0">
                <a:latin typeface="+mn-lt"/>
              </a:rPr>
              <a:t>Enfamilieshus – udskiftning </a:t>
            </a:r>
            <a:r>
              <a:rPr lang="da-DK" sz="1600" b="1" dirty="0">
                <a:latin typeface="+mn-lt"/>
              </a:rPr>
              <a:t>af </a:t>
            </a:r>
            <a:r>
              <a:rPr lang="da-DK" sz="1600" b="1" dirty="0" smtClean="0">
                <a:latin typeface="+mn-lt"/>
              </a:rPr>
              <a:t>ældre oliekedel til en ny kondenserende oliekedel.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b="1" dirty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Areal 150 </a:t>
            </a:r>
            <a:r>
              <a:rPr lang="da-DK" sz="1600" dirty="0">
                <a:latin typeface="+mn-lt"/>
              </a:rPr>
              <a:t>m</a:t>
            </a:r>
            <a:r>
              <a:rPr lang="da-DK" sz="1600" baseline="30000" dirty="0">
                <a:latin typeface="+mn-lt"/>
              </a:rPr>
              <a:t>2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>
                <a:latin typeface="+mn-lt"/>
              </a:rPr>
              <a:t>4</a:t>
            </a:r>
            <a:r>
              <a:rPr lang="da-DK" sz="1600" dirty="0" smtClean="0">
                <a:latin typeface="+mn-lt"/>
              </a:rPr>
              <a:t> </a:t>
            </a:r>
            <a:r>
              <a:rPr lang="da-DK" sz="1600" dirty="0">
                <a:latin typeface="+mn-lt"/>
              </a:rPr>
              <a:t>personer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Olieforbrug på 4.000 liter – olieprisen er 11,40 kr./liter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endParaRPr lang="da-DK" sz="1600" dirty="0" smtClean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Eksisterende oliekedel har en effekt på 20 kW, og er fra </a:t>
            </a:r>
            <a:r>
              <a:rPr lang="da-DK" sz="1600" i="1" dirty="0" smtClean="0">
                <a:latin typeface="+mn-lt"/>
              </a:rPr>
              <a:t>før 1977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Røggastabet er 12 %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Kedel er placeret i bryggers og den slukkes </a:t>
            </a:r>
            <a:r>
              <a:rPr lang="da-DK" sz="1600" i="1" dirty="0" smtClean="0">
                <a:latin typeface="+mn-lt"/>
              </a:rPr>
              <a:t>ikke</a:t>
            </a:r>
            <a:r>
              <a:rPr lang="da-DK" sz="1600" dirty="0" smtClean="0">
                <a:latin typeface="+mn-lt"/>
              </a:rPr>
              <a:t> udenfor fyrringssæsonen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Varmevandstemperaturen er på 55 °C i en </a:t>
            </a:r>
            <a:r>
              <a:rPr lang="da-DK" sz="1600" i="1" dirty="0" smtClean="0">
                <a:latin typeface="+mn-lt"/>
              </a:rPr>
              <a:t>dårlig isoleret </a:t>
            </a:r>
            <a:r>
              <a:rPr lang="da-DK" sz="1600" dirty="0" smtClean="0">
                <a:latin typeface="+mn-lt"/>
              </a:rPr>
              <a:t>beholder. 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5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Rørsystem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04556" y="2348880"/>
            <a:ext cx="4199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b="1" dirty="0" smtClean="0">
                <a:latin typeface="+mj-lt"/>
              </a:rPr>
              <a:t>Varmerør: 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Placering i skunk med temperatur på 4 </a:t>
            </a:r>
            <a:r>
              <a:rPr lang="da-DK" sz="1600" baseline="30000" dirty="0" smtClean="0">
                <a:latin typeface="+mj-lt"/>
              </a:rPr>
              <a:t>0</a:t>
            </a:r>
            <a:r>
              <a:rPr lang="da-DK" sz="1600" dirty="0" smtClean="0">
                <a:latin typeface="+mj-lt"/>
              </a:rPr>
              <a:t>C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15 meter </a:t>
            </a:r>
            <a:r>
              <a:rPr lang="da-DK" sz="1600" dirty="0" smtClean="0">
                <a:latin typeface="+mn-lt"/>
              </a:rPr>
              <a:t>fremløb (temperatur på 65 </a:t>
            </a:r>
            <a:r>
              <a:rPr lang="da-DK" sz="1600" baseline="30000" dirty="0" smtClean="0">
                <a:latin typeface="+mn-lt"/>
              </a:rPr>
              <a:t>0</a:t>
            </a:r>
            <a:r>
              <a:rPr lang="da-DK" sz="1600" dirty="0" smtClean="0">
                <a:latin typeface="+mn-lt"/>
              </a:rPr>
              <a:t>C)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15 meter returløb (temperatur på 50 </a:t>
            </a:r>
            <a:r>
              <a:rPr lang="da-DK" sz="1600" baseline="30000" dirty="0" smtClean="0">
                <a:latin typeface="+mn-lt"/>
              </a:rPr>
              <a:t>0</a:t>
            </a:r>
            <a:r>
              <a:rPr lang="da-DK" sz="1600" dirty="0" smtClean="0">
                <a:latin typeface="+mn-lt"/>
              </a:rPr>
              <a:t>C)</a:t>
            </a:r>
          </a:p>
          <a:p>
            <a:pPr algn="just">
              <a:buSzPct val="100000"/>
            </a:pPr>
            <a:endParaRPr lang="da-DK" sz="1600" dirty="0" smtClean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Nuværende isolering: 10 mm</a:t>
            </a: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Efterisolering: 50 mm</a:t>
            </a:r>
            <a:endParaRPr lang="da-DK" sz="1600" dirty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 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42" y="2320174"/>
            <a:ext cx="32943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Rørsystem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60720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Styring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8" y="2276872"/>
            <a:ext cx="6000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8" y="5677304"/>
            <a:ext cx="6010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4283968" y="2204864"/>
            <a:ext cx="108012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5574432" y="3789040"/>
            <a:ext cx="324604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Reducering af rumtemperaturen fra 23 til 21 </a:t>
            </a:r>
            <a:r>
              <a:rPr lang="da-DK" sz="1600" baseline="30000" dirty="0" smtClean="0">
                <a:latin typeface="+mj-lt"/>
              </a:rPr>
              <a:t>0</a:t>
            </a:r>
            <a:r>
              <a:rPr lang="da-DK" sz="1600" dirty="0" smtClean="0">
                <a:latin typeface="+mj-lt"/>
              </a:rPr>
              <a:t>C i halvdelen af huset</a:t>
            </a:r>
          </a:p>
        </p:txBody>
      </p:sp>
      <p:cxnSp>
        <p:nvCxnSpPr>
          <p:cNvPr id="6" name="Lige pilforbindelse 5"/>
          <p:cNvCxnSpPr/>
          <p:nvPr/>
        </p:nvCxnSpPr>
        <p:spPr>
          <a:xfrm flipH="1" flipV="1">
            <a:off x="5162550" y="3032956"/>
            <a:ext cx="705596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8" y="4499967"/>
            <a:ext cx="6086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56" y="4720797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468560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rørsystem og styring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683568" y="5517232"/>
            <a:ext cx="8064896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Traditionelt: Tiltag med kort tilbagebetalingstid. </a:t>
            </a: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OBS: Alle besparelser beregnes individuelt – det enkelte resultat påvirkes ikke af, om der sker andre ændringer.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3401"/>
            <a:ext cx="8459578" cy="28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7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590873" y="1124744"/>
            <a:ext cx="61413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cirkulationspumper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827584" y="220486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Udskift af ældre 3-trin 60 W cirkulationspumpe (står altid på trin 3) med en </a:t>
            </a:r>
            <a:endParaRPr lang="da-DK" sz="1600" dirty="0">
              <a:latin typeface="+mj-lt"/>
            </a:endParaRPr>
          </a:p>
          <a:p>
            <a:pPr algn="just">
              <a:buSzPct val="100000"/>
            </a:pPr>
            <a:endParaRPr lang="da-DK" sz="1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3" y="2564904"/>
            <a:ext cx="668673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3" y="5052033"/>
            <a:ext cx="8254255" cy="681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3990256" y="6093296"/>
            <a:ext cx="144016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El-besparelse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084168" y="6093296"/>
            <a:ext cx="288032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Besparelse ved elpris på 2,00 </a:t>
            </a:r>
            <a:r>
              <a:rPr lang="da-DK" sz="1600" dirty="0" err="1" smtClean="0">
                <a:latin typeface="+mj-lt"/>
              </a:rPr>
              <a:t>kr</a:t>
            </a:r>
            <a:endParaRPr lang="da-DK" sz="1600" dirty="0" smtClean="0">
              <a:latin typeface="+mj-lt"/>
            </a:endParaRPr>
          </a:p>
        </p:txBody>
      </p:sp>
      <p:cxnSp>
        <p:nvCxnSpPr>
          <p:cNvPr id="4" name="Lige pilforbindelse 3"/>
          <p:cNvCxnSpPr/>
          <p:nvPr/>
        </p:nvCxnSpPr>
        <p:spPr>
          <a:xfrm flipV="1">
            <a:off x="4837360" y="5589240"/>
            <a:ext cx="6796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 flipH="1" flipV="1">
            <a:off x="6732241" y="5589240"/>
            <a:ext cx="144015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18" name="Drop Down 15">
            <a:extLst>
              <a:ext uri="{63B3BB69-23CF-44E3-9099-C40C66FF867C}">
                <a14:compatExt xmlns:a14="http://schemas.microsoft.com/office/drawing/2010/main" spid="_x0000_s1947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7058025"/>
            <a:ext cx="4324350" cy="200025"/>
          </a:xfrm>
          <a:prstGeom prst="rect">
            <a:avLst/>
          </a:prstGeom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" y="2637384"/>
            <a:ext cx="7318525" cy="158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4556" y="2060848"/>
            <a:ext cx="2195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Stamdata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00" y="4437112"/>
            <a:ext cx="403145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ktangel 26"/>
          <p:cNvSpPr/>
          <p:nvPr/>
        </p:nvSpPr>
        <p:spPr>
          <a:xfrm>
            <a:off x="5437940" y="1645349"/>
            <a:ext cx="333255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Bygningskategori: har betydning for hvilke varmeanlæg (store eller små anlæg), der skal regnes på. </a:t>
            </a:r>
            <a:endParaRPr lang="da-DK" sz="1600" baseline="30000" dirty="0">
              <a:latin typeface="+mj-lt"/>
            </a:endParaRPr>
          </a:p>
        </p:txBody>
      </p:sp>
      <p:cxnSp>
        <p:nvCxnSpPr>
          <p:cNvPr id="7" name="Lige pilforbindelse 6"/>
          <p:cNvCxnSpPr/>
          <p:nvPr/>
        </p:nvCxnSpPr>
        <p:spPr>
          <a:xfrm flipH="1">
            <a:off x="4572000" y="2267744"/>
            <a:ext cx="720080" cy="5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723661" y="4581128"/>
            <a:ext cx="333255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Priser: </a:t>
            </a:r>
            <a:r>
              <a:rPr lang="da-DK" sz="1600" i="1" dirty="0" smtClean="0">
                <a:latin typeface="+mj-lt"/>
              </a:rPr>
              <a:t>Varmepris, efter </a:t>
            </a:r>
            <a:r>
              <a:rPr lang="da-DK" sz="1600" dirty="0" smtClean="0">
                <a:latin typeface="+mj-lt"/>
              </a:rPr>
              <a:t>udfyldes, hvis varmekilden skiftes, fx fra olie til træpiller. </a:t>
            </a:r>
            <a:endParaRPr lang="da-DK" sz="1600" baseline="30000" dirty="0">
              <a:latin typeface="+mj-lt"/>
            </a:endParaRPr>
          </a:p>
        </p:txBody>
      </p:sp>
      <p:cxnSp>
        <p:nvCxnSpPr>
          <p:cNvPr id="9" name="Lige pilforbindelse 8"/>
          <p:cNvCxnSpPr/>
          <p:nvPr/>
        </p:nvCxnSpPr>
        <p:spPr>
          <a:xfrm>
            <a:off x="4139952" y="4797152"/>
            <a:ext cx="2376264" cy="199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/>
          <p:cNvSpPr/>
          <p:nvPr/>
        </p:nvSpPr>
        <p:spPr>
          <a:xfrm>
            <a:off x="723660" y="5940569"/>
            <a:ext cx="333255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Salg af energibesparelser til elselskaberne kan regnes med. </a:t>
            </a:r>
            <a:endParaRPr lang="da-DK" sz="1600" baseline="30000" dirty="0">
              <a:latin typeface="+mj-lt"/>
            </a:endParaRPr>
          </a:p>
        </p:txBody>
      </p:sp>
      <p:cxnSp>
        <p:nvCxnSpPr>
          <p:cNvPr id="22" name="Lige pilforbindelse 21"/>
          <p:cNvCxnSpPr/>
          <p:nvPr/>
        </p:nvCxnSpPr>
        <p:spPr>
          <a:xfrm flipV="1">
            <a:off x="4173116" y="5805264"/>
            <a:ext cx="2343100" cy="427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708920"/>
            <a:ext cx="7477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6276256" y="3789040"/>
            <a:ext cx="2232248" cy="393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804556" y="2060848"/>
            <a:ext cx="355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Nuværende  varmeforbrug </a:t>
            </a:r>
            <a:endParaRPr lang="da-DK" sz="16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507"/>
            <a:ext cx="8153547" cy="316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683568" y="6042774"/>
            <a:ext cx="8153547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Kendes værdierne ikke, kan der anvendes standardværdier!</a:t>
            </a:r>
            <a:endParaRPr lang="da-DK" sz="1600" baseline="30000" dirty="0">
              <a:latin typeface="+mj-lt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83568" y="2060848"/>
            <a:ext cx="355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j-lt"/>
              </a:rPr>
              <a:t>Data for oliekedler </a:t>
            </a:r>
            <a:endParaRPr lang="da-DK" sz="1600" baseline="30000" dirty="0">
              <a:latin typeface="+mj-lt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41" y="1318700"/>
            <a:ext cx="2458067" cy="1080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6"/>
          <a:stretch/>
        </p:blipFill>
        <p:spPr bwMode="auto">
          <a:xfrm>
            <a:off x="621805" y="2171688"/>
            <a:ext cx="519387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2638128" y="3268057"/>
            <a:ext cx="1728192" cy="321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5377733" y="4947879"/>
            <a:ext cx="1728192" cy="321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72" y="3861048"/>
            <a:ext cx="563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1"/>
          <a:stretch/>
        </p:blipFill>
        <p:spPr bwMode="auto">
          <a:xfrm>
            <a:off x="494914" y="2060848"/>
            <a:ext cx="8154171" cy="346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594576" y="5775685"/>
            <a:ext cx="8153547" cy="7489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Resultatet: Besparelse på 1.071 liter olie = 12.211 </a:t>
            </a:r>
            <a:r>
              <a:rPr lang="da-DK" sz="1600" dirty="0" err="1" smtClean="0">
                <a:latin typeface="+mj-lt"/>
              </a:rPr>
              <a:t>kr</a:t>
            </a:r>
            <a:r>
              <a:rPr lang="da-DK" sz="1600" dirty="0">
                <a:latin typeface="+mj-lt"/>
              </a:rPr>
              <a:t> </a:t>
            </a:r>
            <a:r>
              <a:rPr lang="da-DK" sz="1600" dirty="0" smtClean="0">
                <a:latin typeface="+mj-lt"/>
              </a:rPr>
              <a:t>(afrundinger!!). </a:t>
            </a:r>
          </a:p>
          <a:p>
            <a:pPr algn="just">
              <a:buSzPct val="100000"/>
            </a:pPr>
            <a:endParaRPr lang="da-DK" sz="1600" baseline="30000" dirty="0">
              <a:latin typeface="+mj-lt"/>
            </a:endParaRPr>
          </a:p>
          <a:p>
            <a:pPr algn="just">
              <a:buSzPct val="100000"/>
            </a:pPr>
            <a:r>
              <a:rPr lang="da-DK" sz="1600" i="1" dirty="0" smtClean="0">
                <a:latin typeface="+mj-lt"/>
              </a:rPr>
              <a:t>Salg af energibesparelse: 0,28 </a:t>
            </a:r>
            <a:r>
              <a:rPr lang="da-DK" sz="1600" i="1" dirty="0" err="1" smtClean="0">
                <a:latin typeface="+mj-lt"/>
              </a:rPr>
              <a:t>kr</a:t>
            </a:r>
            <a:r>
              <a:rPr lang="da-DK" sz="1600" i="1" dirty="0">
                <a:latin typeface="+mj-lt"/>
              </a:rPr>
              <a:t> </a:t>
            </a:r>
            <a:r>
              <a:rPr lang="da-DK" sz="1600" i="1" dirty="0" smtClean="0">
                <a:latin typeface="+mj-lt"/>
              </a:rPr>
              <a:t>/ kWh = 10.712 * 0,28 </a:t>
            </a:r>
            <a:r>
              <a:rPr lang="da-DK" sz="1600" i="1" dirty="0" err="1" smtClean="0">
                <a:latin typeface="+mj-lt"/>
              </a:rPr>
              <a:t>kr</a:t>
            </a:r>
            <a:r>
              <a:rPr lang="da-DK" sz="1600" i="1" dirty="0">
                <a:latin typeface="+mj-lt"/>
              </a:rPr>
              <a:t> </a:t>
            </a:r>
            <a:r>
              <a:rPr lang="da-DK" sz="1600" i="1" dirty="0" smtClean="0">
                <a:latin typeface="+mj-lt"/>
              </a:rPr>
              <a:t>= 3.000 kr. </a:t>
            </a:r>
            <a:endParaRPr lang="da-DK" sz="1600" i="1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1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2" y="2420888"/>
            <a:ext cx="8443920" cy="193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577962" y="4869160"/>
            <a:ext cx="8153547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da-DK" sz="1600" dirty="0" smtClean="0">
                <a:latin typeface="+mj-lt"/>
              </a:rPr>
              <a:t>På baggrund af tilbuddet / investeringen beregnes tilbagebetalingstiden!</a:t>
            </a:r>
            <a:endParaRPr lang="da-DK" sz="1600" i="1" baseline="30000" dirty="0">
              <a:latin typeface="+mj-lt"/>
            </a:endParaRPr>
          </a:p>
        </p:txBody>
      </p:sp>
      <p:cxnSp>
        <p:nvCxnSpPr>
          <p:cNvPr id="9" name="Lige pilforbindelse 8"/>
          <p:cNvCxnSpPr/>
          <p:nvPr/>
        </p:nvCxnSpPr>
        <p:spPr>
          <a:xfrm flipV="1">
            <a:off x="2987824" y="3251128"/>
            <a:ext cx="4320480" cy="161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V="1">
            <a:off x="5868144" y="3251128"/>
            <a:ext cx="2520280" cy="161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– små anlæg</a:t>
            </a:r>
            <a:endParaRPr lang="da-DK" sz="4000" dirty="0"/>
          </a:p>
        </p:txBody>
      </p:sp>
      <p:sp>
        <p:nvSpPr>
          <p:cNvPr id="14" name="Rektangel 13"/>
          <p:cNvSpPr/>
          <p:nvPr/>
        </p:nvSpPr>
        <p:spPr>
          <a:xfrm>
            <a:off x="827584" y="220486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b="1" dirty="0" smtClean="0">
                <a:latin typeface="+mn-lt"/>
              </a:rPr>
              <a:t>Enfamilieshus – udskiftning </a:t>
            </a:r>
            <a:r>
              <a:rPr lang="da-DK" sz="1600" b="1" dirty="0">
                <a:latin typeface="+mn-lt"/>
              </a:rPr>
              <a:t>af </a:t>
            </a:r>
            <a:r>
              <a:rPr lang="da-DK" sz="1600" b="1" dirty="0" smtClean="0">
                <a:latin typeface="+mn-lt"/>
              </a:rPr>
              <a:t>ældre oliekedel til et nyt stokerfyr.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b="1" dirty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Samme udgangspunkt som det tidligere eksempel</a:t>
            </a:r>
            <a:endParaRPr lang="da-DK" sz="1600" dirty="0">
              <a:latin typeface="+mn-lt"/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51128"/>
            <a:ext cx="2160000" cy="328468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41" y="3251128"/>
            <a:ext cx="2232947" cy="3260103"/>
          </a:xfrm>
          <a:prstGeom prst="rect">
            <a:avLst/>
          </a:prstGeom>
        </p:spPr>
      </p:pic>
      <p:sp>
        <p:nvSpPr>
          <p:cNvPr id="3" name="Højrepil 2"/>
          <p:cNvSpPr/>
          <p:nvPr/>
        </p:nvSpPr>
        <p:spPr>
          <a:xfrm>
            <a:off x="3736860" y="4509120"/>
            <a:ext cx="864096" cy="384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7447</TotalTime>
  <Words>634</Words>
  <Application>Microsoft Office PowerPoint</Application>
  <PresentationFormat>Skærmshow (4:3)</PresentationFormat>
  <Paragraphs>157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Lavenergibyggeri</dc:title>
  <dc:creator>Heidi</dc:creator>
  <cp:lastModifiedBy>Søren Draborg</cp:lastModifiedBy>
  <cp:revision>613</cp:revision>
  <dcterms:created xsi:type="dcterms:W3CDTF">2010-09-19T15:31:36Z</dcterms:created>
  <dcterms:modified xsi:type="dcterms:W3CDTF">2013-03-18T11:46:26Z</dcterms:modified>
</cp:coreProperties>
</file>