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media/image1.jpg" ContentType="image/jpg"/>
  <Override PartName="/ppt/media/image10.jpg" ContentType="image/jpg"/>
  <Override PartName="/ppt/media/image11.jpg" ContentType="image/jpg"/>
  <Override PartName="/ppt/media/image12.jpg" ContentType="image/jpg"/>
  <Override PartName="/ppt/media/image13.jpg" ContentType="image/jpg"/>
  <Override PartName="/ppt/media/image14.jpg" ContentType="image/jpg"/>
  <Override PartName="/ppt/media/image15.jpg" ContentType="image/jpg"/>
  <Override PartName="/ppt/media/image16.jpg" ContentType="image/jpg"/>
  <Override PartName="/ppt/media/image17.jpg" ContentType="image/jpg"/>
  <Override PartName="/ppt/media/image18.jpg" ContentType="image/jpg"/>
  <Override PartName="/ppt/media/image19.jpg" ContentType="image/jpg"/>
  <Override PartName="/ppt/media/image2.jpg" ContentType="image/jpg"/>
  <Override PartName="/ppt/media/image20.jpg" ContentType="image/jpg"/>
  <Override PartName="/ppt/media/image3.jpg" ContentType="image/jpg"/>
  <Override PartName="/ppt/media/image4.jpg" ContentType="image/jpg"/>
  <Override PartName="/ppt/media/image5.jpg" ContentType="image/jpg"/>
  <Override PartName="/ppt/media/image6.jpg" ContentType="image/jpg"/>
  <Override PartName="/ppt/media/image7.jpg" ContentType="image/jpg"/>
  <Override PartName="/ppt/media/image8.jpg" ContentType="image/jpg"/>
  <Override PartName="/ppt/media/image9.jpg" ContentType="image/jpg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.xml" ContentType="application/vnd.openxmlformats-officedocument.theme+xml"/>
</Types>
</file>

<file path=_rels/.rels><Relationships xmlns="http://schemas.openxmlformats.org/package/2006/relationships"><Relationship Id="dpId" Type="http://schemas.openxmlformats.org/package/2006/relationships/metadata/core-properties" Target="docProps/core.xml"/><Relationship Id="pId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sldMasterIdLst>
    <p:sldMasterId id="2147483648" r:id="msId"/>
  </p:sldMasterIdLst>
  <p:sldIdLst>
    <p:sldId id="256" r:id="sId1"/>
    <p:sldId id="257" r:id="sId2"/>
    <p:sldId id="258" r:id="sId3"/>
    <p:sldId id="259" r:id="sId4"/>
    <p:sldId id="260" r:id="sId5"/>
    <p:sldId id="261" r:id="sId6"/>
    <p:sldId id="262" r:id="sId7"/>
    <p:sldId id="263" r:id="sId8"/>
    <p:sldId id="264" r:id="sId9"/>
    <p:sldId id="265" r:id="sId10"/>
    <p:sldId id="266" r:id="sId11"/>
    <p:sldId id="267" r:id="sId12"/>
    <p:sldId id="268" r:id="sId13"/>
    <p:sldId id="269" r:id="sId14"/>
    <p:sldId id="270" r:id="sId15"/>
    <p:sldId id="271" r:id="sId16"/>
    <p:sldId id="272" r:id="sId17"/>
    <p:sldId id="273" r:id="sId18"/>
    <p:sldId id="274" r:id="sId19"/>
    <p:sldId id="275" r:id="sId20"/>
  </p:sldIdLst>
  <p:sldSz cx="7772400" cy="10058400"/>
  <p:notesSz cx="6858000" cy="9144000"/>
  <p:defaultTextStyle/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/>
</file>

<file path=ppt/_rels/presentation.xml.rels><Relationships xmlns="http://schemas.openxmlformats.org/package/2006/relationships"><Relationship Id="propsId" Type="http://schemas.openxmlformats.org/officeDocument/2006/relationships/presProps" Target="presProps.xml"/><Relationship Id="msId" Type="http://schemas.openxmlformats.org/officeDocument/2006/relationships/slideMaster" Target="slideMasters/slideMaster.xml"/><Relationship Id="tId" Type="http://schemas.openxmlformats.org/officeDocument/2006/relationships/theme" Target="theme/theme.xml"/><Relationship Id="sId1" Type="http://schemas.openxmlformats.org/officeDocument/2006/relationships/slide" Target="slides/slide1.xml"/><Relationship Id="sId2" Type="http://schemas.openxmlformats.org/officeDocument/2006/relationships/slide" Target="slides/slide2.xml"/><Relationship Id="sId3" Type="http://schemas.openxmlformats.org/officeDocument/2006/relationships/slide" Target="slides/slide3.xml"/><Relationship Id="sId4" Type="http://schemas.openxmlformats.org/officeDocument/2006/relationships/slide" Target="slides/slide4.xml"/><Relationship Id="sId5" Type="http://schemas.openxmlformats.org/officeDocument/2006/relationships/slide" Target="slides/slide5.xml"/><Relationship Id="sId6" Type="http://schemas.openxmlformats.org/officeDocument/2006/relationships/slide" Target="slides/slide6.xml"/><Relationship Id="sId7" Type="http://schemas.openxmlformats.org/officeDocument/2006/relationships/slide" Target="slides/slide7.xml"/><Relationship Id="sId8" Type="http://schemas.openxmlformats.org/officeDocument/2006/relationships/slide" Target="slides/slide8.xml"/><Relationship Id="sId9" Type="http://schemas.openxmlformats.org/officeDocument/2006/relationships/slide" Target="slides/slide9.xml"/><Relationship Id="sId10" Type="http://schemas.openxmlformats.org/officeDocument/2006/relationships/slide" Target="slides/slide10.xml"/><Relationship Id="sId11" Type="http://schemas.openxmlformats.org/officeDocument/2006/relationships/slide" Target="slides/slide11.xml"/><Relationship Id="sId12" Type="http://schemas.openxmlformats.org/officeDocument/2006/relationships/slide" Target="slides/slide12.xml"/><Relationship Id="sId13" Type="http://schemas.openxmlformats.org/officeDocument/2006/relationships/slide" Target="slides/slide13.xml"/><Relationship Id="sId14" Type="http://schemas.openxmlformats.org/officeDocument/2006/relationships/slide" Target="slides/slide14.xml"/><Relationship Id="sId15" Type="http://schemas.openxmlformats.org/officeDocument/2006/relationships/slide" Target="slides/slide15.xml"/><Relationship Id="sId16" Type="http://schemas.openxmlformats.org/officeDocument/2006/relationships/slide" Target="slides/slide16.xml"/><Relationship Id="sId17" Type="http://schemas.openxmlformats.org/officeDocument/2006/relationships/slide" Target="slides/slide17.xml"/><Relationship Id="sId18" Type="http://schemas.openxmlformats.org/officeDocument/2006/relationships/slide" Target="slides/slide18.xml"/><Relationship Id="sId19" Type="http://schemas.openxmlformats.org/officeDocument/2006/relationships/slide" Target="slides/slide19.xml"/><Relationship Id="sId20" Type="http://schemas.openxmlformats.org/officeDocument/2006/relationships/slide" Target="slides/slide20.xml"/></Relationships>
</file>

<file path=ppt/slideLayouts/_rels/slideLayout1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2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3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4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5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6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7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8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9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10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11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12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13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14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15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16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17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18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19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_rels/slideLayout20.xml.rels><Relationships xmlns="http://schemas.openxmlformats.org/package/2006/relationships"><Relationship Id="msId" Type="http://schemas.openxmlformats.org/officeDocument/2006/relationships/slideMaster" Target="../slideMasters/slideMaster.xml"/></Relationships>
</file>

<file path=ppt/slideLayouts/slideLayout1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307465" y="6927850"/>
            <a:ext cx="4663440" cy="6953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</a:pPr>
            <a:r>
              <a:rPr lang="en-US" sz="2050" b="1" spc="0">
                <a:solidFill>
                  <a:srgbClr val="FFFFFF"/>
                </a:solidFill>
                <a:latin typeface="Tahoma" pitchFamily="2" panose="02020603050405020304"/>
              </a:rPr>
              <a:t>Superdrænende Betonbelægninger </a:t>
            </a:r>
          </a:p>
          <a:p>
            <a:pPr marL="0" marR="0" indent="0" algn="just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50" spc="0">
                <a:solidFill>
                  <a:srgbClr val="FFFFFF"/>
                </a:solidFill>
                <a:latin typeface="Tahoma" pitchFamily="2" panose="02020603050405020304"/>
              </a:rPr>
              <a:t>Anvisning for permeable belægninger – opstartsmøde 2019-02-04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310640" y="7814945"/>
            <a:ext cx="2910840" cy="1587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200"/>
              </a:lnSpc>
              <a:spcAft>
                <a:spcPts val="0"/>
              </a:spcAft>
            </a:pPr>
            <a:r>
              <a:rPr lang="en-US" sz="1550" spc="-25">
                <a:solidFill>
                  <a:srgbClr val="FFFFFF"/>
                </a:solidFill>
                <a:latin typeface="Tahoma" pitchFamily="2" panose="02020603050405020304"/>
              </a:rPr>
              <a:t>v. Gitte Normann Munch-Petersen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7108190" y="9415145"/>
            <a:ext cx="149225" cy="1035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700"/>
              </a:lnSpc>
              <a:spcAft>
                <a:spcPts val="0"/>
              </a:spcAft>
            </a:pPr>
            <a:r>
              <a:rPr lang="en-US" sz="1250" spc="0">
                <a:solidFill>
                  <a:srgbClr val="000000"/>
                </a:solidFill>
                <a:latin typeface="Calibri" pitchFamily="2" panose="02020603050405020304"/>
              </a:rPr>
              <a:t>1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0310" y="1649095"/>
            <a:ext cx="365125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15">
                <a:solidFill>
                  <a:srgbClr val="000000"/>
                </a:solidFill>
                <a:latin typeface="Tahoma" pitchFamily="2" panose="02020603050405020304"/>
              </a:rPr>
              <a:t>Superdrænende betonebelægninger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0310" y="2218690"/>
            <a:ext cx="3581400" cy="13411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just">
              <a:lnSpc>
                <a:spcPts val="1300"/>
              </a:lnSpc>
              <a:spcAft>
                <a:spcPts val="0"/>
              </a:spcAft>
            </a:pPr>
            <a:r>
              <a:rPr lang="en-US" sz="1300" b="1" spc="-20">
                <a:solidFill>
                  <a:srgbClr val="000000"/>
                </a:solidFill>
                <a:latin typeface="Tahoma" pitchFamily="2" panose="02020603050405020304"/>
              </a:rPr>
              <a:t>InnoByg spireprojekt. Samarbejdspartnere: </a:t>
            </a:r>
          </a:p>
          <a:p>
            <a:pPr marL="0" marR="0" indent="228600" algn="just">
              <a:lnSpc>
                <a:spcPts val="1500"/>
              </a:lnSpc>
              <a:spcBef>
                <a:spcPts val="31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5">
                <a:solidFill>
                  <a:srgbClr val="000000"/>
                </a:solidFill>
                <a:latin typeface="Tahoma" pitchFamily="2" panose="02020603050405020304"/>
              </a:rPr>
              <a:t>Fabriksbetonforeningen, Dansk Beton </a:t>
            </a:r>
          </a:p>
          <a:p>
            <a:pPr marL="0" marR="0" indent="228600" algn="just">
              <a:lnSpc>
                <a:spcPts val="1500"/>
              </a:lnSpc>
              <a:spcBef>
                <a:spcPts val="33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Teknologisk Institut </a:t>
            </a:r>
          </a:p>
          <a:p>
            <a:pPr marL="0" marR="0" indent="228600" algn="just">
              <a:lnSpc>
                <a:spcPts val="1500"/>
              </a:lnSpc>
              <a:spcBef>
                <a:spcPts val="31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20">
                <a:solidFill>
                  <a:srgbClr val="000000"/>
                </a:solidFill>
                <a:latin typeface="Tahoma" pitchFamily="2" panose="02020603050405020304"/>
              </a:rPr>
              <a:t>Unicon </a:t>
            </a:r>
          </a:p>
          <a:p>
            <a:pPr marL="0" marR="0" indent="228600" algn="just">
              <a:lnSpc>
                <a:spcPts val="1500"/>
              </a:lnSpc>
              <a:spcBef>
                <a:spcPts val="32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5">
                <a:solidFill>
                  <a:srgbClr val="000000"/>
                </a:solidFill>
                <a:latin typeface="Tahoma" pitchFamily="2" panose="02020603050405020304"/>
              </a:rPr>
              <a:t>Betonværket Brønderslev </a:t>
            </a:r>
          </a:p>
          <a:p>
            <a:pPr marL="0" marR="0" indent="228600" algn="just">
              <a:lnSpc>
                <a:spcPts val="1500"/>
              </a:lnSpc>
              <a:spcBef>
                <a:spcPts val="35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Danmarks Tekniske Universitet, DTU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0310" y="3870960"/>
            <a:ext cx="4641850" cy="3625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just">
              <a:lnSpc>
                <a:spcPts val="1400"/>
              </a:lnSpc>
              <a:spcAft>
                <a:spcPts val="0"/>
              </a:spcAft>
            </a:pPr>
            <a:r>
              <a:rPr lang="en-US" sz="1450" i="1" spc="-75">
                <a:solidFill>
                  <a:srgbClr val="000000"/>
                </a:solidFill>
                <a:latin typeface="Tahoma" pitchFamily="2" panose="02020603050405020304"/>
              </a:rPr>
              <a:t>Innobyg er et Innovationsnetværk for bæredygtigt byggeri, som Forsknings- og Innovationsstyrelsen medfinansierer.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00785" y="5623560"/>
            <a:ext cx="75628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75">
                <a:solidFill>
                  <a:srgbClr val="000000"/>
                </a:solidFill>
                <a:latin typeface="Tahoma" pitchFamily="2" panose="02020603050405020304"/>
              </a:rPr>
              <a:t>Agenda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216025" y="6193790"/>
            <a:ext cx="4319270" cy="6369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228600" algn="l">
              <a:lnSpc>
                <a:spcPts val="13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20">
                <a:solidFill>
                  <a:srgbClr val="000000"/>
                </a:solidFill>
                <a:latin typeface="Tahoma" pitchFamily="2" panose="02020603050405020304"/>
              </a:rPr>
              <a:t>Muligheder og udfordringer med permeable belægninger </a:t>
            </a:r>
          </a:p>
          <a:p>
            <a:pPr marL="0" marR="0" indent="228600" algn="l">
              <a:lnSpc>
                <a:spcPts val="1500"/>
              </a:lnSpc>
              <a:spcBef>
                <a:spcPts val="30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5">
                <a:solidFill>
                  <a:srgbClr val="000000"/>
                </a:solidFill>
                <a:latin typeface="Tahoma" pitchFamily="2" panose="02020603050405020304"/>
              </a:rPr>
              <a:t>Permeabilitetsmålinger </a:t>
            </a:r>
          </a:p>
          <a:p>
            <a:pPr marL="0" marR="0" indent="228600" algn="l">
              <a:lnSpc>
                <a:spcPts val="1500"/>
              </a:lnSpc>
              <a:spcBef>
                <a:spcPts val="31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Frost-tø problematikken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7098030" y="9415145"/>
            <a:ext cx="163195" cy="1035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700"/>
              </a:lnSpc>
              <a:spcAft>
                <a:spcPts val="0"/>
              </a:spcAft>
            </a:pPr>
            <a:r>
              <a:rPr lang="en-US" sz="1250" spc="0">
                <a:solidFill>
                  <a:srgbClr val="000000"/>
                </a:solidFill>
                <a:latin typeface="Calibri" pitchFamily="2" panose="02020603050405020304"/>
              </a:rPr>
              <a:t>2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0310" y="1649095"/>
            <a:ext cx="353250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15">
                <a:solidFill>
                  <a:srgbClr val="000000"/>
                </a:solidFill>
                <a:latin typeface="Tahoma" pitchFamily="2" panose="02020603050405020304"/>
              </a:rPr>
              <a:t>Superdrænende betonbelægninger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6025" y="2218690"/>
            <a:ext cx="2383790" cy="5581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l">
              <a:lnSpc>
                <a:spcPts val="14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Øgede regnintensiteter har de seneste år ført til svære oversvømmelser i byerne.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6025" y="3084830"/>
            <a:ext cx="2371725" cy="7556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l">
              <a:lnSpc>
                <a:spcPts val="1500"/>
              </a:lnSpc>
              <a:spcAft>
                <a:spcPts val="25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Permeable belægninger bortleder overfladevandet ved nedsivning eller opmagasinering.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19200" y="5623560"/>
            <a:ext cx="255143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30">
                <a:solidFill>
                  <a:srgbClr val="000000"/>
                </a:solidFill>
                <a:latin typeface="Tahoma" pitchFamily="2" panose="02020603050405020304"/>
              </a:rPr>
              <a:t>Hvad er permeabel beton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341120" y="6382385"/>
            <a:ext cx="1402080" cy="1466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200"/>
              </a:lnSpc>
              <a:spcAft>
                <a:spcPts val="0"/>
              </a:spcAft>
            </a:pPr>
            <a:r>
              <a:rPr lang="en-US" sz="1150" spc="-20">
                <a:solidFill>
                  <a:srgbClr val="000000"/>
                </a:solidFill>
                <a:latin typeface="Tahoma" pitchFamily="2" panose="02020603050405020304"/>
              </a:rPr>
              <a:t>Almindelig belægning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3910330" y="6940550"/>
            <a:ext cx="1396365" cy="1460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200"/>
              </a:lnSpc>
              <a:spcAft>
                <a:spcPts val="0"/>
              </a:spcAft>
            </a:pPr>
            <a:r>
              <a:rPr lang="en-US" sz="1150" spc="-30">
                <a:solidFill>
                  <a:srgbClr val="000000"/>
                </a:solidFill>
                <a:latin typeface="Tahoma" pitchFamily="2" panose="02020603050405020304"/>
              </a:rPr>
              <a:t>Permeabel belægning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7098030" y="9415145"/>
            <a:ext cx="163195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0">
                <a:solidFill>
                  <a:srgbClr val="000000"/>
                </a:solidFill>
                <a:latin typeface="Calibri" pitchFamily="2" panose="02020603050405020304"/>
              </a:rPr>
              <a:t>3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-50">
                <a:solidFill>
                  <a:srgbClr val="030305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00785" y="1649095"/>
            <a:ext cx="238950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20">
                <a:solidFill>
                  <a:srgbClr val="030305"/>
                </a:solidFill>
                <a:latin typeface="Tahoma" pitchFamily="2" panose="02020603050405020304"/>
              </a:rPr>
              <a:t>Anvendelsesmuligheder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6025" y="2218690"/>
            <a:ext cx="1246505" cy="8718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228600" algn="just">
              <a:lnSpc>
                <a:spcPts val="15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55">
                <a:solidFill>
                  <a:srgbClr val="030305"/>
                </a:solidFill>
                <a:latin typeface="Tahoma" pitchFamily="2" panose="02020603050405020304"/>
              </a:rPr>
              <a:t>Sekundærveje </a:t>
            </a:r>
          </a:p>
          <a:p>
            <a:pPr marL="0" marR="0" indent="228600" algn="just">
              <a:lnSpc>
                <a:spcPts val="1500"/>
              </a:lnSpc>
              <a:spcBef>
                <a:spcPts val="16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5">
                <a:solidFill>
                  <a:srgbClr val="030305"/>
                </a:solidFill>
                <a:latin typeface="Tahoma" pitchFamily="2" panose="02020603050405020304"/>
              </a:rPr>
              <a:t>Pladser </a:t>
            </a:r>
          </a:p>
          <a:p>
            <a:pPr marL="0" marR="0" indent="228600" algn="just">
              <a:lnSpc>
                <a:spcPts val="1500"/>
              </a:lnSpc>
              <a:spcBef>
                <a:spcPts val="34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30305"/>
                </a:solidFill>
                <a:latin typeface="Tahoma" pitchFamily="2" panose="02020603050405020304"/>
              </a:rPr>
              <a:t>Gangarealer </a:t>
            </a:r>
          </a:p>
          <a:p>
            <a:pPr marL="0" marR="0" indent="228600" algn="just">
              <a:lnSpc>
                <a:spcPts val="1500"/>
              </a:lnSpc>
              <a:spcBef>
                <a:spcPts val="30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30305"/>
                </a:solidFill>
                <a:latin typeface="Tahoma" pitchFamily="2" panose="02020603050405020304"/>
              </a:rPr>
              <a:t>Cykelstier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00785" y="5623560"/>
            <a:ext cx="238950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20">
                <a:solidFill>
                  <a:srgbClr val="030305"/>
                </a:solidFill>
                <a:latin typeface="Tahoma" pitchFamily="2" panose="02020603050405020304"/>
              </a:rPr>
              <a:t>Anvendelsesmuligheder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7091045" y="9415145"/>
            <a:ext cx="177165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0">
                <a:solidFill>
                  <a:srgbClr val="030305"/>
                </a:solidFill>
                <a:latin typeface="Calibri" pitchFamily="2" panose="02020603050405020304"/>
              </a:rPr>
              <a:t>4 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00785" y="1649095"/>
            <a:ext cx="238950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20">
                <a:solidFill>
                  <a:srgbClr val="000000"/>
                </a:solidFill>
                <a:latin typeface="Tahoma" pitchFamily="2" panose="02020603050405020304"/>
              </a:rPr>
              <a:t>Anvendelsesmuligheder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0310" y="5623560"/>
            <a:ext cx="419671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15">
                <a:solidFill>
                  <a:srgbClr val="000000"/>
                </a:solidFill>
                <a:latin typeface="Tahoma" pitchFamily="2" panose="02020603050405020304"/>
              </a:rPr>
              <a:t>Stormvandssikring uden permeabel beton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7098030" y="9415145"/>
            <a:ext cx="163195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0">
                <a:solidFill>
                  <a:srgbClr val="000000"/>
                </a:solidFill>
                <a:latin typeface="Calibri" pitchFamily="2" panose="02020603050405020304"/>
              </a:rPr>
              <a:t>5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0310" y="1649095"/>
            <a:ext cx="413258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15">
                <a:solidFill>
                  <a:srgbClr val="000000"/>
                </a:solidFill>
                <a:latin typeface="Tahoma" pitchFamily="2" panose="02020603050405020304"/>
              </a:rPr>
              <a:t>Stormvandssikring med permeabel beton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0310" y="5623560"/>
            <a:ext cx="361442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15">
                <a:solidFill>
                  <a:srgbClr val="000000"/>
                </a:solidFill>
                <a:latin typeface="Tahoma" pitchFamily="2" panose="02020603050405020304"/>
              </a:rPr>
              <a:t>Opbygning af permeabel belægning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7096125" y="9415145"/>
            <a:ext cx="17018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0">
                <a:solidFill>
                  <a:srgbClr val="000000"/>
                </a:solidFill>
                <a:latin typeface="Calibri" pitchFamily="2" panose="02020603050405020304"/>
              </a:rPr>
              <a:t>6 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6025" y="2252345"/>
            <a:ext cx="926465" cy="977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86868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340">
                <a:solidFill>
                  <a:srgbClr val="000000"/>
                </a:solidFill>
                <a:latin typeface="Tahoma" pitchFamily="2" panose="02020603050405020304"/>
              </a:rPr>
              <a:t>s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6025" y="2721610"/>
            <a:ext cx="1017905" cy="1041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86868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260">
                <a:solidFill>
                  <a:srgbClr val="000000"/>
                </a:solidFill>
                <a:latin typeface="Tahoma" pitchFamily="2" panose="02020603050405020304"/>
              </a:rPr>
              <a:t>en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6025" y="3161030"/>
            <a:ext cx="2023745" cy="1339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228600" algn="l">
              <a:lnSpc>
                <a:spcPts val="10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40">
                <a:solidFill>
                  <a:srgbClr val="000000"/>
                </a:solidFill>
                <a:latin typeface="Tahoma" pitchFamily="2" panose="02020603050405020304"/>
              </a:rPr>
              <a:t>Enskornede kantede sten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19200" y="1649095"/>
            <a:ext cx="289560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30">
                <a:solidFill>
                  <a:srgbClr val="000000"/>
                </a:solidFill>
                <a:latin typeface="Tahoma" pitchFamily="2" panose="02020603050405020304"/>
              </a:rPr>
              <a:t>Permeabel ubunden bærelag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216025" y="6193790"/>
            <a:ext cx="4081145" cy="18954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l">
              <a:lnSpc>
                <a:spcPts val="14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5">
                <a:solidFill>
                  <a:srgbClr val="000000"/>
                </a:solidFill>
                <a:latin typeface="Tahoma" pitchFamily="2" panose="02020603050405020304"/>
              </a:rPr>
              <a:t>Enskornede sten – runde eller kantede. </a:t>
            </a:r>
          </a:p>
          <a:p>
            <a:pPr marL="228600" marR="0" indent="228600" algn="l">
              <a:lnSpc>
                <a:spcPts val="1500"/>
              </a:lnSpc>
              <a:spcBef>
                <a:spcPts val="53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Stenprocent ca. 70% </a:t>
            </a:r>
          </a:p>
          <a:p>
            <a:pPr marL="228600" marR="320040" indent="228600" algn="l">
              <a:lnSpc>
                <a:spcPts val="1500"/>
              </a:lnSpc>
              <a:spcBef>
                <a:spcPts val="72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Små sten mere pasta mindre hulrum lavere permeabilitet og højere styrke </a:t>
            </a:r>
          </a:p>
          <a:p>
            <a:pPr marL="228600" marR="228600" indent="228600" algn="l">
              <a:lnSpc>
                <a:spcPts val="1500"/>
              </a:lnSpc>
              <a:spcBef>
                <a:spcPts val="70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Store sten mindre pasta mere hulrum – højere permeabilitet og lavere styrke </a:t>
            </a:r>
          </a:p>
          <a:p>
            <a:pPr marL="228600" marR="0" indent="228600" algn="l">
              <a:lnSpc>
                <a:spcPts val="1500"/>
              </a:lnSpc>
              <a:spcBef>
                <a:spcPts val="68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Pastaindhold: Skal kunne dække stenoverfladen, men ikke fylde hulrummene ud!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1219200" y="5623560"/>
            <a:ext cx="251460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35">
                <a:solidFill>
                  <a:srgbClr val="000000"/>
                </a:solidFill>
                <a:latin typeface="Tahoma" pitchFamily="2" panose="02020603050405020304"/>
              </a:rPr>
              <a:t>Permeabel betonbærelag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7098030" y="9418320"/>
            <a:ext cx="166370" cy="1035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0">
                <a:solidFill>
                  <a:srgbClr val="000000"/>
                </a:solidFill>
                <a:latin typeface="Calibri" pitchFamily="2" panose="02020603050405020304"/>
              </a:rPr>
              <a:t>7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150" b="1" spc="-3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6025" y="1649095"/>
            <a:ext cx="107315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>
            <a:normAutofit fontScale="80000"/>
          </a:bodyPr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650" b="1" spc="60">
                <a:solidFill>
                  <a:srgbClr val="000000"/>
                </a:solidFill>
                <a:latin typeface="Tahoma" pitchFamily="2" panose="02020603050405020304"/>
              </a:rPr>
              <a:t>Udlægning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6025" y="6193790"/>
            <a:ext cx="5267325" cy="3657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>
            <a:normAutofit fontScale="80000"/>
          </a:bodyPr>
          <a:lstStyle/>
          <a:p>
            <a:pPr marL="18288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650" spc="-40">
                <a:solidFill>
                  <a:srgbClr val="C52146"/>
                </a:solidFill>
                <a:latin typeface="Wingdings" pitchFamily="2" panose="02020603050405020304"/>
              </a:rPr>
              <a:t></a:t>
            </a:r>
            <a:r>
              <a:rPr lang="en-US" sz="1200" b="1" spc="-40">
                <a:solidFill>
                  <a:srgbClr val="000000"/>
                </a:solidFill>
                <a:latin typeface="Tahoma" pitchFamily="2" panose="02020603050405020304"/>
              </a:rPr>
              <a:t> Befæstelsen skal dimensioneres til at bortlede den dimensionsgivende regnmængde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9200" y="5623560"/>
            <a:ext cx="195389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>
            <a:normAutofit fontScale="80000"/>
          </a:bodyPr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650" b="1" spc="80">
                <a:solidFill>
                  <a:srgbClr val="000000"/>
                </a:solidFill>
                <a:latin typeface="Tahoma" pitchFamily="2" panose="02020603050405020304"/>
              </a:rPr>
              <a:t>Bortledning af vand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7096125" y="9415145"/>
            <a:ext cx="17018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150" b="1" spc="0">
                <a:solidFill>
                  <a:srgbClr val="000000"/>
                </a:solidFill>
                <a:latin typeface="Calibri" pitchFamily="2" panose="02020603050405020304"/>
              </a:rPr>
              <a:t>8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-5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9200" y="1630680"/>
            <a:ext cx="2072640" cy="2470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900"/>
              </a:lnSpc>
              <a:spcAft>
                <a:spcPts val="0"/>
              </a:spcAft>
            </a:pPr>
            <a:r>
              <a:rPr lang="en-US" sz="1800" spc="-60">
                <a:solidFill>
                  <a:srgbClr val="000000"/>
                </a:solidFill>
                <a:latin typeface="Tahoma" pitchFamily="2" panose="02020603050405020304"/>
              </a:rPr>
              <a:t>Permeabilitetsmåling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2752090" y="2350135"/>
            <a:ext cx="2212975" cy="7467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182880" marR="0" indent="182880" algn="l">
              <a:lnSpc>
                <a:spcPts val="1200"/>
              </a:lnSpc>
              <a:spcAft>
                <a:spcPts val="0"/>
              </a:spcAft>
              <a:buFont typeface="Symbol"/>
              <a:buChar char="·"/>
            </a:pPr>
            <a:r>
              <a:rPr lang="en-US" sz="1050" spc="-20">
                <a:solidFill>
                  <a:srgbClr val="000000"/>
                </a:solidFill>
                <a:latin typeface="Tahoma" pitchFamily="2" panose="02020603050405020304"/>
              </a:rPr>
              <a:t>Beton Centret har udviklet en metode til måling af permeabilitet, med henblik på at kunne sammenligne permeabiliteten af de støbte emner.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2752090" y="3282950"/>
            <a:ext cx="2298700" cy="7740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182880" marR="0" indent="182880" algn="l">
              <a:lnSpc>
                <a:spcPts val="1200"/>
              </a:lnSpc>
              <a:spcAft>
                <a:spcPts val="0"/>
              </a:spcAft>
              <a:buFont typeface="Symbol"/>
              <a:buChar char="·"/>
            </a:pPr>
            <a:r>
              <a:rPr lang="en-US" sz="1050" spc="-20">
                <a:solidFill>
                  <a:srgbClr val="000000"/>
                </a:solidFill>
                <a:latin typeface="Tahoma" pitchFamily="2" panose="02020603050405020304"/>
              </a:rPr>
              <a:t>Permeabiliten måles ved at fylde røret og derefter lade vandet dræne. Tiden det tager for vandhøjden at falde 25 mm måles og derudfra beregnes permeabiliteten.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5650865" y="6355080"/>
            <a:ext cx="664845" cy="1403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100"/>
              </a:lnSpc>
              <a:spcAft>
                <a:spcPts val="0"/>
              </a:spcAft>
            </a:pPr>
            <a:r>
              <a:rPr lang="en-US" sz="1150" spc="-40">
                <a:solidFill>
                  <a:srgbClr val="000000"/>
                </a:solidFill>
                <a:latin typeface="Tahoma" pitchFamily="2" panose="02020603050405020304"/>
              </a:rPr>
              <a:t>Ansit 8/16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348105" y="6607810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35">
                <a:solidFill>
                  <a:srgbClr val="595959"/>
                </a:solidFill>
                <a:latin typeface="Tahoma" pitchFamily="2" panose="02020603050405020304"/>
              </a:rPr>
              <a:t>3.5E-09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1348105" y="6824345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35">
                <a:solidFill>
                  <a:srgbClr val="595959"/>
                </a:solidFill>
                <a:latin typeface="Tahoma" pitchFamily="2" panose="02020603050405020304"/>
              </a:rPr>
              <a:t>3.0E-09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1348105" y="7040880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35">
                <a:solidFill>
                  <a:srgbClr val="595959"/>
                </a:solidFill>
                <a:latin typeface="Tahoma" pitchFamily="2" panose="02020603050405020304"/>
              </a:rPr>
              <a:t>2.5E-09 </a:t>
            </a:r>
          </a:p>
        </p:txBody>
      </p:sp>
      <p:sp>
        <p:nvSpPr>
          <p:cNvPr id="12" name=""/>
          <p:cNvSpPr/>
          <p:nvPr>
            <p:ph type="body" idx="10"/>
          </p:nvPr>
        </p:nvSpPr>
        <p:spPr>
          <a:xfrm>
            <a:off x="3869055" y="7242175"/>
            <a:ext cx="29019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ctr">
              <a:lnSpc>
                <a:spcPts val="400"/>
              </a:lnSpc>
              <a:spcAft>
                <a:spcPts val="0"/>
              </a:spcAft>
            </a:pPr>
            <a:r>
              <a:rPr lang="en-US" sz="600" spc="55">
                <a:solidFill>
                  <a:srgbClr val="595959"/>
                </a:solidFill>
                <a:latin typeface="Tahoma" pitchFamily="2" panose="02020603050405020304"/>
              </a:rPr>
              <a:t>Sten: </a:t>
            </a:r>
          </a:p>
        </p:txBody>
      </p:sp>
      <p:sp>
        <p:nvSpPr>
          <p:cNvPr id="13" name=""/>
          <p:cNvSpPr/>
          <p:nvPr>
            <p:ph type="body" idx="10"/>
          </p:nvPr>
        </p:nvSpPr>
        <p:spPr>
          <a:xfrm>
            <a:off x="1371600" y="7254240"/>
            <a:ext cx="34925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15">
                <a:solidFill>
                  <a:srgbClr val="595959"/>
                </a:solidFill>
                <a:latin typeface="Tahoma" pitchFamily="2" panose="02020603050405020304"/>
              </a:rPr>
              <a:t>2.0E-09 </a:t>
            </a:r>
          </a:p>
        </p:txBody>
      </p:sp>
      <p:sp>
        <p:nvSpPr>
          <p:cNvPr id="14" name=""/>
          <p:cNvSpPr/>
          <p:nvPr>
            <p:ph type="body" idx="10"/>
          </p:nvPr>
        </p:nvSpPr>
        <p:spPr>
          <a:xfrm>
            <a:off x="3869055" y="7327265"/>
            <a:ext cx="274955" cy="730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ctr">
              <a:lnSpc>
                <a:spcPts val="600"/>
              </a:lnSpc>
              <a:spcAft>
                <a:spcPts val="0"/>
              </a:spcAft>
            </a:pPr>
            <a:r>
              <a:rPr lang="en-US" sz="600" spc="80">
                <a:solidFill>
                  <a:srgbClr val="595959"/>
                </a:solidFill>
                <a:latin typeface="Tahoma" pitchFamily="2" panose="02020603050405020304"/>
              </a:rPr>
              <a:t>8/16 </a:t>
            </a:r>
          </a:p>
        </p:txBody>
      </p:sp>
      <p:sp>
        <p:nvSpPr>
          <p:cNvPr id="15" name=""/>
          <p:cNvSpPr/>
          <p:nvPr>
            <p:ph type="body" idx="10"/>
          </p:nvPr>
        </p:nvSpPr>
        <p:spPr>
          <a:xfrm>
            <a:off x="1371600" y="7470775"/>
            <a:ext cx="34925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10">
                <a:solidFill>
                  <a:srgbClr val="595959"/>
                </a:solidFill>
                <a:latin typeface="Tahoma" pitchFamily="2" panose="02020603050405020304"/>
              </a:rPr>
              <a:t>1.5E-09 </a:t>
            </a:r>
          </a:p>
        </p:txBody>
      </p:sp>
      <p:sp>
        <p:nvSpPr>
          <p:cNvPr id="16" name=""/>
          <p:cNvSpPr/>
          <p:nvPr>
            <p:ph type="body" idx="10"/>
          </p:nvPr>
        </p:nvSpPr>
        <p:spPr>
          <a:xfrm>
            <a:off x="1371600" y="7687310"/>
            <a:ext cx="34925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10">
                <a:solidFill>
                  <a:srgbClr val="595959"/>
                </a:solidFill>
                <a:latin typeface="Tahoma" pitchFamily="2" panose="02020603050405020304"/>
              </a:rPr>
              <a:t>1.0E-09 </a:t>
            </a:r>
          </a:p>
        </p:txBody>
      </p:sp>
      <p:sp>
        <p:nvSpPr>
          <p:cNvPr id="17" name=""/>
          <p:cNvSpPr/>
          <p:nvPr>
            <p:ph type="body" idx="10"/>
          </p:nvPr>
        </p:nvSpPr>
        <p:spPr>
          <a:xfrm>
            <a:off x="3869055" y="7781290"/>
            <a:ext cx="26606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ctr">
              <a:lnSpc>
                <a:spcPts val="400"/>
              </a:lnSpc>
              <a:spcAft>
                <a:spcPts val="0"/>
              </a:spcAft>
            </a:pPr>
            <a:r>
              <a:rPr lang="en-US" sz="600" spc="70">
                <a:solidFill>
                  <a:srgbClr val="595959"/>
                </a:solidFill>
                <a:latin typeface="Tahoma" pitchFamily="2" panose="02020603050405020304"/>
              </a:rPr>
              <a:t>Sten </a:t>
            </a:r>
          </a:p>
        </p:txBody>
      </p:sp>
      <p:sp>
        <p:nvSpPr>
          <p:cNvPr id="18" name=""/>
          <p:cNvSpPr/>
          <p:nvPr>
            <p:ph type="body" idx="10"/>
          </p:nvPr>
        </p:nvSpPr>
        <p:spPr>
          <a:xfrm>
            <a:off x="3875405" y="7867015"/>
            <a:ext cx="305435" cy="730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ctr">
              <a:lnSpc>
                <a:spcPts val="600"/>
              </a:lnSpc>
              <a:spcAft>
                <a:spcPts val="0"/>
              </a:spcAft>
            </a:pPr>
            <a:r>
              <a:rPr lang="en-US" sz="600" spc="45">
                <a:solidFill>
                  <a:srgbClr val="595959"/>
                </a:solidFill>
                <a:latin typeface="Tahoma" pitchFamily="2" panose="02020603050405020304"/>
              </a:rPr>
              <a:t>16/25 </a:t>
            </a:r>
          </a:p>
        </p:txBody>
      </p:sp>
      <p:sp>
        <p:nvSpPr>
          <p:cNvPr id="19" name=""/>
          <p:cNvSpPr/>
          <p:nvPr>
            <p:ph type="body" idx="10"/>
          </p:nvPr>
        </p:nvSpPr>
        <p:spPr>
          <a:xfrm>
            <a:off x="1348105" y="7900670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35">
                <a:solidFill>
                  <a:srgbClr val="595959"/>
                </a:solidFill>
                <a:latin typeface="Tahoma" pitchFamily="2" panose="02020603050405020304"/>
              </a:rPr>
              <a:t>5.0E-10 </a:t>
            </a:r>
          </a:p>
        </p:txBody>
      </p:sp>
      <p:sp>
        <p:nvSpPr>
          <p:cNvPr id="20" name=""/>
          <p:cNvSpPr/>
          <p:nvPr>
            <p:ph type="body" idx="10"/>
          </p:nvPr>
        </p:nvSpPr>
        <p:spPr>
          <a:xfrm>
            <a:off x="1317625" y="8116570"/>
            <a:ext cx="40322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45">
                <a:solidFill>
                  <a:srgbClr val="595959"/>
                </a:solidFill>
                <a:latin typeface="Tahoma" pitchFamily="2" panose="02020603050405020304"/>
              </a:rPr>
              <a:t>0.0E+00 </a:t>
            </a:r>
          </a:p>
        </p:txBody>
      </p:sp>
      <p:sp>
        <p:nvSpPr>
          <p:cNvPr id="21" name=""/>
          <p:cNvSpPr/>
          <p:nvPr>
            <p:ph type="body" idx="10"/>
          </p:nvPr>
        </p:nvSpPr>
        <p:spPr>
          <a:xfrm>
            <a:off x="1257935" y="7125970"/>
            <a:ext cx="113665" cy="6159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vert270" lIns="0" tIns="0" rIns="3429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50" b="1" spc="-60">
                <a:solidFill>
                  <a:srgbClr val="000000"/>
                </a:solidFill>
                <a:latin typeface="Tahoma" pitchFamily="2" panose="02020603050405020304"/>
              </a:rPr>
              <a:t>Permabilitet, K </a:t>
            </a:r>
          </a:p>
        </p:txBody>
      </p:sp>
      <p:sp>
        <p:nvSpPr>
          <p:cNvPr id="22" name=""/>
          <p:cNvSpPr/>
          <p:nvPr>
            <p:ph type="body" idx="10"/>
          </p:nvPr>
        </p:nvSpPr>
        <p:spPr>
          <a:xfrm>
            <a:off x="1216025" y="6193790"/>
            <a:ext cx="1350645" cy="1339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228600" algn="l">
              <a:lnSpc>
                <a:spcPts val="11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65">
                <a:solidFill>
                  <a:srgbClr val="000000"/>
                </a:solidFill>
                <a:latin typeface="Tahoma" pitchFamily="2" panose="02020603050405020304"/>
              </a:rPr>
              <a:t>Hulrum-% = 23 </a:t>
            </a:r>
          </a:p>
        </p:txBody>
      </p:sp>
      <p:sp>
        <p:nvSpPr>
          <p:cNvPr id="23" name=""/>
          <p:cNvSpPr/>
          <p:nvPr>
            <p:ph type="body" idx="10"/>
          </p:nvPr>
        </p:nvSpPr>
        <p:spPr>
          <a:xfrm>
            <a:off x="1219200" y="5623560"/>
            <a:ext cx="1313815" cy="1860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800" spc="-70">
                <a:solidFill>
                  <a:srgbClr val="000000"/>
                </a:solidFill>
                <a:latin typeface="Tahoma" pitchFamily="2" panose="02020603050405020304"/>
              </a:rPr>
              <a:t>Permeabilitet </a:t>
            </a:r>
          </a:p>
        </p:txBody>
      </p:sp>
      <p:sp>
        <p:nvSpPr>
          <p:cNvPr id="24" name=""/>
          <p:cNvSpPr/>
          <p:nvPr>
            <p:ph type="body" idx="10"/>
          </p:nvPr>
        </p:nvSpPr>
        <p:spPr>
          <a:xfrm>
            <a:off x="1654810" y="8214360"/>
            <a:ext cx="2033270" cy="1981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  <a:tabLst>
                <a:tab algn="l" pos="274320"/>
                <a:tab algn="l" pos="594360"/>
                <a:tab algn="l" pos="914400"/>
                <a:tab algn="l" pos="1234440"/>
                <a:tab algn="l" pos="1554480"/>
                <a:tab algn="r" pos="2011680"/>
              </a:tabLst>
            </a:pPr>
            <a:r>
              <a:rPr lang="en-US" sz="600" spc="0">
                <a:solidFill>
                  <a:srgbClr val="595959"/>
                </a:solidFill>
                <a:latin typeface="Tahoma" pitchFamily="2" panose="02020603050405020304"/>
              </a:rPr>
              <a:t>0.28 </a:t>
            </a:r>
            <a:r>
              <a:rPr lang="en-US" sz="600" spc="0">
                <a:solidFill>
                  <a:srgbClr val="595959"/>
                </a:solidFill>
                <a:latin typeface="Tahoma" pitchFamily="2" panose="02020603050405020304"/>
              </a:rPr>
              <a:t>0.24 </a:t>
            </a:r>
            <a:r>
              <a:rPr lang="en-US" sz="600" spc="0">
                <a:solidFill>
                  <a:srgbClr val="595959"/>
                </a:solidFill>
                <a:latin typeface="Tahoma" pitchFamily="2" panose="02020603050405020304"/>
              </a:rPr>
              <a:t>0.20 </a:t>
            </a:r>
            <a:r>
              <a:rPr lang="en-US" sz="600" spc="0">
                <a:solidFill>
                  <a:srgbClr val="595959"/>
                </a:solidFill>
                <a:latin typeface="Tahoma" pitchFamily="2" panose="02020603050405020304"/>
              </a:rPr>
              <a:t>0.16 </a:t>
            </a:r>
            <a:r>
              <a:rPr lang="en-US" sz="600" spc="0">
                <a:solidFill>
                  <a:srgbClr val="595959"/>
                </a:solidFill>
                <a:latin typeface="Tahoma" pitchFamily="2" panose="02020603050405020304"/>
              </a:rPr>
              <a:t>0.12 </a:t>
            </a:r>
            <a:r>
              <a:rPr lang="en-US" sz="600" spc="0">
                <a:solidFill>
                  <a:srgbClr val="595959"/>
                </a:solidFill>
                <a:latin typeface="Tahoma" pitchFamily="2" panose="02020603050405020304"/>
              </a:rPr>
              <a:t>0.08 </a:t>
            </a:r>
            <a:r>
              <a:rPr lang="en-US" sz="600" spc="0">
                <a:solidFill>
                  <a:srgbClr val="595959"/>
                </a:solidFill>
                <a:latin typeface="Tahoma" pitchFamily="2" panose="02020603050405020304"/>
              </a:rPr>
              <a:t>0.04 </a:t>
            </a:r>
          </a:p>
          <a:p>
            <a:pPr marL="0" marR="0" indent="0" algn="ctr">
              <a:lnSpc>
                <a:spcPts val="800"/>
              </a:lnSpc>
              <a:spcBef>
                <a:spcPts val="200"/>
              </a:spcBef>
              <a:spcAft>
                <a:spcPts val="25"/>
              </a:spcAft>
            </a:pPr>
            <a:r>
              <a:rPr lang="en-US" sz="650" b="1" spc="-5">
                <a:solidFill>
                  <a:srgbClr val="595959"/>
                </a:solidFill>
                <a:latin typeface="Tahoma" pitchFamily="2" panose="02020603050405020304"/>
              </a:rPr>
              <a:t>Middelhøjde [m] </a:t>
            </a:r>
          </a:p>
        </p:txBody>
      </p:sp>
      <p:sp>
        <p:nvSpPr>
          <p:cNvPr id="25" name=""/>
          <p:cNvSpPr/>
          <p:nvPr>
            <p:ph type="body" idx="10"/>
          </p:nvPr>
        </p:nvSpPr>
        <p:spPr>
          <a:xfrm>
            <a:off x="5650865" y="7415530"/>
            <a:ext cx="741045" cy="1403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100"/>
              </a:lnSpc>
              <a:spcAft>
                <a:spcPts val="0"/>
              </a:spcAft>
            </a:pPr>
            <a:r>
              <a:rPr lang="en-US" sz="1150" spc="-40">
                <a:solidFill>
                  <a:srgbClr val="000000"/>
                </a:solidFill>
                <a:latin typeface="Tahoma" pitchFamily="2" panose="02020603050405020304"/>
              </a:rPr>
              <a:t>Ansit 16/25 </a:t>
            </a:r>
          </a:p>
        </p:txBody>
      </p:sp>
      <p:sp>
        <p:nvSpPr>
          <p:cNvPr id="26" name=""/>
          <p:cNvSpPr/>
          <p:nvPr>
            <p:ph type="body" idx="10"/>
          </p:nvPr>
        </p:nvSpPr>
        <p:spPr>
          <a:xfrm>
            <a:off x="7098030" y="9415145"/>
            <a:ext cx="163195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0">
                <a:solidFill>
                  <a:srgbClr val="000000"/>
                </a:solidFill>
                <a:latin typeface="Calibri" pitchFamily="2" panose="02020603050405020304"/>
              </a:rPr>
              <a:t>9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5779135" y="2313305"/>
            <a:ext cx="584835" cy="1403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100"/>
              </a:lnSpc>
              <a:spcAft>
                <a:spcPts val="0"/>
              </a:spcAft>
            </a:pPr>
            <a:r>
              <a:rPr lang="en-US" sz="1150" spc="-45">
                <a:solidFill>
                  <a:srgbClr val="000000"/>
                </a:solidFill>
                <a:latin typeface="Tahoma" pitchFamily="2" panose="02020603050405020304"/>
              </a:rPr>
              <a:t>Ansit 4/8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66190" y="2441575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35">
                <a:solidFill>
                  <a:srgbClr val="585958"/>
                </a:solidFill>
                <a:latin typeface="Tahoma" pitchFamily="2" panose="02020603050405020304"/>
              </a:rPr>
              <a:t>3.5E-09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66190" y="2712720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35">
                <a:solidFill>
                  <a:srgbClr val="585958"/>
                </a:solidFill>
                <a:latin typeface="Tahoma" pitchFamily="2" panose="02020603050405020304"/>
              </a:rPr>
              <a:t>3.0E-09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66190" y="2980690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35">
                <a:solidFill>
                  <a:srgbClr val="585958"/>
                </a:solidFill>
                <a:latin typeface="Tahoma" pitchFamily="2" panose="02020603050405020304"/>
              </a:rPr>
              <a:t>2.5E-09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4053840" y="3237230"/>
            <a:ext cx="572770" cy="1676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00" spc="-15">
                <a:solidFill>
                  <a:srgbClr val="585958"/>
                </a:solidFill>
                <a:latin typeface="Tahoma" pitchFamily="2" panose="02020603050405020304"/>
              </a:rPr>
              <a:t>Hulrum-% = 23, Pasta: 469 kg/m3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1280160" y="3246120"/>
            <a:ext cx="35877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20">
                <a:solidFill>
                  <a:srgbClr val="585958"/>
                </a:solidFill>
                <a:latin typeface="Tahoma" pitchFamily="2" panose="02020603050405020304"/>
              </a:rPr>
              <a:t>2.0E-09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5779135" y="3374390"/>
            <a:ext cx="584835" cy="1397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100"/>
              </a:lnSpc>
              <a:spcAft>
                <a:spcPts val="0"/>
              </a:spcAft>
            </a:pPr>
            <a:r>
              <a:rPr lang="en-US" sz="1150" spc="-45">
                <a:solidFill>
                  <a:srgbClr val="000000"/>
                </a:solidFill>
                <a:latin typeface="Tahoma" pitchFamily="2" panose="02020603050405020304"/>
              </a:rPr>
              <a:t>Ansit 4/8 </a:t>
            </a:r>
          </a:p>
        </p:txBody>
      </p:sp>
      <p:sp>
        <p:nvSpPr>
          <p:cNvPr id="12" name=""/>
          <p:cNvSpPr/>
          <p:nvPr>
            <p:ph type="body" idx="10"/>
          </p:nvPr>
        </p:nvSpPr>
        <p:spPr>
          <a:xfrm>
            <a:off x="1280160" y="3517265"/>
            <a:ext cx="35877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20">
                <a:solidFill>
                  <a:srgbClr val="585958"/>
                </a:solidFill>
                <a:latin typeface="Tahoma" pitchFamily="2" panose="02020603050405020304"/>
              </a:rPr>
              <a:t>1.5E-09 </a:t>
            </a:r>
          </a:p>
        </p:txBody>
      </p:sp>
      <p:sp>
        <p:nvSpPr>
          <p:cNvPr id="13" name=""/>
          <p:cNvSpPr/>
          <p:nvPr>
            <p:ph type="body" idx="10"/>
          </p:nvPr>
        </p:nvSpPr>
        <p:spPr>
          <a:xfrm>
            <a:off x="1269365" y="3785870"/>
            <a:ext cx="36957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30">
                <a:solidFill>
                  <a:srgbClr val="585958"/>
                </a:solidFill>
                <a:latin typeface="Tahoma" pitchFamily="2" panose="02020603050405020304"/>
              </a:rPr>
              <a:t>1.0E-09 </a:t>
            </a:r>
          </a:p>
        </p:txBody>
      </p:sp>
      <p:sp>
        <p:nvSpPr>
          <p:cNvPr id="14" name=""/>
          <p:cNvSpPr/>
          <p:nvPr>
            <p:ph type="body" idx="10"/>
          </p:nvPr>
        </p:nvSpPr>
        <p:spPr>
          <a:xfrm>
            <a:off x="4053840" y="3907790"/>
            <a:ext cx="572770" cy="1676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00" spc="-15">
                <a:solidFill>
                  <a:srgbClr val="585958"/>
                </a:solidFill>
                <a:latin typeface="Tahoma" pitchFamily="2" panose="02020603050405020304"/>
              </a:rPr>
              <a:t>Hulrums-% = 17, Pasta: 630 kg/m3 </a:t>
            </a:r>
          </a:p>
        </p:txBody>
      </p:sp>
      <p:sp>
        <p:nvSpPr>
          <p:cNvPr id="15" name=""/>
          <p:cNvSpPr/>
          <p:nvPr>
            <p:ph type="body" idx="10"/>
          </p:nvPr>
        </p:nvSpPr>
        <p:spPr>
          <a:xfrm>
            <a:off x="1266190" y="4050665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35">
                <a:solidFill>
                  <a:srgbClr val="585958"/>
                </a:solidFill>
                <a:latin typeface="Tahoma" pitchFamily="2" panose="02020603050405020304"/>
              </a:rPr>
              <a:t>5.0E-10 </a:t>
            </a:r>
          </a:p>
        </p:txBody>
      </p:sp>
      <p:sp>
        <p:nvSpPr>
          <p:cNvPr id="16" name=""/>
          <p:cNvSpPr/>
          <p:nvPr>
            <p:ph type="body" idx="10"/>
          </p:nvPr>
        </p:nvSpPr>
        <p:spPr>
          <a:xfrm>
            <a:off x="1235710" y="4319270"/>
            <a:ext cx="40322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45">
                <a:solidFill>
                  <a:srgbClr val="585958"/>
                </a:solidFill>
                <a:latin typeface="Tahoma" pitchFamily="2" panose="02020603050405020304"/>
              </a:rPr>
              <a:t>0.0E+00 </a:t>
            </a:r>
          </a:p>
        </p:txBody>
      </p:sp>
      <p:sp>
        <p:nvSpPr>
          <p:cNvPr id="17" name=""/>
          <p:cNvSpPr/>
          <p:nvPr>
            <p:ph type="body" idx="10"/>
          </p:nvPr>
        </p:nvSpPr>
        <p:spPr>
          <a:xfrm>
            <a:off x="1166495" y="3075305"/>
            <a:ext cx="113665" cy="6159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vert270" lIns="0" tIns="0" rIns="3429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50" b="1" spc="-60">
                <a:solidFill>
                  <a:srgbClr val="000000"/>
                </a:solidFill>
                <a:latin typeface="Tahoma" pitchFamily="2" panose="02020603050405020304"/>
              </a:rPr>
              <a:t>Permabilitet, K </a:t>
            </a:r>
          </a:p>
        </p:txBody>
      </p:sp>
      <p:sp>
        <p:nvSpPr>
          <p:cNvPr id="18" name=""/>
          <p:cNvSpPr/>
          <p:nvPr>
            <p:ph type="body" idx="10"/>
          </p:nvPr>
        </p:nvSpPr>
        <p:spPr>
          <a:xfrm>
            <a:off x="1210310" y="1649095"/>
            <a:ext cx="2362200" cy="7219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25">
                <a:solidFill>
                  <a:srgbClr val="000000"/>
                </a:solidFill>
                <a:latin typeface="Tahoma" pitchFamily="2" panose="02020603050405020304"/>
              </a:rPr>
              <a:t>Permeabilitet </a:t>
            </a:r>
          </a:p>
          <a:p>
            <a:pPr marL="0" marR="0" indent="0" algn="l">
              <a:lnSpc>
                <a:spcPts val="1500"/>
              </a:lnSpc>
              <a:spcBef>
                <a:spcPts val="330"/>
              </a:spcBef>
              <a:spcAft>
                <a:spcPts val="0"/>
              </a:spcAft>
            </a:pPr>
            <a:r>
              <a:rPr lang="en-US" sz="1300" spc="-25">
                <a:solidFill>
                  <a:srgbClr val="000000"/>
                </a:solidFill>
                <a:latin typeface="Tahoma" pitchFamily="2" panose="02020603050405020304"/>
              </a:rPr>
              <a:t>- afhængighed af pastaindholdet </a:t>
            </a:r>
          </a:p>
          <a:p>
            <a:pPr marL="0" marR="0" indent="228600" algn="l">
              <a:lnSpc>
                <a:spcPts val="1500"/>
              </a:lnSpc>
              <a:spcBef>
                <a:spcPts val="57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5">
                <a:solidFill>
                  <a:srgbClr val="000000"/>
                </a:solidFill>
                <a:latin typeface="Tahoma" pitchFamily="2" panose="02020603050405020304"/>
              </a:rPr>
              <a:t>Stenstørrelse 4/8 </a:t>
            </a:r>
          </a:p>
        </p:txBody>
      </p:sp>
      <p:sp>
        <p:nvSpPr>
          <p:cNvPr id="19" name=""/>
          <p:cNvSpPr/>
          <p:nvPr>
            <p:ph type="body" idx="10"/>
          </p:nvPr>
        </p:nvSpPr>
        <p:spPr>
          <a:xfrm>
            <a:off x="1576070" y="4416425"/>
            <a:ext cx="2133600" cy="2012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  <a:tabLst>
                <a:tab algn="l" pos="320040"/>
                <a:tab algn="l" pos="640080"/>
                <a:tab algn="l" pos="960120"/>
                <a:tab algn="l" pos="1325880"/>
                <a:tab algn="l" pos="1645920"/>
                <a:tab algn="r" pos="2148840"/>
              </a:tabLst>
            </a:pPr>
            <a:r>
              <a:rPr lang="en-US" sz="600" spc="0">
                <a:solidFill>
                  <a:srgbClr val="585958"/>
                </a:solidFill>
                <a:latin typeface="Tahoma" pitchFamily="2" panose="02020603050405020304"/>
              </a:rPr>
              <a:t>0.28 </a:t>
            </a:r>
            <a:r>
              <a:rPr lang="en-US" sz="600" spc="0">
                <a:solidFill>
                  <a:srgbClr val="585958"/>
                </a:solidFill>
                <a:latin typeface="Tahoma" pitchFamily="2" panose="02020603050405020304"/>
              </a:rPr>
              <a:t>0.24 </a:t>
            </a:r>
            <a:r>
              <a:rPr lang="en-US" sz="600" spc="0">
                <a:solidFill>
                  <a:srgbClr val="585958"/>
                </a:solidFill>
                <a:latin typeface="Tahoma" pitchFamily="2" panose="02020603050405020304"/>
              </a:rPr>
              <a:t>0.20 </a:t>
            </a:r>
            <a:r>
              <a:rPr lang="en-US" sz="600" spc="0">
                <a:solidFill>
                  <a:srgbClr val="585958"/>
                </a:solidFill>
                <a:latin typeface="Tahoma" pitchFamily="2" panose="02020603050405020304"/>
              </a:rPr>
              <a:t>0.16 </a:t>
            </a:r>
            <a:r>
              <a:rPr lang="en-US" sz="600" spc="0">
                <a:solidFill>
                  <a:srgbClr val="585958"/>
                </a:solidFill>
                <a:latin typeface="Tahoma" pitchFamily="2" panose="02020603050405020304"/>
              </a:rPr>
              <a:t>0.12 </a:t>
            </a:r>
            <a:r>
              <a:rPr lang="en-US" sz="600" spc="0">
                <a:solidFill>
                  <a:srgbClr val="585958"/>
                </a:solidFill>
                <a:latin typeface="Tahoma" pitchFamily="2" panose="02020603050405020304"/>
              </a:rPr>
              <a:t>0.08 </a:t>
            </a:r>
            <a:r>
              <a:rPr lang="en-US" sz="600" spc="0">
                <a:solidFill>
                  <a:srgbClr val="585958"/>
                </a:solidFill>
                <a:latin typeface="Tahoma" pitchFamily="2" panose="02020603050405020304"/>
              </a:rPr>
              <a:t>0.04 </a:t>
            </a:r>
          </a:p>
          <a:p>
            <a:pPr marL="0" marR="0" indent="0" algn="ctr">
              <a:lnSpc>
                <a:spcPts val="800"/>
              </a:lnSpc>
              <a:spcBef>
                <a:spcPts val="225"/>
              </a:spcBef>
              <a:spcAft>
                <a:spcPts val="25"/>
              </a:spcAft>
            </a:pPr>
            <a:r>
              <a:rPr lang="en-US" sz="650" b="1" spc="-5">
                <a:solidFill>
                  <a:srgbClr val="585958"/>
                </a:solidFill>
                <a:latin typeface="Tahoma" pitchFamily="2" panose="02020603050405020304"/>
              </a:rPr>
              <a:t>Middelhøjde [m] </a:t>
            </a:r>
          </a:p>
        </p:txBody>
      </p:sp>
      <p:sp>
        <p:nvSpPr>
          <p:cNvPr id="20" name=""/>
          <p:cNvSpPr/>
          <p:nvPr>
            <p:ph type="body" idx="10"/>
          </p:nvPr>
        </p:nvSpPr>
        <p:spPr>
          <a:xfrm>
            <a:off x="1216025" y="6160135"/>
            <a:ext cx="3161030" cy="6305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228600" algn="l">
              <a:lnSpc>
                <a:spcPts val="13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5">
                <a:solidFill>
                  <a:srgbClr val="000000"/>
                </a:solidFill>
                <a:latin typeface="Tahoma" pitchFamily="2" panose="02020603050405020304"/>
              </a:rPr>
              <a:t>Hvid: 4/8 sten - størst hulrum </a:t>
            </a:r>
          </a:p>
          <a:p>
            <a:pPr marL="0" marR="0" indent="228600" algn="l">
              <a:lnSpc>
                <a:spcPts val="1500"/>
              </a:lnSpc>
              <a:spcBef>
                <a:spcPts val="28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25">
                <a:solidFill>
                  <a:srgbClr val="000000"/>
                </a:solidFill>
                <a:latin typeface="Tahoma" pitchFamily="2" panose="02020603050405020304"/>
              </a:rPr>
              <a:t>Grå: 8/16 0g 16/25 sten - mindst hulrum </a:t>
            </a:r>
          </a:p>
          <a:p>
            <a:pPr marL="0" marR="0" indent="228600" algn="l">
              <a:lnSpc>
                <a:spcPts val="1500"/>
              </a:lnSpc>
              <a:spcBef>
                <a:spcPts val="31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Grøn: Nedknust beton, 4/8 sten </a:t>
            </a:r>
          </a:p>
        </p:txBody>
      </p:sp>
      <p:sp>
        <p:nvSpPr>
          <p:cNvPr id="21" name=""/>
          <p:cNvSpPr/>
          <p:nvPr>
            <p:ph type="body" idx="10"/>
          </p:nvPr>
        </p:nvSpPr>
        <p:spPr>
          <a:xfrm>
            <a:off x="1219200" y="5623560"/>
            <a:ext cx="1313815" cy="1860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800" spc="-70">
                <a:solidFill>
                  <a:srgbClr val="000000"/>
                </a:solidFill>
                <a:latin typeface="Tahoma" pitchFamily="2" panose="02020603050405020304"/>
              </a:rPr>
              <a:t>Permeabilitet </a:t>
            </a:r>
          </a:p>
        </p:txBody>
      </p:sp>
      <p:sp>
        <p:nvSpPr>
          <p:cNvPr id="22" name=""/>
          <p:cNvSpPr/>
          <p:nvPr>
            <p:ph type="body" idx="10"/>
          </p:nvPr>
        </p:nvSpPr>
        <p:spPr>
          <a:xfrm>
            <a:off x="7014845" y="9415145"/>
            <a:ext cx="2628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60">
                <a:solidFill>
                  <a:srgbClr val="000000"/>
                </a:solidFill>
                <a:latin typeface="Calibri" pitchFamily="2" panose="02020603050405020304"/>
              </a:rPr>
              <a:t>10 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-5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9200" y="5623560"/>
            <a:ext cx="229489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30">
                <a:solidFill>
                  <a:srgbClr val="000000"/>
                </a:solidFill>
                <a:latin typeface="Tahoma" pitchFamily="2" panose="02020603050405020304"/>
              </a:rPr>
              <a:t>Miljømæssige aspekter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9200" y="6153785"/>
            <a:ext cx="3334385" cy="15728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l">
              <a:lnSpc>
                <a:spcPts val="14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0">
                <a:solidFill>
                  <a:srgbClr val="000000"/>
                </a:solidFill>
                <a:latin typeface="Tahoma" pitchFamily="2" panose="02020603050405020304"/>
              </a:rPr>
              <a:t>Lokal afledning af regnvand – LAR </a:t>
            </a:r>
          </a:p>
          <a:p>
            <a:pPr marL="228600" marR="0" indent="228600" algn="l">
              <a:lnSpc>
                <a:spcPts val="1400"/>
              </a:lnSpc>
              <a:spcBef>
                <a:spcPts val="110"/>
              </a:spcBef>
              <a:spcAft>
                <a:spcPts val="0"/>
              </a:spcAft>
              <a:buFont typeface="Symbol"/>
              <a:buChar char="·"/>
            </a:pPr>
            <a:r>
              <a:rPr lang="en-US" sz="1200" spc="-10">
                <a:solidFill>
                  <a:srgbClr val="000000"/>
                </a:solidFill>
                <a:latin typeface="Tahoma" pitchFamily="2" panose="02020603050405020304"/>
              </a:rPr>
              <a:t>Nedsivning/infiltration </a:t>
            </a:r>
          </a:p>
          <a:p>
            <a:pPr marL="228600" marR="0" indent="228600" algn="l">
              <a:lnSpc>
                <a:spcPts val="1400"/>
              </a:lnSpc>
              <a:spcBef>
                <a:spcPts val="290"/>
              </a:spcBef>
              <a:spcAft>
                <a:spcPts val="0"/>
              </a:spcAft>
              <a:buFont typeface="Symbol"/>
              <a:buChar char="·"/>
            </a:pPr>
            <a:r>
              <a:rPr lang="en-US" sz="1200" spc="-10">
                <a:solidFill>
                  <a:srgbClr val="000000"/>
                </a:solidFill>
                <a:latin typeface="Tahoma" pitchFamily="2" panose="02020603050405020304"/>
              </a:rPr>
              <a:t>Forsinkelse </a:t>
            </a:r>
          </a:p>
          <a:p>
            <a:pPr marL="228600" marR="0" indent="228600" algn="l">
              <a:lnSpc>
                <a:spcPts val="1400"/>
              </a:lnSpc>
              <a:spcBef>
                <a:spcPts val="275"/>
              </a:spcBef>
              <a:spcAft>
                <a:spcPts val="0"/>
              </a:spcAft>
              <a:buFont typeface="Symbol"/>
              <a:buChar char="·"/>
            </a:pPr>
            <a:r>
              <a:rPr lang="en-US" sz="1200" spc="-10">
                <a:solidFill>
                  <a:srgbClr val="000000"/>
                </a:solidFill>
                <a:latin typeface="Tahoma" pitchFamily="2" panose="02020603050405020304"/>
              </a:rPr>
              <a:t>Magasinering </a:t>
            </a:r>
          </a:p>
          <a:p>
            <a:pPr marL="228600" marR="0" indent="228600" algn="l">
              <a:lnSpc>
                <a:spcPts val="1400"/>
              </a:lnSpc>
              <a:spcBef>
                <a:spcPts val="270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b="1" spc="0">
                <a:solidFill>
                  <a:srgbClr val="000000"/>
                </a:solidFill>
                <a:latin typeface="Tahoma" pitchFamily="2" panose="02020603050405020304"/>
              </a:rPr>
              <a:t>Anvendelse af nedknust beton </a:t>
            </a:r>
          </a:p>
          <a:p>
            <a:pPr marL="228600" marR="0" indent="228600" algn="l">
              <a:lnSpc>
                <a:spcPts val="1400"/>
              </a:lnSpc>
              <a:spcBef>
                <a:spcPts val="330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b="1" spc="-15">
                <a:solidFill>
                  <a:srgbClr val="000000"/>
                </a:solidFill>
                <a:latin typeface="Tahoma" pitchFamily="2" panose="02020603050405020304"/>
              </a:rPr>
              <a:t>Nedbrydelse af forurening i overfladevand </a:t>
            </a:r>
          </a:p>
          <a:p>
            <a:pPr marL="228600" marR="457200" indent="228600" algn="l">
              <a:lnSpc>
                <a:spcPts val="1400"/>
              </a:lnSpc>
              <a:spcBef>
                <a:spcPts val="50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b="1" spc="0">
                <a:solidFill>
                  <a:srgbClr val="000000"/>
                </a:solidFill>
                <a:latin typeface="Tahoma" pitchFamily="2" panose="02020603050405020304"/>
              </a:rPr>
              <a:t>Refleksion af solens stråler tilbage i atmosfæren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7014845" y="9415145"/>
            <a:ext cx="259715" cy="1035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700"/>
              </a:lnSpc>
              <a:spcAft>
                <a:spcPts val="0"/>
              </a:spcAft>
            </a:pPr>
            <a:r>
              <a:rPr lang="en-US" sz="1200" spc="70">
                <a:solidFill>
                  <a:srgbClr val="000000"/>
                </a:solidFill>
                <a:latin typeface="Calibri" pitchFamily="2" panose="02020603050405020304"/>
              </a:rPr>
              <a:t>11 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150" b="1" spc="-3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391285" y="2480945"/>
            <a:ext cx="332740" cy="793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50" spc="70">
                <a:solidFill>
                  <a:srgbClr val="000000"/>
                </a:solidFill>
                <a:latin typeface="Verdana" pitchFamily="2" panose="02020603050405020304"/>
              </a:rPr>
              <a:t>1901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3039110" y="2990215"/>
            <a:ext cx="657860" cy="1219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900"/>
              </a:lnSpc>
              <a:spcAft>
                <a:spcPts val="0"/>
              </a:spcAft>
            </a:pPr>
            <a:r>
              <a:rPr lang="en-US" sz="1200" spc="-145">
                <a:solidFill>
                  <a:srgbClr val="000000"/>
                </a:solidFill>
                <a:latin typeface="Verdana" pitchFamily="2" panose="02020603050405020304"/>
              </a:rPr>
              <a:t>= 50 mm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2850" y="1649095"/>
            <a:ext cx="2871470" cy="7346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>
            <a:normAutofit fontScale="80000"/>
          </a:bodyPr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650" b="1" spc="140">
                <a:solidFill>
                  <a:srgbClr val="000000"/>
                </a:solidFill>
                <a:latin typeface="Tahoma" pitchFamily="2" panose="02020603050405020304"/>
              </a:rPr>
              <a:t>Regn i Danmark </a:t>
            </a:r>
          </a:p>
          <a:p>
            <a:pPr marL="0" marR="0" indent="0" algn="l">
              <a:lnSpc>
                <a:spcPts val="1500"/>
              </a:lnSpc>
              <a:spcBef>
                <a:spcPts val="2510"/>
              </a:spcBef>
              <a:spcAft>
                <a:spcPts val="0"/>
              </a:spcAft>
            </a:pPr>
            <a:r>
              <a:rPr lang="en-US" sz="1150" b="1" spc="-35">
                <a:solidFill>
                  <a:srgbClr val="000000"/>
                </a:solidFill>
                <a:latin typeface="Tahoma" pitchFamily="2" panose="02020603050405020304"/>
              </a:rPr>
              <a:t>Femårshændelse: 190 l/s/ha på 10 min: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16025" y="2563495"/>
            <a:ext cx="2533015" cy="2711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0" algn="l">
              <a:lnSpc>
                <a:spcPts val="400"/>
              </a:lnSpc>
              <a:spcAft>
                <a:spcPts val="0"/>
              </a:spcAft>
              <a:tabLst>
                <a:tab algn="l" pos="411480"/>
              </a:tabLst>
            </a:pPr>
            <a:r>
              <a:rPr lang="en-US" sz="100" spc="305">
                <a:solidFill>
                  <a:srgbClr val="000000"/>
                </a:solidFill>
                <a:latin typeface="Verdana" pitchFamily="2" panose="02020603050405020304"/>
              </a:rPr>
              <a:t> </a:t>
            </a:r>
            <a:r>
              <a:rPr lang="en-US" sz="850" spc="305">
                <a:solidFill>
                  <a:srgbClr val="000000"/>
                </a:solidFill>
                <a:latin typeface="Verdana" pitchFamily="2" panose="02020603050405020304"/>
              </a:rPr>
              <a:t> </a:t>
            </a:r>
            <a:r>
              <a:rPr lang="en-US" sz="850" spc="305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spc="305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spc="305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spc="305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spc="305">
                <a:solidFill>
                  <a:srgbClr val="000000"/>
                </a:solidFill>
                <a:latin typeface="Verdana" pitchFamily="2" panose="02020603050405020304"/>
              </a:rPr>
              <a:t> </a:t>
            </a:r>
            <a:r>
              <a:rPr lang="en-US" sz="850" spc="305">
                <a:solidFill>
                  <a:srgbClr val="000000"/>
                </a:solidFill>
                <a:latin typeface="Verdana" pitchFamily="2" panose="02020603050405020304"/>
              </a:rPr>
              <a:t> </a:t>
            </a:r>
          </a:p>
          <a:p>
            <a:pPr marL="1554480" marR="0" indent="22860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 typeface="Symbol"/>
              <a:buChar char="·"/>
              <a:tabLst>
                <a:tab algn="l" pos="1554480"/>
              </a:tabLst>
            </a:pPr>
            <a:r>
              <a:rPr lang="en-US" sz="850" spc="15">
                <a:solidFill>
                  <a:srgbClr val="000000"/>
                </a:solidFill>
                <a:latin typeface="Verdana" pitchFamily="2" panose="02020603050405020304"/>
              </a:rPr>
              <a:t>0000 ha/m</a:t>
            </a:r>
            <a:r>
              <a:rPr lang="en-US" sz="650" spc="15">
                <a:solidFill>
                  <a:srgbClr val="000000"/>
                </a:solidFill>
                <a:latin typeface="Verdana" pitchFamily="2" panose="02020603050405020304"/>
              </a:rPr>
              <a:t>2 </a:t>
            </a:r>
            <a:r>
              <a:rPr lang="en-US" sz="1300" spc="15">
                <a:solidFill>
                  <a:srgbClr val="000000"/>
                </a:solidFill>
                <a:latin typeface="Cambria Math" pitchFamily="1" panose="02020603050405020304"/>
              </a:rPr>
              <a:t>= 11,4 </a:t>
            </a:r>
            <a:r>
              <a:rPr lang="en-US" sz="850" spc="15">
                <a:solidFill>
                  <a:srgbClr val="000000"/>
                </a:solidFill>
                <a:latin typeface="Verdana" pitchFamily="2" panose="02020603050405020304"/>
              </a:rPr>
              <a:t>1 </a:t>
            </a:r>
          </a:p>
          <a:p>
            <a:pPr marL="228600" marR="0" indent="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tabLst>
                <a:tab algn="r" pos="2514600"/>
              </a:tabLst>
            </a:pPr>
            <a:r>
              <a:rPr lang="en-US" sz="850" u="sng" spc="0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u="sng" spc="0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u="sng" spc="0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u="sng" spc="0">
                <a:solidFill>
                  <a:srgbClr val="000000"/>
                </a:solidFill>
                <a:latin typeface="Verdana" pitchFamily="2" panose="02020603050405020304"/>
              </a:rPr>
              <a:t> </a:t>
            </a:r>
            <a:r>
              <a:rPr lang="en-US" sz="100" spc="0">
                <a:solidFill>
                  <a:srgbClr val="000000"/>
                </a:solidFill>
                <a:latin typeface="Verdana" pitchFamily="2" panose="02020603050405020304"/>
              </a:rPr>
              <a:t> </a:t>
            </a:r>
            <a:r>
              <a:rPr lang="en-US" sz="850" spc="0">
                <a:solidFill>
                  <a:srgbClr val="000000"/>
                </a:solidFill>
                <a:latin typeface="Verdana" pitchFamily="2" panose="02020603050405020304"/>
              </a:rPr>
              <a:t>m</a:t>
            </a:r>
            <a:r>
              <a:rPr lang="en-US" sz="650" spc="0">
                <a:solidFill>
                  <a:srgbClr val="000000"/>
                </a:solidFill>
                <a:latin typeface="Verdana" pitchFamily="2" panose="02020603050405020304"/>
              </a:rPr>
              <a:t>2 </a:t>
            </a:r>
            <a:r>
              <a:rPr lang="en-US" sz="1200" spc="0">
                <a:solidFill>
                  <a:srgbClr val="000000"/>
                </a:solidFill>
                <a:latin typeface="Verdana" pitchFamily="2" panose="02020603050405020304"/>
              </a:rPr>
              <a:t>= 11,4 mm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216025" y="2834640"/>
            <a:ext cx="1771015" cy="3778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94615" rIns="0" bIns="0" anchor="t"/>
          <a:lstStyle/>
          <a:p>
            <a:pPr marL="1554480" marR="0" indent="22860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-60">
                <a:solidFill>
                  <a:srgbClr val="000000"/>
                </a:solidFill>
                <a:latin typeface="Tahoma" pitchFamily="2" panose="02020603050405020304"/>
              </a:rPr>
              <a:t>Hulrums-% = 23: </a:t>
            </a:r>
            <a:r>
              <a:rPr lang="en-US" sz="850" u="sng" spc="-60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u="sng" spc="-60">
                <a:solidFill>
                  <a:srgbClr val="000000"/>
                </a:solidFill>
                <a:latin typeface="Verdana" pitchFamily="2" panose="02020603050405020304"/>
              </a:rPr>
              <a:t>,4</a:t>
            </a:r>
            <a:r>
              <a:rPr lang="en-US" sz="850" spc="-60">
                <a:solidFill>
                  <a:srgbClr val="000000"/>
                </a:solidFill>
                <a:latin typeface="Verdana" pitchFamily="2" panose="02020603050405020304"/>
              </a:rPr>
              <a:t>0,23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1216025" y="3285490"/>
            <a:ext cx="2480945" cy="28067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90170" rIns="0" bIns="0" anchor="t"/>
          <a:lstStyle/>
          <a:p>
            <a:pPr marL="1600200" marR="0" indent="22860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25">
                <a:solidFill>
                  <a:srgbClr val="000000"/>
                </a:solidFill>
                <a:latin typeface="Tahoma" pitchFamily="2" panose="02020603050405020304"/>
              </a:rPr>
              <a:t>Hulrums-% = 17: </a:t>
            </a:r>
            <a:r>
              <a:rPr lang="en-US" sz="850" u="sng" spc="25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u="sng" spc="25">
                <a:solidFill>
                  <a:srgbClr val="000000"/>
                </a:solidFill>
                <a:latin typeface="Verdana" pitchFamily="2" panose="02020603050405020304"/>
              </a:rPr>
              <a:t>,</a:t>
            </a:r>
            <a:r>
              <a:rPr lang="en-US" sz="1200" spc="25">
                <a:solidFill>
                  <a:srgbClr val="000000"/>
                </a:solidFill>
                <a:latin typeface="Verdana" pitchFamily="2" panose="02020603050405020304"/>
              </a:rPr>
              <a:t> = 67 mm </a:t>
            </a:r>
            <a:r>
              <a:rPr lang="en-US" sz="850" spc="25">
                <a:solidFill>
                  <a:srgbClr val="000000"/>
                </a:solidFill>
                <a:latin typeface="Verdana" pitchFamily="2" panose="02020603050405020304"/>
              </a:rPr>
              <a:t>,</a:t>
            </a:r>
            <a:r>
              <a:rPr lang="en-US" sz="850" spc="25">
                <a:solidFill>
                  <a:srgbClr val="000000"/>
                </a:solidFill>
                <a:latin typeface="Verdana" pitchFamily="2" panose="02020603050405020304"/>
              </a:rPr>
              <a:t>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3039110" y="6690360"/>
            <a:ext cx="749300" cy="1219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000"/>
              </a:lnSpc>
              <a:spcAft>
                <a:spcPts val="0"/>
              </a:spcAft>
            </a:pPr>
            <a:r>
              <a:rPr lang="en-US" sz="1200" spc="-135">
                <a:solidFill>
                  <a:srgbClr val="000000"/>
                </a:solidFill>
                <a:latin typeface="Verdana" pitchFamily="2" panose="02020603050405020304"/>
              </a:rPr>
              <a:t>= 136 mm </a:t>
            </a:r>
          </a:p>
        </p:txBody>
      </p:sp>
      <p:sp>
        <p:nvSpPr>
          <p:cNvPr id="12" name=""/>
          <p:cNvSpPr/>
          <p:nvPr>
            <p:ph type="body" idx="10"/>
          </p:nvPr>
        </p:nvSpPr>
        <p:spPr>
          <a:xfrm>
            <a:off x="1216025" y="6193790"/>
            <a:ext cx="5175885" cy="3594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just">
              <a:lnSpc>
                <a:spcPts val="14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0">
                <a:solidFill>
                  <a:srgbClr val="000000"/>
                </a:solidFill>
                <a:latin typeface="Tahoma" pitchFamily="2" panose="02020603050405020304"/>
              </a:rPr>
              <a:t>Rekorden for 10 minutters nedbør er fra 2. juli 2011 i Ishøj, hvor der </a:t>
            </a:r>
            <a:r>
              <a:rPr lang="en-US" sz="1150" b="1" spc="0">
                <a:solidFill>
                  <a:srgbClr val="000000"/>
                </a:solidFill>
                <a:latin typeface="Tahoma" pitchFamily="2" panose="02020603050405020304"/>
              </a:rPr>
              <a:t>faldt 31,2 millimeter over 10 minutter. </a:t>
            </a:r>
          </a:p>
        </p:txBody>
      </p:sp>
      <p:sp>
        <p:nvSpPr>
          <p:cNvPr id="13" name=""/>
          <p:cNvSpPr/>
          <p:nvPr>
            <p:ph type="body" idx="10"/>
          </p:nvPr>
        </p:nvSpPr>
        <p:spPr>
          <a:xfrm>
            <a:off x="1216025" y="6553200"/>
            <a:ext cx="1764665" cy="35687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82550" rIns="0" bIns="0" anchor="t"/>
          <a:lstStyle/>
          <a:p>
            <a:pPr marL="1554480" marR="0" indent="22860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-75">
                <a:solidFill>
                  <a:srgbClr val="000000"/>
                </a:solidFill>
                <a:latin typeface="Tahoma" pitchFamily="2" panose="02020603050405020304"/>
              </a:rPr>
              <a:t>Hulrums-% = 23: </a:t>
            </a:r>
            <a:r>
              <a:rPr lang="en-US" sz="850" u="sng" spc="-75">
                <a:solidFill>
                  <a:srgbClr val="000000"/>
                </a:solidFill>
                <a:latin typeface="Verdana" pitchFamily="2" panose="02020603050405020304"/>
              </a:rPr>
              <a:t>3</a:t>
            </a:r>
            <a:r>
              <a:rPr lang="en-US" sz="850" u="sng" spc="-75">
                <a:solidFill>
                  <a:srgbClr val="000000"/>
                </a:solidFill>
                <a:latin typeface="Verdana" pitchFamily="2" panose="02020603050405020304"/>
              </a:rPr>
              <a:t>,</a:t>
            </a:r>
            <a:r>
              <a:rPr lang="en-US" sz="850" spc="-75">
                <a:solidFill>
                  <a:srgbClr val="000000"/>
                </a:solidFill>
                <a:latin typeface="Verdana" pitchFamily="2" panose="02020603050405020304"/>
              </a:rPr>
              <a:t>2 </a:t>
            </a:r>
            <a:r>
              <a:rPr lang="en-US" sz="850" spc="-75">
                <a:solidFill>
                  <a:srgbClr val="000000"/>
                </a:solidFill>
                <a:latin typeface="Verdana" pitchFamily="2" panose="02020603050405020304"/>
              </a:rPr>
              <a:t>0,23 </a:t>
            </a:r>
          </a:p>
        </p:txBody>
      </p:sp>
      <p:sp>
        <p:nvSpPr>
          <p:cNvPr id="14" name=""/>
          <p:cNvSpPr/>
          <p:nvPr>
            <p:ph type="body" idx="10"/>
          </p:nvPr>
        </p:nvSpPr>
        <p:spPr>
          <a:xfrm>
            <a:off x="1216025" y="6986270"/>
            <a:ext cx="2572385" cy="2768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3335" rIns="0" bIns="0" anchor="t"/>
          <a:lstStyle/>
          <a:p>
            <a:pPr marL="0" marR="0" indent="22860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30">
                <a:solidFill>
                  <a:srgbClr val="000000"/>
                </a:solidFill>
                <a:latin typeface="Tahoma" pitchFamily="2" panose="02020603050405020304"/>
              </a:rPr>
              <a:t>Hulrums-% = 17: </a:t>
            </a:r>
            <a:r>
              <a:rPr lang="en-US" sz="850" u="sng" spc="30">
                <a:solidFill>
                  <a:srgbClr val="000000"/>
                </a:solidFill>
                <a:latin typeface="Verdana" pitchFamily="2" panose="02020603050405020304"/>
              </a:rPr>
              <a:t>,</a:t>
            </a:r>
            <a:r>
              <a:rPr lang="en-US" sz="850" spc="30">
                <a:solidFill>
                  <a:srgbClr val="000000"/>
                </a:solidFill>
                <a:latin typeface="Verdana" pitchFamily="2" panose="02020603050405020304"/>
              </a:rPr>
              <a:t>2 </a:t>
            </a:r>
          </a:p>
          <a:p>
            <a:pPr marL="0" marR="0" indent="0" algn="r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50" spc="40">
                <a:solidFill>
                  <a:srgbClr val="000000"/>
                </a:solidFill>
                <a:latin typeface="Verdana" pitchFamily="2" panose="02020603050405020304"/>
              </a:rPr>
              <a:t>,</a:t>
            </a:r>
            <a:r>
              <a:rPr lang="en-US" sz="850" spc="40">
                <a:solidFill>
                  <a:srgbClr val="000000"/>
                </a:solidFill>
                <a:latin typeface="Verdana" pitchFamily="2" panose="02020603050405020304"/>
              </a:rPr>
              <a:t> </a:t>
            </a:r>
            <a:r>
              <a:rPr lang="en-US" sz="1200" spc="40">
                <a:solidFill>
                  <a:srgbClr val="000000"/>
                </a:solidFill>
                <a:latin typeface="Verdana" pitchFamily="2" panose="02020603050405020304"/>
              </a:rPr>
              <a:t>= 184 mm </a:t>
            </a:r>
          </a:p>
        </p:txBody>
      </p:sp>
      <p:sp>
        <p:nvSpPr>
          <p:cNvPr id="15" name=""/>
          <p:cNvSpPr/>
          <p:nvPr>
            <p:ph type="body" idx="10"/>
          </p:nvPr>
        </p:nvSpPr>
        <p:spPr>
          <a:xfrm>
            <a:off x="1219200" y="5623560"/>
            <a:ext cx="162179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>
            <a:normAutofit fontScale="80000"/>
          </a:bodyPr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650" b="1" spc="95">
                <a:solidFill>
                  <a:srgbClr val="000000"/>
                </a:solidFill>
                <a:latin typeface="Tahoma" pitchFamily="2" panose="02020603050405020304"/>
              </a:rPr>
              <a:t>Regn i Danmark </a:t>
            </a:r>
          </a:p>
        </p:txBody>
      </p:sp>
      <p:sp>
        <p:nvSpPr>
          <p:cNvPr id="16" name=""/>
          <p:cNvSpPr/>
          <p:nvPr>
            <p:ph type="body" idx="10"/>
          </p:nvPr>
        </p:nvSpPr>
        <p:spPr>
          <a:xfrm>
            <a:off x="7014845" y="9415145"/>
            <a:ext cx="259715" cy="1035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700"/>
              </a:lnSpc>
              <a:spcAft>
                <a:spcPts val="0"/>
              </a:spcAft>
            </a:pPr>
            <a:r>
              <a:rPr lang="en-US" sz="1150" b="1" spc="95">
                <a:solidFill>
                  <a:srgbClr val="000000"/>
                </a:solidFill>
                <a:latin typeface="Calibri" pitchFamily="2" panose="02020603050405020304"/>
              </a:rPr>
              <a:t>12 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150" b="1" spc="-3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3105785" y="2719070"/>
            <a:ext cx="746760" cy="1187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900"/>
              </a:lnSpc>
              <a:spcAft>
                <a:spcPts val="0"/>
              </a:spcAft>
            </a:pPr>
            <a:r>
              <a:rPr lang="en-US" sz="1200" spc="-135">
                <a:solidFill>
                  <a:srgbClr val="000000"/>
                </a:solidFill>
                <a:latin typeface="Verdana" pitchFamily="2" panose="02020603050405020304"/>
              </a:rPr>
              <a:t>= 734 mm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3105785" y="3072130"/>
            <a:ext cx="746760" cy="1193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900"/>
              </a:lnSpc>
              <a:spcAft>
                <a:spcPts val="0"/>
              </a:spcAft>
            </a:pPr>
            <a:r>
              <a:rPr lang="en-US" sz="1200" spc="-135">
                <a:solidFill>
                  <a:srgbClr val="000000"/>
                </a:solidFill>
                <a:latin typeface="Verdana" pitchFamily="2" panose="02020603050405020304"/>
              </a:rPr>
              <a:t>= 994 mm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6025" y="2218690"/>
            <a:ext cx="5264150" cy="3657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l">
              <a:lnSpc>
                <a:spcPts val="14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0">
                <a:solidFill>
                  <a:srgbClr val="000000"/>
                </a:solidFill>
                <a:latin typeface="Tahoma" pitchFamily="2" panose="02020603050405020304"/>
              </a:rPr>
              <a:t>Største vandmængde inden for 24 timer: 168,9 mm faldt der i Marstal på Ærø 8. – 9. juli 1931.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16025" y="2658110"/>
            <a:ext cx="1835150" cy="2768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62230" rIns="0" bIns="0" anchor="t"/>
          <a:lstStyle/>
          <a:p>
            <a:pPr marL="1600200" marR="0" indent="22860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-20">
                <a:solidFill>
                  <a:srgbClr val="000000"/>
                </a:solidFill>
                <a:latin typeface="Tahoma" pitchFamily="2" panose="02020603050405020304"/>
              </a:rPr>
              <a:t>Hulrums-% = 23: </a:t>
            </a:r>
            <a:r>
              <a:rPr lang="en-US" sz="800" u="sng" spc="-20">
                <a:solidFill>
                  <a:srgbClr val="000000"/>
                </a:solidFill>
                <a:latin typeface="Verdana" pitchFamily="2" panose="02020603050405020304"/>
              </a:rPr>
              <a:t>168</a:t>
            </a:r>
            <a:r>
              <a:rPr lang="en-US" sz="800" spc="-20">
                <a:solidFill>
                  <a:srgbClr val="000000"/>
                </a:solidFill>
                <a:latin typeface="Verdana" pitchFamily="2" panose="02020603050405020304"/>
              </a:rPr>
              <a:t>,9 0,23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216025" y="3014345"/>
            <a:ext cx="1835150" cy="2743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60960" rIns="0" bIns="0" anchor="t"/>
          <a:lstStyle/>
          <a:p>
            <a:pPr marL="1600200" marR="0" indent="22860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-20">
                <a:solidFill>
                  <a:srgbClr val="000000"/>
                </a:solidFill>
                <a:latin typeface="Tahoma" pitchFamily="2" panose="02020603050405020304"/>
              </a:rPr>
              <a:t>Hulrums-% = 17: </a:t>
            </a:r>
            <a:r>
              <a:rPr lang="en-US" sz="800" u="sng" spc="-20">
                <a:solidFill>
                  <a:srgbClr val="000000"/>
                </a:solidFill>
                <a:latin typeface="Verdana" pitchFamily="2" panose="02020603050405020304"/>
              </a:rPr>
              <a:t>168,9</a:t>
            </a:r>
            <a:r>
              <a:rPr lang="en-US" sz="800" spc="-20">
                <a:solidFill>
                  <a:srgbClr val="000000"/>
                </a:solidFill>
                <a:latin typeface="Verdana" pitchFamily="2" panose="02020603050405020304"/>
              </a:rPr>
              <a:t> 0,17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1219200" y="1649095"/>
            <a:ext cx="162179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>
            <a:normAutofit fontScale="80000"/>
          </a:bodyPr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650" b="1" spc="95">
                <a:solidFill>
                  <a:srgbClr val="000000"/>
                </a:solidFill>
                <a:latin typeface="Tahoma" pitchFamily="2" panose="02020603050405020304"/>
              </a:rPr>
              <a:t>Regn i Danmark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1200785" y="5623560"/>
            <a:ext cx="302958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>
            <a:normAutofit fontScale="80000"/>
          </a:bodyPr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650" b="1" spc="100">
                <a:solidFill>
                  <a:srgbClr val="000000"/>
                </a:solidFill>
                <a:latin typeface="Tahoma" pitchFamily="2" panose="02020603050405020304"/>
              </a:rPr>
              <a:t>Tilstopning (permeabel asfalt) </a:t>
            </a:r>
          </a:p>
        </p:txBody>
      </p:sp>
      <p:sp>
        <p:nvSpPr>
          <p:cNvPr id="12" name=""/>
          <p:cNvSpPr/>
          <p:nvPr>
            <p:ph type="body" idx="10"/>
          </p:nvPr>
        </p:nvSpPr>
        <p:spPr>
          <a:xfrm>
            <a:off x="2740025" y="6214745"/>
            <a:ext cx="1542415" cy="6007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200"/>
              </a:lnSpc>
              <a:spcAft>
                <a:spcPts val="0"/>
              </a:spcAft>
            </a:pPr>
            <a:r>
              <a:rPr lang="en-US" sz="1000" b="1" spc="-70">
                <a:solidFill>
                  <a:srgbClr val="FFFFFF"/>
                </a:solidFill>
                <a:latin typeface="Tahoma" pitchFamily="2" panose="02020603050405020304"/>
              </a:rPr>
              <a:t>Tilstopning med ”vejslam” (vand, sand, sphagnum, olie). Måling af udløbstid før/under/efter oprensning </a:t>
            </a:r>
          </a:p>
        </p:txBody>
      </p:sp>
      <p:sp>
        <p:nvSpPr>
          <p:cNvPr id="13" name=""/>
          <p:cNvSpPr/>
          <p:nvPr>
            <p:ph type="body" idx="10"/>
          </p:nvPr>
        </p:nvSpPr>
        <p:spPr>
          <a:xfrm>
            <a:off x="7014845" y="9415145"/>
            <a:ext cx="259715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150" b="1" spc="95">
                <a:solidFill>
                  <a:srgbClr val="000000"/>
                </a:solidFill>
                <a:latin typeface="Calibri" pitchFamily="2" panose="02020603050405020304"/>
              </a:rPr>
              <a:t>13 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8750" y="546735"/>
            <a:ext cx="707390" cy="1047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-5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01420" y="1649730"/>
            <a:ext cx="266001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40">
                <a:solidFill>
                  <a:srgbClr val="000000"/>
                </a:solidFill>
                <a:latin typeface="Tahoma" pitchFamily="2" panose="02020603050405020304"/>
              </a:rPr>
              <a:t>Tilstopning - Laboratoriets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01420" y="5625465"/>
            <a:ext cx="266001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10"/>
              </a:spcAft>
            </a:pPr>
            <a:r>
              <a:rPr lang="en-US" sz="1800" spc="-40">
                <a:solidFill>
                  <a:srgbClr val="000000"/>
                </a:solidFill>
                <a:latin typeface="Tahoma" pitchFamily="2" panose="02020603050405020304"/>
              </a:rPr>
              <a:t>Tilstopning - Laboratoriets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7014210" y="9415780"/>
            <a:ext cx="264795" cy="1054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80">
                <a:solidFill>
                  <a:srgbClr val="000000"/>
                </a:solidFill>
                <a:latin typeface="Calibri" pitchFamily="2" panose="02020603050405020304"/>
              </a:rPr>
              <a:t>14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-5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00785" y="1649095"/>
            <a:ext cx="110045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65">
                <a:solidFill>
                  <a:srgbClr val="000000"/>
                </a:solidFill>
                <a:latin typeface="Tahoma" pitchFamily="2" panose="02020603050405020304"/>
              </a:rPr>
              <a:t>Tilstopning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6025" y="2218690"/>
            <a:ext cx="2326005" cy="7258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l">
              <a:lnSpc>
                <a:spcPts val="14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Bore kerne af permavejs-belægning på en servicevej i Billund Lufthavn, med nedsat drænevne.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00785" y="5623560"/>
            <a:ext cx="110045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65">
                <a:solidFill>
                  <a:srgbClr val="000000"/>
                </a:solidFill>
                <a:latin typeface="Tahoma" pitchFamily="2" panose="02020603050405020304"/>
              </a:rPr>
              <a:t>Tilstopning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16025" y="6193790"/>
            <a:ext cx="4983480" cy="23983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l">
              <a:lnSpc>
                <a:spcPts val="14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Belægningen skal holdes ren for jord, grus m.v. </a:t>
            </a:r>
          </a:p>
          <a:p>
            <a:pPr marL="228600" marR="0" indent="228600" algn="l">
              <a:lnSpc>
                <a:spcPts val="1500"/>
              </a:lnSpc>
              <a:spcBef>
                <a:spcPts val="56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I byområder med langsomt kørende trafik - skal der regelmæssigt foretages oprensning ved højtryks vandspuling og efterfølgende rensugning med en dertil egnet </a:t>
            </a:r>
          </a:p>
          <a:p>
            <a:pPr marL="228600" marR="0" indent="0" algn="l">
              <a:lnSpc>
                <a:spcPts val="1500"/>
              </a:lnSpc>
              <a:spcBef>
                <a:spcPts val="15"/>
              </a:spcBef>
              <a:spcAft>
                <a:spcPts val="0"/>
              </a:spcAft>
            </a:pPr>
            <a:r>
              <a:rPr lang="en-US" sz="1300" spc="-15">
                <a:solidFill>
                  <a:srgbClr val="000000"/>
                </a:solidFill>
                <a:latin typeface="Tahoma" pitchFamily="2" panose="02020603050405020304"/>
              </a:rPr>
              <a:t>spule-/sugebil. </a:t>
            </a:r>
          </a:p>
          <a:p>
            <a:pPr marL="228600" marR="0" indent="228600" algn="l">
              <a:lnSpc>
                <a:spcPts val="1500"/>
              </a:lnSpc>
              <a:spcBef>
                <a:spcPts val="69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Plan for systematisk vedligehold, så </a:t>
            </a:r>
            <a:br/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oprensning af porerne foretages som </a:t>
            </a:r>
            <a:br/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minimum én gang årligt. </a:t>
            </a:r>
          </a:p>
          <a:p>
            <a:pPr marL="228600" marR="0" indent="228600" algn="l">
              <a:lnSpc>
                <a:spcPts val="1500"/>
              </a:lnSpc>
              <a:spcBef>
                <a:spcPts val="69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Behovet kan f.eks. øges til halvårligt, </a:t>
            </a:r>
            <a:br/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hvis der er mange løvfældende træer </a:t>
            </a:r>
            <a:br/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langs vejen.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7014845" y="9415145"/>
            <a:ext cx="259715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70">
                <a:solidFill>
                  <a:srgbClr val="000000"/>
                </a:solidFill>
                <a:latin typeface="Calibri" pitchFamily="2" panose="02020603050405020304"/>
              </a:rPr>
              <a:t>15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00785" y="2218690"/>
            <a:ext cx="3566160" cy="23291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45720" marR="0" indent="0" algn="l">
              <a:lnSpc>
                <a:spcPts val="1500"/>
              </a:lnSpc>
              <a:spcAft>
                <a:spcPts val="0"/>
              </a:spcAft>
            </a:pPr>
            <a:r>
              <a:rPr lang="en-US" sz="1300" i="1" spc="0">
                <a:solidFill>
                  <a:srgbClr val="000000"/>
                </a:solidFill>
                <a:latin typeface="Tahoma" pitchFamily="2" panose="02020603050405020304"/>
              </a:rPr>
              <a:t>Frostbestandigheden af en permeabel belægning afhænger i stor grad af mængden af frysende vand i belægningen. </a:t>
            </a:r>
          </a:p>
          <a:p>
            <a:pPr marL="45720" marR="0" indent="0" algn="l">
              <a:lnSpc>
                <a:spcPts val="1600"/>
              </a:lnSpc>
              <a:spcBef>
                <a:spcPts val="295"/>
              </a:spcBef>
              <a:spcAft>
                <a:spcPts val="0"/>
              </a:spcAft>
            </a:pPr>
            <a:r>
              <a:rPr lang="en-US" sz="1300" spc="-20">
                <a:solidFill>
                  <a:srgbClr val="000000"/>
                </a:solidFill>
                <a:latin typeface="Tahoma" pitchFamily="2" panose="02020603050405020304"/>
              </a:rPr>
              <a:t>Vandmætning kan opstå hvis: </a:t>
            </a:r>
          </a:p>
          <a:p>
            <a:pPr marL="228600" marR="228600" indent="182880" algn="l">
              <a:lnSpc>
                <a:spcPts val="1600"/>
              </a:lnSpc>
              <a:spcBef>
                <a:spcPts val="32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Drænlagene under belægningen har for lav permeabilitet </a:t>
            </a:r>
          </a:p>
          <a:p>
            <a:pPr marL="228600" marR="0" indent="182880" algn="l">
              <a:lnSpc>
                <a:spcPts val="1600"/>
              </a:lnSpc>
              <a:spcBef>
                <a:spcPts val="30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Drænlagene under belægningen er frosne </a:t>
            </a:r>
          </a:p>
          <a:p>
            <a:pPr marL="228600" marR="228600" indent="182880" algn="l">
              <a:lnSpc>
                <a:spcPts val="1600"/>
              </a:lnSpc>
              <a:spcBef>
                <a:spcPts val="31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Et højt grundvandsspejl i kombination med kraftig regn </a:t>
            </a:r>
          </a:p>
          <a:p>
            <a:pPr marL="228600" marR="274320" indent="182880" algn="l">
              <a:lnSpc>
                <a:spcPts val="1500"/>
              </a:lnSpc>
              <a:spcBef>
                <a:spcPts val="28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Permeabiliteten af belægningen er nedsat grundet tilstopning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9200" y="1649095"/>
            <a:ext cx="183769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45">
                <a:solidFill>
                  <a:srgbClr val="000000"/>
                </a:solidFill>
                <a:latin typeface="Tahoma" pitchFamily="2" panose="02020603050405020304"/>
              </a:rPr>
              <a:t>Frostbestandighed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6025" y="6148070"/>
            <a:ext cx="3801110" cy="16732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548640" indent="228600" algn="l">
              <a:lnSpc>
                <a:spcPts val="15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Metode til at undgå vandfyldte permeable belægninger grundet frost i drænlagene </a:t>
            </a:r>
          </a:p>
          <a:p>
            <a:pPr marL="228600" marR="320040" indent="228600" algn="l">
              <a:lnSpc>
                <a:spcPts val="1600"/>
              </a:lnSpc>
              <a:spcBef>
                <a:spcPts val="28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Bestemmelse af frostbestandigheden af konventionel beton og belægningsprodukter i beton </a:t>
            </a:r>
          </a:p>
          <a:p>
            <a:pPr marL="228600" marR="0" indent="228600" algn="l">
              <a:lnSpc>
                <a:spcPts val="1600"/>
              </a:lnSpc>
              <a:spcBef>
                <a:spcPts val="33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20">
                <a:solidFill>
                  <a:srgbClr val="000000"/>
                </a:solidFill>
                <a:latin typeface="Tahoma" pitchFamily="2" panose="02020603050405020304"/>
              </a:rPr>
              <a:t>Bestemmelse af frostbestandigheden af natursten </a:t>
            </a:r>
          </a:p>
          <a:p>
            <a:pPr marL="228600" marR="685800" indent="228600" algn="l">
              <a:lnSpc>
                <a:spcPts val="1600"/>
              </a:lnSpc>
              <a:spcBef>
                <a:spcPts val="31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20">
                <a:solidFill>
                  <a:srgbClr val="000000"/>
                </a:solidFill>
                <a:latin typeface="Tahoma" pitchFamily="2" panose="02020603050405020304"/>
              </a:rPr>
              <a:t>Metoder udviklet til bestemmelse af frostbestandigheden af permeabel beton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19200" y="5623560"/>
            <a:ext cx="371538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20">
                <a:solidFill>
                  <a:srgbClr val="000000"/>
                </a:solidFill>
                <a:latin typeface="Tahoma" pitchFamily="2" panose="02020603050405020304"/>
              </a:rPr>
              <a:t>Bestemmelse af frostbestandigheden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7014845" y="9415145"/>
            <a:ext cx="2628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60">
                <a:solidFill>
                  <a:srgbClr val="000000"/>
                </a:solidFill>
                <a:latin typeface="Calibri" pitchFamily="2" panose="02020603050405020304"/>
              </a:rPr>
              <a:t>16 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00785" y="1649095"/>
            <a:ext cx="134112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40">
                <a:solidFill>
                  <a:srgbClr val="000000"/>
                </a:solidFill>
                <a:latin typeface="Tahoma" pitchFamily="2" panose="02020603050405020304"/>
              </a:rPr>
              <a:t>Valgt metode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2850" y="2182495"/>
            <a:ext cx="4864735" cy="162433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300" b="1" spc="-15">
                <a:solidFill>
                  <a:srgbClr val="000000"/>
                </a:solidFill>
                <a:latin typeface="Tahoma" pitchFamily="2" panose="02020603050405020304"/>
              </a:rPr>
              <a:t>DIN 18507:2012</a:t>
            </a:r>
            <a:r>
              <a:rPr lang="en-US" sz="1300" spc="-15">
                <a:solidFill>
                  <a:srgbClr val="000000"/>
                </a:solidFill>
                <a:latin typeface="Tahoma" pitchFamily="2" panose="02020603050405020304"/>
              </a:rPr>
              <a:t>: Metoden tager udgangspunkt i </a:t>
            </a:r>
            <a:r>
              <a:rPr lang="en-US" sz="1400" i="1" spc="-15">
                <a:solidFill>
                  <a:srgbClr val="000000"/>
                </a:solidFill>
                <a:latin typeface="Tahoma" pitchFamily="2" panose="02020603050405020304"/>
              </a:rPr>
              <a:t>teknologitesten </a:t>
            </a:r>
            <a:r>
              <a:rPr lang="en-US" sz="1300" spc="-15">
                <a:solidFill>
                  <a:srgbClr val="000000"/>
                </a:solidFill>
                <a:latin typeface="Tahoma" pitchFamily="2" panose="02020603050405020304"/>
              </a:rPr>
              <a:t>beskrevet i DS/EN 12371. </a:t>
            </a:r>
          </a:p>
          <a:p>
            <a:pPr marL="228600" marR="777240" indent="228600" algn="l">
              <a:lnSpc>
                <a:spcPts val="1600"/>
              </a:lnSpc>
              <a:spcBef>
                <a:spcPts val="35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5">
                <a:solidFill>
                  <a:srgbClr val="000000"/>
                </a:solidFill>
                <a:latin typeface="Tahoma" pitchFamily="2" panose="02020603050405020304"/>
              </a:rPr>
              <a:t>Emnerne udsættes for 28 frost/tø cyklusser, hvorefter frostbestandigheden bestemmes ud fra massetabet. </a:t>
            </a:r>
          </a:p>
          <a:p>
            <a:pPr marL="228600" marR="548640" indent="228600" algn="l">
              <a:lnSpc>
                <a:spcPts val="1600"/>
              </a:lnSpc>
              <a:spcBef>
                <a:spcPts val="29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En cyklus består af 6 timers frysning i luft, efterfulgt af 6 timers tø hvor emnet er nedsænket i vand. </a:t>
            </a:r>
          </a:p>
          <a:p>
            <a:pPr marL="228600" marR="594360" indent="228600" algn="l">
              <a:lnSpc>
                <a:spcPts val="1500"/>
              </a:lnSpc>
              <a:spcBef>
                <a:spcPts val="3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Metoden kombineres med måling af E-modulet, for at få en indikation af revnedannelse.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5271135" y="6385560"/>
            <a:ext cx="521970" cy="1403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100"/>
              </a:lnSpc>
              <a:spcAft>
                <a:spcPts val="0"/>
              </a:spcAft>
            </a:pPr>
            <a:r>
              <a:rPr lang="en-US" sz="1150" spc="55">
                <a:solidFill>
                  <a:srgbClr val="000000"/>
                </a:solidFill>
                <a:latin typeface="Tahoma" pitchFamily="2" panose="02020603050405020304"/>
              </a:rPr>
              <a:t>Fryser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3325495" y="8083550"/>
            <a:ext cx="557530" cy="1187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900"/>
              </a:lnSpc>
              <a:spcAft>
                <a:spcPts val="0"/>
              </a:spcAft>
            </a:pPr>
            <a:r>
              <a:rPr lang="en-US" sz="1150" spc="-75">
                <a:solidFill>
                  <a:srgbClr val="000000"/>
                </a:solidFill>
                <a:latin typeface="Tahoma" pitchFamily="2" panose="02020603050405020304"/>
              </a:rPr>
              <a:t>3% NaCl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200785" y="5623560"/>
            <a:ext cx="134112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40">
                <a:solidFill>
                  <a:srgbClr val="000000"/>
                </a:solidFill>
                <a:latin typeface="Tahoma" pitchFamily="2" panose="02020603050405020304"/>
              </a:rPr>
              <a:t>Valgt metode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1212850" y="6160135"/>
            <a:ext cx="4864735" cy="1676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just">
              <a:lnSpc>
                <a:spcPts val="1400"/>
              </a:lnSpc>
              <a:spcAft>
                <a:spcPts val="0"/>
              </a:spcAft>
            </a:pPr>
            <a:r>
              <a:rPr lang="en-US" sz="1300" b="1" spc="-20">
                <a:solidFill>
                  <a:srgbClr val="000000"/>
                </a:solidFill>
                <a:latin typeface="Tahoma" pitchFamily="2" panose="02020603050405020304"/>
              </a:rPr>
              <a:t>DIN 18507:2012</a:t>
            </a:r>
            <a:r>
              <a:rPr lang="en-US" sz="1300" spc="-20">
                <a:solidFill>
                  <a:srgbClr val="000000"/>
                </a:solidFill>
                <a:latin typeface="Tahoma" pitchFamily="2" panose="02020603050405020304"/>
              </a:rPr>
              <a:t>: Metoden tager udgangspunkt i </a:t>
            </a:r>
            <a:r>
              <a:rPr lang="en-US" sz="1400" i="1" spc="-20">
                <a:solidFill>
                  <a:srgbClr val="000000"/>
                </a:solidFill>
                <a:latin typeface="Tahoma" pitchFamily="2" panose="02020603050405020304"/>
              </a:rPr>
              <a:t>teknologitesten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1212850" y="6327775"/>
            <a:ext cx="1838325" cy="1860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just">
              <a:lnSpc>
                <a:spcPts val="1400"/>
              </a:lnSpc>
              <a:spcAft>
                <a:spcPts val="0"/>
              </a:spcAft>
            </a:pPr>
            <a:r>
              <a:rPr lang="en-US" sz="1300" spc="-20">
                <a:solidFill>
                  <a:srgbClr val="000000"/>
                </a:solidFill>
                <a:latin typeface="Tahoma" pitchFamily="2" panose="02020603050405020304"/>
              </a:rPr>
              <a:t>beskrevet i DS/EN 12371. </a:t>
            </a:r>
          </a:p>
        </p:txBody>
      </p:sp>
      <p:sp>
        <p:nvSpPr>
          <p:cNvPr id="12" name=""/>
          <p:cNvSpPr/>
          <p:nvPr>
            <p:ph type="body" idx="10"/>
          </p:nvPr>
        </p:nvSpPr>
        <p:spPr>
          <a:xfrm>
            <a:off x="1761490" y="7357745"/>
            <a:ext cx="2240280" cy="1466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100"/>
              </a:lnSpc>
              <a:spcAft>
                <a:spcPts val="0"/>
              </a:spcAft>
              <a:tabLst>
                <a:tab algn="r" pos="2240280"/>
              </a:tabLst>
            </a:pP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Fryser </a:t>
            </a: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Laboratoriet </a:t>
            </a:r>
          </a:p>
        </p:txBody>
      </p:sp>
      <p:sp>
        <p:nvSpPr>
          <p:cNvPr id="13" name=""/>
          <p:cNvSpPr/>
          <p:nvPr>
            <p:ph type="body" idx="10"/>
          </p:nvPr>
        </p:nvSpPr>
        <p:spPr>
          <a:xfrm>
            <a:off x="2715895" y="8436610"/>
            <a:ext cx="2992755" cy="1193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900"/>
              </a:lnSpc>
              <a:spcAft>
                <a:spcPts val="0"/>
              </a:spcAft>
              <a:tabLst>
                <a:tab algn="r" pos="2971800"/>
              </a:tabLst>
            </a:pP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TI </a:t>
            </a: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DTU </a:t>
            </a:r>
          </a:p>
        </p:txBody>
      </p:sp>
      <p:sp>
        <p:nvSpPr>
          <p:cNvPr id="14" name=""/>
          <p:cNvSpPr/>
          <p:nvPr>
            <p:ph type="body" idx="10"/>
          </p:nvPr>
        </p:nvSpPr>
        <p:spPr>
          <a:xfrm>
            <a:off x="5135880" y="8159750"/>
            <a:ext cx="1039495" cy="1397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100"/>
              </a:lnSpc>
              <a:spcAft>
                <a:spcPts val="0"/>
              </a:spcAft>
            </a:pPr>
            <a:r>
              <a:rPr lang="en-US" sz="1150" spc="-35">
                <a:solidFill>
                  <a:srgbClr val="000000"/>
                </a:solidFill>
                <a:latin typeface="Tahoma" pitchFamily="2" panose="02020603050405020304"/>
              </a:rPr>
              <a:t>Vand / 3% NaCl </a:t>
            </a:r>
          </a:p>
        </p:txBody>
      </p:sp>
      <p:sp>
        <p:nvSpPr>
          <p:cNvPr id="15" name=""/>
          <p:cNvSpPr/>
          <p:nvPr>
            <p:ph type="body" idx="10"/>
          </p:nvPr>
        </p:nvSpPr>
        <p:spPr>
          <a:xfrm>
            <a:off x="7014845" y="9418320"/>
            <a:ext cx="262890" cy="1035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60">
                <a:solidFill>
                  <a:srgbClr val="000000"/>
                </a:solidFill>
                <a:latin typeface="Calibri" pitchFamily="2" panose="02020603050405020304"/>
              </a:rPr>
              <a:t>17 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-5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9200" y="1649095"/>
            <a:ext cx="342582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20">
                <a:solidFill>
                  <a:srgbClr val="000000"/>
                </a:solidFill>
                <a:latin typeface="Tahoma" pitchFamily="2" panose="02020603050405020304"/>
              </a:rPr>
              <a:t>Evaluering af frostbestandigheden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502410" y="3904615"/>
            <a:ext cx="4651375" cy="1187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900"/>
              </a:lnSpc>
              <a:spcAft>
                <a:spcPts val="0"/>
              </a:spcAft>
              <a:tabLst>
                <a:tab algn="l" pos="1097280"/>
                <a:tab algn="l" pos="2697480"/>
                <a:tab algn="r" pos="4663440"/>
              </a:tabLst>
            </a:pP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Visuelt </a:t>
            </a: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Massetab </a:t>
            </a: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Tæthed </a:t>
            </a: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Stivhed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6025" y="6165850"/>
            <a:ext cx="2231390" cy="5822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274320" algn="l">
              <a:lnSpc>
                <a:spcPts val="13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45">
                <a:solidFill>
                  <a:srgbClr val="000000"/>
                </a:solidFill>
                <a:latin typeface="Tahoma" pitchFamily="2" panose="02020603050405020304"/>
              </a:rPr>
              <a:t>5 recepter </a:t>
            </a:r>
          </a:p>
          <a:p>
            <a:pPr marL="274320" marR="0" indent="182880" algn="l">
              <a:lnSpc>
                <a:spcPts val="1400"/>
              </a:lnSpc>
              <a:spcBef>
                <a:spcPts val="255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spc="10">
                <a:solidFill>
                  <a:srgbClr val="000000"/>
                </a:solidFill>
                <a:latin typeface="Tahoma" pitchFamily="2" panose="02020603050405020304"/>
              </a:rPr>
              <a:t>2 prøvefelter </a:t>
            </a:r>
          </a:p>
          <a:p>
            <a:pPr marL="274320" marR="0" indent="182880" algn="l">
              <a:lnSpc>
                <a:spcPts val="1300"/>
              </a:lnSpc>
              <a:spcBef>
                <a:spcPts val="365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spc="-10">
                <a:solidFill>
                  <a:srgbClr val="000000"/>
                </a:solidFill>
                <a:latin typeface="Tahoma" pitchFamily="2" panose="02020603050405020304"/>
              </a:rPr>
              <a:t>4 støbninger på laboratorie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16025" y="7062470"/>
            <a:ext cx="1884045" cy="7950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274320" algn="just">
              <a:lnSpc>
                <a:spcPts val="13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60">
                <a:solidFill>
                  <a:srgbClr val="000000"/>
                </a:solidFill>
                <a:latin typeface="Tahoma" pitchFamily="2" panose="02020603050405020304"/>
              </a:rPr>
              <a:t>Parametre: </a:t>
            </a:r>
          </a:p>
          <a:p>
            <a:pPr marL="274320" marR="0" indent="182880" algn="just">
              <a:lnSpc>
                <a:spcPts val="1400"/>
              </a:lnSpc>
              <a:spcBef>
                <a:spcPts val="275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spc="10">
                <a:solidFill>
                  <a:srgbClr val="000000"/>
                </a:solidFill>
                <a:latin typeface="Tahoma" pitchFamily="2" panose="02020603050405020304"/>
              </a:rPr>
              <a:t>Tilslagstype </a:t>
            </a:r>
          </a:p>
          <a:p>
            <a:pPr marL="274320" marR="0" indent="182880" algn="just">
              <a:lnSpc>
                <a:spcPts val="1400"/>
              </a:lnSpc>
              <a:spcBef>
                <a:spcPts val="275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spc="5">
                <a:solidFill>
                  <a:srgbClr val="000000"/>
                </a:solidFill>
                <a:latin typeface="Tahoma" pitchFamily="2" panose="02020603050405020304"/>
              </a:rPr>
              <a:t>Luftindhold </a:t>
            </a:r>
          </a:p>
          <a:p>
            <a:pPr marL="274320" marR="0" indent="182880" algn="just">
              <a:lnSpc>
                <a:spcPts val="1300"/>
              </a:lnSpc>
              <a:spcBef>
                <a:spcPts val="365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spc="-25">
                <a:solidFill>
                  <a:srgbClr val="000000"/>
                </a:solidFill>
                <a:latin typeface="Tahoma" pitchFamily="2" panose="02020603050405020304"/>
              </a:rPr>
              <a:t>Pastasammensætning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219200" y="5632450"/>
            <a:ext cx="883920" cy="2197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700"/>
              </a:lnSpc>
              <a:spcAft>
                <a:spcPts val="25"/>
              </a:spcAft>
            </a:pPr>
            <a:r>
              <a:rPr lang="en-US" sz="1800" spc="-80">
                <a:solidFill>
                  <a:srgbClr val="000000"/>
                </a:solidFill>
                <a:latin typeface="Tahoma" pitchFamily="2" panose="02020603050405020304"/>
              </a:rPr>
              <a:t>Recepter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7014845" y="9415145"/>
            <a:ext cx="2628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75">
                <a:solidFill>
                  <a:srgbClr val="000000"/>
                </a:solidFill>
                <a:latin typeface="Calibri" pitchFamily="2" panose="02020603050405020304"/>
              </a:rPr>
              <a:t>18 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-5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109345" y="4438015"/>
            <a:ext cx="4690745" cy="1581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200"/>
              </a:lnSpc>
              <a:spcAft>
                <a:spcPts val="0"/>
              </a:spcAft>
              <a:tabLst>
                <a:tab algn="r" pos="4709160"/>
              </a:tabLst>
            </a:pP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28 frost/tø cyklusser på TI </a:t>
            </a: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14 frost/tø cyklusser på DTU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9200" y="1649095"/>
            <a:ext cx="1115695" cy="1860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800" spc="-60">
                <a:solidFill>
                  <a:srgbClr val="000000"/>
                </a:solidFill>
                <a:latin typeface="Tahoma" pitchFamily="2" panose="02020603050405020304"/>
              </a:rPr>
              <a:t>Resultater?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317625" y="6239510"/>
            <a:ext cx="18732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90">
                <a:solidFill>
                  <a:srgbClr val="595857"/>
                </a:solidFill>
                <a:latin typeface="Tahoma" pitchFamily="2" panose="02020603050405020304"/>
              </a:rPr>
              <a:t>25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315720" y="6480175"/>
            <a:ext cx="19431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105">
                <a:solidFill>
                  <a:srgbClr val="595857"/>
                </a:solidFill>
                <a:latin typeface="Tahoma" pitchFamily="2" panose="02020603050405020304"/>
              </a:rPr>
              <a:t>20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324610" y="6717665"/>
            <a:ext cx="17653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50">
                <a:solidFill>
                  <a:srgbClr val="595857"/>
                </a:solidFill>
                <a:latin typeface="Tahoma" pitchFamily="2" panose="02020603050405020304"/>
              </a:rPr>
              <a:t>15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1322705" y="6958330"/>
            <a:ext cx="18542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70">
                <a:solidFill>
                  <a:srgbClr val="595857"/>
                </a:solidFill>
                <a:latin typeface="Tahoma" pitchFamily="2" panose="02020603050405020304"/>
              </a:rPr>
              <a:t>10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1387475" y="7196455"/>
            <a:ext cx="8699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0">
                <a:solidFill>
                  <a:srgbClr val="595857"/>
                </a:solidFill>
                <a:latin typeface="Tahoma" pitchFamily="2" panose="02020603050405020304"/>
              </a:rPr>
              <a:t>5 </a:t>
            </a:r>
          </a:p>
        </p:txBody>
      </p:sp>
      <p:sp>
        <p:nvSpPr>
          <p:cNvPr id="12" name=""/>
          <p:cNvSpPr/>
          <p:nvPr>
            <p:ph type="body" idx="10"/>
          </p:nvPr>
        </p:nvSpPr>
        <p:spPr>
          <a:xfrm>
            <a:off x="1378585" y="7433945"/>
            <a:ext cx="10477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0">
                <a:solidFill>
                  <a:srgbClr val="595857"/>
                </a:solidFill>
                <a:latin typeface="Tahoma" pitchFamily="2" panose="02020603050405020304"/>
              </a:rPr>
              <a:t>0 </a:t>
            </a:r>
          </a:p>
        </p:txBody>
      </p:sp>
      <p:sp>
        <p:nvSpPr>
          <p:cNvPr id="13" name=""/>
          <p:cNvSpPr/>
          <p:nvPr>
            <p:ph type="body" idx="10"/>
          </p:nvPr>
        </p:nvSpPr>
        <p:spPr>
          <a:xfrm>
            <a:off x="1339215" y="7672070"/>
            <a:ext cx="15621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40">
                <a:solidFill>
                  <a:srgbClr val="595857"/>
                </a:solidFill>
                <a:latin typeface="Tahoma" pitchFamily="2" panose="02020603050405020304"/>
              </a:rPr>
              <a:t>-5 </a:t>
            </a:r>
          </a:p>
        </p:txBody>
      </p:sp>
      <p:sp>
        <p:nvSpPr>
          <p:cNvPr id="14" name=""/>
          <p:cNvSpPr/>
          <p:nvPr>
            <p:ph type="body" idx="10"/>
          </p:nvPr>
        </p:nvSpPr>
        <p:spPr>
          <a:xfrm>
            <a:off x="1284605" y="7912735"/>
            <a:ext cx="22923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90">
                <a:solidFill>
                  <a:srgbClr val="595857"/>
                </a:solidFill>
                <a:latin typeface="Tahoma" pitchFamily="2" panose="02020603050405020304"/>
              </a:rPr>
              <a:t>-10 </a:t>
            </a:r>
          </a:p>
        </p:txBody>
      </p:sp>
      <p:sp>
        <p:nvSpPr>
          <p:cNvPr id="15" name=""/>
          <p:cNvSpPr/>
          <p:nvPr>
            <p:ph type="body" idx="10"/>
          </p:nvPr>
        </p:nvSpPr>
        <p:spPr>
          <a:xfrm>
            <a:off x="1284605" y="8150225"/>
            <a:ext cx="22606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80">
                <a:solidFill>
                  <a:srgbClr val="595857"/>
                </a:solidFill>
                <a:latin typeface="Tahoma" pitchFamily="2" panose="02020603050405020304"/>
              </a:rPr>
              <a:t>-15 </a:t>
            </a:r>
          </a:p>
        </p:txBody>
      </p:sp>
      <p:sp>
        <p:nvSpPr>
          <p:cNvPr id="16" name=""/>
          <p:cNvSpPr/>
          <p:nvPr>
            <p:ph type="body" idx="10"/>
          </p:nvPr>
        </p:nvSpPr>
        <p:spPr>
          <a:xfrm>
            <a:off x="2826385" y="8394065"/>
            <a:ext cx="509905" cy="857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50" spc="30">
                <a:solidFill>
                  <a:srgbClr val="595857"/>
                </a:solidFill>
                <a:latin typeface="Tahoma" pitchFamily="2" panose="02020603050405020304"/>
              </a:rPr>
              <a:t>Tid [timer] </a:t>
            </a:r>
          </a:p>
        </p:txBody>
      </p:sp>
      <p:sp>
        <p:nvSpPr>
          <p:cNvPr id="17" name=""/>
          <p:cNvSpPr/>
          <p:nvPr>
            <p:ph type="body" idx="10"/>
          </p:nvPr>
        </p:nvSpPr>
        <p:spPr>
          <a:xfrm>
            <a:off x="1212215" y="6931025"/>
            <a:ext cx="110490" cy="5975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vert270" lIns="0" tIns="0" rIns="28575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50" spc="-60">
                <a:solidFill>
                  <a:srgbClr val="000000"/>
                </a:solidFill>
                <a:latin typeface="Tahoma" pitchFamily="2" panose="02020603050405020304"/>
              </a:rPr>
              <a:t>Temperatur [°C] </a:t>
            </a:r>
          </a:p>
        </p:txBody>
      </p:sp>
      <p:sp>
        <p:nvSpPr>
          <p:cNvPr id="18" name=""/>
          <p:cNvSpPr/>
          <p:nvPr>
            <p:ph type="body" idx="10"/>
          </p:nvPr>
        </p:nvSpPr>
        <p:spPr>
          <a:xfrm>
            <a:off x="1219200" y="5623560"/>
            <a:ext cx="323977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25">
                <a:solidFill>
                  <a:srgbClr val="000000"/>
                </a:solidFill>
                <a:latin typeface="Tahoma" pitchFamily="2" panose="02020603050405020304"/>
              </a:rPr>
              <a:t>Evaluering af prøvningsmetoden </a:t>
            </a:r>
          </a:p>
        </p:txBody>
      </p:sp>
      <p:sp>
        <p:nvSpPr>
          <p:cNvPr id="19" name=""/>
          <p:cNvSpPr/>
          <p:nvPr>
            <p:ph type="body" idx="10"/>
          </p:nvPr>
        </p:nvSpPr>
        <p:spPr>
          <a:xfrm>
            <a:off x="1499870" y="8248015"/>
            <a:ext cx="298386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  <a:tabLst>
                <a:tab algn="l" pos="731520"/>
                <a:tab algn="l" pos="1463040"/>
                <a:tab algn="l" pos="2148840"/>
                <a:tab algn="r" pos="2971800"/>
              </a:tabLst>
            </a:pPr>
            <a:r>
              <a:rPr lang="en-US" sz="600" spc="0">
                <a:solidFill>
                  <a:srgbClr val="595857"/>
                </a:solidFill>
                <a:latin typeface="Tahoma" pitchFamily="2" panose="02020603050405020304"/>
              </a:rPr>
              <a:t>0 </a:t>
            </a:r>
            <a:r>
              <a:rPr lang="en-US" sz="600" spc="0">
                <a:solidFill>
                  <a:srgbClr val="595857"/>
                </a:solidFill>
                <a:latin typeface="Tahoma" pitchFamily="2" panose="02020603050405020304"/>
              </a:rPr>
              <a:t>3 </a:t>
            </a:r>
            <a:r>
              <a:rPr lang="en-US" sz="600" spc="0">
                <a:solidFill>
                  <a:srgbClr val="595857"/>
                </a:solidFill>
                <a:latin typeface="Tahoma" pitchFamily="2" panose="02020603050405020304"/>
              </a:rPr>
              <a:t>6 </a:t>
            </a:r>
            <a:r>
              <a:rPr lang="en-US" sz="600" spc="0">
                <a:solidFill>
                  <a:srgbClr val="595857"/>
                </a:solidFill>
                <a:latin typeface="Tahoma" pitchFamily="2" panose="02020603050405020304"/>
              </a:rPr>
              <a:t>9 </a:t>
            </a:r>
            <a:r>
              <a:rPr lang="en-US" sz="600" spc="0">
                <a:solidFill>
                  <a:srgbClr val="595857"/>
                </a:solidFill>
                <a:latin typeface="Tahoma" pitchFamily="2" panose="02020603050405020304"/>
              </a:rPr>
              <a:t>12 </a:t>
            </a:r>
          </a:p>
        </p:txBody>
      </p:sp>
      <p:sp>
        <p:nvSpPr>
          <p:cNvPr id="20" name=""/>
          <p:cNvSpPr/>
          <p:nvPr>
            <p:ph type="body" idx="10"/>
          </p:nvPr>
        </p:nvSpPr>
        <p:spPr>
          <a:xfrm>
            <a:off x="4937760" y="6958330"/>
            <a:ext cx="1344295" cy="5003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50" spc="0">
                <a:solidFill>
                  <a:srgbClr val="595857"/>
                </a:solidFill>
                <a:latin typeface="Tahoma" pitchFamily="2" panose="02020603050405020304"/>
              </a:rPr>
              <a:t>Kernetemperatur, TI </a:t>
            </a:r>
          </a:p>
          <a:p>
            <a:pPr marL="0" marR="0" indent="0" algn="l">
              <a:lnSpc>
                <a:spcPts val="11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650" spc="0">
                <a:solidFill>
                  <a:srgbClr val="595857"/>
                </a:solidFill>
                <a:latin typeface="Tahoma" pitchFamily="2" panose="02020603050405020304"/>
              </a:rPr>
              <a:t>Kernetemperatur, DTU, rent vand Kernetemperatur, DTU, saltopløsning Temperatur krav </a:t>
            </a:r>
          </a:p>
        </p:txBody>
      </p:sp>
      <p:sp>
        <p:nvSpPr>
          <p:cNvPr id="21" name=""/>
          <p:cNvSpPr/>
          <p:nvPr>
            <p:ph type="body" idx="10"/>
          </p:nvPr>
        </p:nvSpPr>
        <p:spPr>
          <a:xfrm>
            <a:off x="7014845" y="9415145"/>
            <a:ext cx="259715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70">
                <a:solidFill>
                  <a:srgbClr val="000000"/>
                </a:solidFill>
                <a:latin typeface="Calibri" pitchFamily="2" panose="02020603050405020304"/>
              </a:rPr>
              <a:t>19 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6025" y="2218690"/>
            <a:ext cx="4669790" cy="1676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300"/>
              </a:lnSpc>
              <a:spcAft>
                <a:spcPts val="0"/>
              </a:spcAft>
            </a:pPr>
            <a:r>
              <a:rPr lang="en-US" sz="1800" spc="0">
                <a:solidFill>
                  <a:srgbClr val="C52146"/>
                </a:solidFill>
                <a:latin typeface="Wingdings" pitchFamily="2" panose="02020603050405020304"/>
              </a:rPr>
              <a:t></a:t>
            </a: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 Hvordan sikrer man at laboratorietest afspejler virkeligheden?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9200" y="1649095"/>
            <a:ext cx="1511935" cy="1860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800" spc="-45">
                <a:solidFill>
                  <a:srgbClr val="000000"/>
                </a:solidFill>
                <a:latin typeface="Tahoma" pitchFamily="2" panose="02020603050405020304"/>
              </a:rPr>
              <a:t>Laboratorietest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0310" y="5623560"/>
            <a:ext cx="354139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15">
                <a:solidFill>
                  <a:srgbClr val="000000"/>
                </a:solidFill>
                <a:latin typeface="Tahoma" pitchFamily="2" panose="02020603050405020304"/>
              </a:rPr>
              <a:t>Superdrænende Betonbelægninger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2541905" y="6446520"/>
            <a:ext cx="2654935" cy="1949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ctr">
              <a:lnSpc>
                <a:spcPts val="1500"/>
              </a:lnSpc>
              <a:spcAft>
                <a:spcPts val="0"/>
              </a:spcAft>
            </a:pPr>
            <a:r>
              <a:rPr lang="en-US" sz="1550" b="1" spc="-25">
                <a:solidFill>
                  <a:srgbClr val="000000"/>
                </a:solidFill>
                <a:latin typeface="Tahoma" pitchFamily="2" panose="02020603050405020304"/>
              </a:rPr>
              <a:t>Tak for opmærksomheden!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7008495" y="9415145"/>
            <a:ext cx="26924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90">
                <a:solidFill>
                  <a:srgbClr val="000000"/>
                </a:solidFill>
                <a:latin typeface="Calibri" pitchFamily="2" panose="02020603050405020304"/>
              </a:rPr>
              <a:t>20 </a:t>
            </a:r>
          </a:p>
        </p:txBody>
      </p:sp>
    </p:spTree>
  </p:cSld>
  <p:clrMapOvr>
    <a:masterClrMapping/>
  </p:clrMapOvr>
</p:sldLayout>
</file>

<file path=ppt/slideMasters/_rels/slideMaster.xml.rels><Relationships xmlns="http://schemas.openxmlformats.org/package/2006/relationships"><Relationship Id="tId" Type="http://schemas.openxmlformats.org/officeDocument/2006/relationships/theme" Target="../theme/theme.xml"/><Relationship Id="slId1" Type="http://schemas.openxmlformats.org/officeDocument/2006/relationships/slideLayout" Target="../slideLayouts/slideLayout1.xml"/><Relationship Id="slId2" Type="http://schemas.openxmlformats.org/officeDocument/2006/relationships/slideLayout" Target="../slideLayouts/slideLayout2.xml"/><Relationship Id="slId3" Type="http://schemas.openxmlformats.org/officeDocument/2006/relationships/slideLayout" Target="../slideLayouts/slideLayout3.xml"/><Relationship Id="slId4" Type="http://schemas.openxmlformats.org/officeDocument/2006/relationships/slideLayout" Target="../slideLayouts/slideLayout4.xml"/><Relationship Id="slId5" Type="http://schemas.openxmlformats.org/officeDocument/2006/relationships/slideLayout" Target="../slideLayouts/slideLayout5.xml"/><Relationship Id="slId6" Type="http://schemas.openxmlformats.org/officeDocument/2006/relationships/slideLayout" Target="../slideLayouts/slideLayout6.xml"/><Relationship Id="slId7" Type="http://schemas.openxmlformats.org/officeDocument/2006/relationships/slideLayout" Target="../slideLayouts/slideLayout7.xml"/><Relationship Id="slId8" Type="http://schemas.openxmlformats.org/officeDocument/2006/relationships/slideLayout" Target="../slideLayouts/slideLayout8.xml"/><Relationship Id="slId9" Type="http://schemas.openxmlformats.org/officeDocument/2006/relationships/slideLayout" Target="../slideLayouts/slideLayout9.xml"/><Relationship Id="slId10" Type="http://schemas.openxmlformats.org/officeDocument/2006/relationships/slideLayout" Target="../slideLayouts/slideLayout10.xml"/><Relationship Id="slId11" Type="http://schemas.openxmlformats.org/officeDocument/2006/relationships/slideLayout" Target="../slideLayouts/slideLayout11.xml"/><Relationship Id="slId12" Type="http://schemas.openxmlformats.org/officeDocument/2006/relationships/slideLayout" Target="../slideLayouts/slideLayout12.xml"/><Relationship Id="slId13" Type="http://schemas.openxmlformats.org/officeDocument/2006/relationships/slideLayout" Target="../slideLayouts/slideLayout13.xml"/><Relationship Id="slId14" Type="http://schemas.openxmlformats.org/officeDocument/2006/relationships/slideLayout" Target="../slideLayouts/slideLayout14.xml"/><Relationship Id="slId15" Type="http://schemas.openxmlformats.org/officeDocument/2006/relationships/slideLayout" Target="../slideLayouts/slideLayout15.xml"/><Relationship Id="slId16" Type="http://schemas.openxmlformats.org/officeDocument/2006/relationships/slideLayout" Target="../slideLayouts/slideLayout16.xml"/><Relationship Id="slId17" Type="http://schemas.openxmlformats.org/officeDocument/2006/relationships/slideLayout" Target="../slideLayouts/slideLayout17.xml"/><Relationship Id="slId18" Type="http://schemas.openxmlformats.org/officeDocument/2006/relationships/slideLayout" Target="../slideLayouts/slideLayout18.xml"/><Relationship Id="slId19" Type="http://schemas.openxmlformats.org/officeDocument/2006/relationships/slideLayout" Target="../slideLayouts/slideLayout19.xml"/><Relationship Id="slId20" Type="http://schemas.openxmlformats.org/officeDocument/2006/relationships/slideLayout" Target="../slideLayouts/slideLayout20.xml"/></Relationships>
</file>

<file path=ppt/slideMasters/slideMaster.xml><?xml version="1.0" encoding="utf-8"?>
<p:sldMaster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slId1"/>
    <p:sldLayoutId id="2147483650" r:id="slId2"/>
    <p:sldLayoutId id="2147483651" r:id="slId3"/>
    <p:sldLayoutId id="2147483652" r:id="slId4"/>
    <p:sldLayoutId id="2147483653" r:id="slId5"/>
    <p:sldLayoutId id="2147483654" r:id="slId6"/>
    <p:sldLayoutId id="2147483655" r:id="slId7"/>
    <p:sldLayoutId id="2147483656" r:id="slId8"/>
    <p:sldLayoutId id="2147483657" r:id="slId9"/>
    <p:sldLayoutId id="2147483658" r:id="slId10"/>
    <p:sldLayoutId id="2147483659" r:id="slId11"/>
    <p:sldLayoutId id="2147483660" r:id="slId12"/>
    <p:sldLayoutId id="2147483661" r:id="slId13"/>
    <p:sldLayoutId id="2147483662" r:id="slId14"/>
    <p:sldLayoutId id="2147483663" r:id="slId15"/>
    <p:sldLayoutId id="2147483664" r:id="slId16"/>
    <p:sldLayoutId id="2147483665" r:id="slId17"/>
    <p:sldLayoutId id="2147483666" r:id="slId18"/>
    <p:sldLayoutId id="2147483667" r:id="slId19"/>
    <p:sldLayoutId id="2147483668" r:id="slId20"/>
  </p:sldLayoutIdLst>
  <p:txStyles>
    <p:titleStyle/>
    <p:bodyStyle/>
    <p:otherStyle/>
  </p:txStyles>
</p:sldMaster>
</file>

<file path=ppt/slides/_rels/slide1.xml.rels><Relationships xmlns="http://schemas.openxmlformats.org/package/2006/relationships"><Relationship Id="prId1" Type="http://schemas.openxmlformats.org/officeDocument/2006/relationships/image" Target="../media/image1.jpg"/><Relationship Id="slId1" Type="http://schemas.openxmlformats.org/officeDocument/2006/relationships/slideLayout" Target="../slideLayouts/slideLayout1.xml"/></Relationships>
</file>

<file path=ppt/slides/_rels/slide2.xml.rels><Relationships xmlns="http://schemas.openxmlformats.org/package/2006/relationships"><Relationship Id="prId2" Type="http://schemas.openxmlformats.org/officeDocument/2006/relationships/image" Target="../media/image2.jpg"/><Relationship Id="slId2" Type="http://schemas.openxmlformats.org/officeDocument/2006/relationships/slideLayout" Target="../slideLayouts/slideLayout2.xml"/></Relationships>
</file>

<file path=ppt/slides/_rels/slide3.xml.rels><Relationships xmlns="http://schemas.openxmlformats.org/package/2006/relationships"><Relationship Id="prId3" Type="http://schemas.openxmlformats.org/officeDocument/2006/relationships/image" Target="../media/image3.jpg"/><Relationship Id="slId3" Type="http://schemas.openxmlformats.org/officeDocument/2006/relationships/slideLayout" Target="../slideLayouts/slideLayout3.xml"/></Relationships>
</file>

<file path=ppt/slides/_rels/slide4.xml.rels><Relationships xmlns="http://schemas.openxmlformats.org/package/2006/relationships"><Relationship Id="prId4" Type="http://schemas.openxmlformats.org/officeDocument/2006/relationships/image" Target="../media/image4.jpg"/><Relationship Id="slId4" Type="http://schemas.openxmlformats.org/officeDocument/2006/relationships/slideLayout" Target="../slideLayouts/slideLayout4.xml"/></Relationships>
</file>

<file path=ppt/slides/_rels/slide5.xml.rels><Relationships xmlns="http://schemas.openxmlformats.org/package/2006/relationships"><Relationship Id="prId5" Type="http://schemas.openxmlformats.org/officeDocument/2006/relationships/image" Target="../media/image5.jpg"/><Relationship Id="slId5" Type="http://schemas.openxmlformats.org/officeDocument/2006/relationships/slideLayout" Target="../slideLayouts/slideLayout5.xml"/></Relationships>
</file>

<file path=ppt/slides/_rels/slide6.xml.rels><Relationships xmlns="http://schemas.openxmlformats.org/package/2006/relationships"><Relationship Id="prId6" Type="http://schemas.openxmlformats.org/officeDocument/2006/relationships/image" Target="../media/image6.jpg"/><Relationship Id="slId6" Type="http://schemas.openxmlformats.org/officeDocument/2006/relationships/slideLayout" Target="../slideLayouts/slideLayout6.xml"/></Relationships>
</file>

<file path=ppt/slides/_rels/slide7.xml.rels><Relationships xmlns="http://schemas.openxmlformats.org/package/2006/relationships"><Relationship Id="prId7" Type="http://schemas.openxmlformats.org/officeDocument/2006/relationships/image" Target="../media/image7.jpg"/><Relationship Id="slId7" Type="http://schemas.openxmlformats.org/officeDocument/2006/relationships/slideLayout" Target="../slideLayouts/slideLayout7.xml"/></Relationships>
</file>

<file path=ppt/slides/_rels/slide8.xml.rels><Relationships xmlns="http://schemas.openxmlformats.org/package/2006/relationships"><Relationship Id="prId8" Type="http://schemas.openxmlformats.org/officeDocument/2006/relationships/image" Target="../media/image8.jpg"/><Relationship Id="slId8" Type="http://schemas.openxmlformats.org/officeDocument/2006/relationships/slideLayout" Target="../slideLayouts/slideLayout8.xml"/></Relationships>
</file>

<file path=ppt/slides/_rels/slide9.xml.rels><Relationships xmlns="http://schemas.openxmlformats.org/package/2006/relationships"><Relationship Id="prId9" Type="http://schemas.openxmlformats.org/officeDocument/2006/relationships/image" Target="../media/image9.jpg"/><Relationship Id="slId9" Type="http://schemas.openxmlformats.org/officeDocument/2006/relationships/slideLayout" Target="../slideLayouts/slideLayout9.xml"/></Relationships>
</file>

<file path=ppt/slides/_rels/slide10.xml.rels><Relationships xmlns="http://schemas.openxmlformats.org/package/2006/relationships"><Relationship Id="prId10" Type="http://schemas.openxmlformats.org/officeDocument/2006/relationships/image" Target="../media/image10.jpg"/><Relationship Id="slId10" Type="http://schemas.openxmlformats.org/officeDocument/2006/relationships/slideLayout" Target="../slideLayouts/slideLayout10.xml"/></Relationships>
</file>

<file path=ppt/slides/_rels/slide11.xml.rels><Relationships xmlns="http://schemas.openxmlformats.org/package/2006/relationships"><Relationship Id="prId11" Type="http://schemas.openxmlformats.org/officeDocument/2006/relationships/image" Target="../media/image11.jpg"/><Relationship Id="slId11" Type="http://schemas.openxmlformats.org/officeDocument/2006/relationships/slideLayout" Target="../slideLayouts/slideLayout11.xml"/></Relationships>
</file>

<file path=ppt/slides/_rels/slide12.xml.rels><Relationships xmlns="http://schemas.openxmlformats.org/package/2006/relationships"><Relationship Id="prId12" Type="http://schemas.openxmlformats.org/officeDocument/2006/relationships/image" Target="../media/image12.jpg"/><Relationship Id="slId12" Type="http://schemas.openxmlformats.org/officeDocument/2006/relationships/slideLayout" Target="../slideLayouts/slideLayout12.xml"/></Relationships>
</file>

<file path=ppt/slides/_rels/slide13.xml.rels><Relationships xmlns="http://schemas.openxmlformats.org/package/2006/relationships"><Relationship Id="prId13" Type="http://schemas.openxmlformats.org/officeDocument/2006/relationships/image" Target="../media/image13.jpg"/><Relationship Id="slId13" Type="http://schemas.openxmlformats.org/officeDocument/2006/relationships/slideLayout" Target="../slideLayouts/slideLayout13.xml"/></Relationships>
</file>

<file path=ppt/slides/_rels/slide14.xml.rels><Relationships xmlns="http://schemas.openxmlformats.org/package/2006/relationships"><Relationship Id="prId14" Type="http://schemas.openxmlformats.org/officeDocument/2006/relationships/image" Target="../media/image14.jpg"/><Relationship Id="slId14" Type="http://schemas.openxmlformats.org/officeDocument/2006/relationships/slideLayout" Target="../slideLayouts/slideLayout14.xml"/></Relationships>
</file>

<file path=ppt/slides/_rels/slide15.xml.rels><Relationships xmlns="http://schemas.openxmlformats.org/package/2006/relationships"><Relationship Id="prId15" Type="http://schemas.openxmlformats.org/officeDocument/2006/relationships/image" Target="../media/image15.jpg"/><Relationship Id="slId15" Type="http://schemas.openxmlformats.org/officeDocument/2006/relationships/slideLayout" Target="../slideLayouts/slideLayout15.xml"/></Relationships>
</file>

<file path=ppt/slides/_rels/slide16.xml.rels><Relationships xmlns="http://schemas.openxmlformats.org/package/2006/relationships"><Relationship Id="prId16" Type="http://schemas.openxmlformats.org/officeDocument/2006/relationships/image" Target="../media/image16.jpg"/><Relationship Id="slId16" Type="http://schemas.openxmlformats.org/officeDocument/2006/relationships/slideLayout" Target="../slideLayouts/slideLayout16.xml"/></Relationships>
</file>

<file path=ppt/slides/_rels/slide17.xml.rels><Relationships xmlns="http://schemas.openxmlformats.org/package/2006/relationships"><Relationship Id="prId17" Type="http://schemas.openxmlformats.org/officeDocument/2006/relationships/image" Target="../media/image17.jpg"/><Relationship Id="slId17" Type="http://schemas.openxmlformats.org/officeDocument/2006/relationships/slideLayout" Target="../slideLayouts/slideLayout17.xml"/></Relationships>
</file>

<file path=ppt/slides/_rels/slide18.xml.rels><Relationships xmlns="http://schemas.openxmlformats.org/package/2006/relationships"><Relationship Id="prId18" Type="http://schemas.openxmlformats.org/officeDocument/2006/relationships/image" Target="../media/image18.jpg"/><Relationship Id="slId18" Type="http://schemas.openxmlformats.org/officeDocument/2006/relationships/slideLayout" Target="../slideLayouts/slideLayout18.xml"/></Relationships>
</file>

<file path=ppt/slides/_rels/slide19.xml.rels><Relationships xmlns="http://schemas.openxmlformats.org/package/2006/relationships"><Relationship Id="prId19" Type="http://schemas.openxmlformats.org/officeDocument/2006/relationships/image" Target="../media/image19.jpg"/><Relationship Id="slId19" Type="http://schemas.openxmlformats.org/officeDocument/2006/relationships/slideLayout" Target="../slideLayouts/slideLayout19.xml"/></Relationships>
</file>

<file path=ppt/slides/_rels/slide20.xml.rels><Relationships xmlns="http://schemas.openxmlformats.org/package/2006/relationships"><Relationship Id="prId20" Type="http://schemas.openxmlformats.org/officeDocument/2006/relationships/image" Target="../media/image20.jpg"/><Relationship Id="slId20" Type="http://schemas.openxmlformats.org/officeDocument/2006/relationships/slideLayout" Target="../slideLayouts/slideLayout20.xml"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1"/>
          <a:stretch>
            <a:fillRect/>
          </a:stretch>
        </p:blipFill>
        <p:spPr>
          <a:xfrm>
            <a:off x="926465" y="545465"/>
            <a:ext cx="6288405" cy="8973185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307465" y="6927850"/>
            <a:ext cx="4663440" cy="6953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</a:pPr>
            <a:r>
              <a:rPr lang="en-US" sz="2050" b="1" spc="0">
                <a:solidFill>
                  <a:srgbClr val="FFFFFF"/>
                </a:solidFill>
                <a:latin typeface="Tahoma" pitchFamily="2" panose="02020603050405020304"/>
              </a:rPr>
              <a:t>Superdrænende Betonbelægninger </a:t>
            </a:r>
          </a:p>
          <a:p>
            <a:pPr marL="0" marR="0" indent="0" algn="just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50" spc="0">
                <a:solidFill>
                  <a:srgbClr val="FFFFFF"/>
                </a:solidFill>
                <a:latin typeface="Tahoma" pitchFamily="2" panose="02020603050405020304"/>
              </a:rPr>
              <a:t>Anvisning for permeable belægninger – opstartsmøde 2019-02-04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310640" y="7814945"/>
            <a:ext cx="2910840" cy="1587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200"/>
              </a:lnSpc>
              <a:spcAft>
                <a:spcPts val="0"/>
              </a:spcAft>
            </a:pPr>
            <a:r>
              <a:rPr lang="en-US" sz="1550" spc="-25">
                <a:solidFill>
                  <a:srgbClr val="FFFFFF"/>
                </a:solidFill>
                <a:latin typeface="Tahoma" pitchFamily="2" panose="02020603050405020304"/>
              </a:rPr>
              <a:t>v. Gitte Normann Munch-Petersen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7108190" y="9415145"/>
            <a:ext cx="149225" cy="1035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700"/>
              </a:lnSpc>
              <a:spcAft>
                <a:spcPts val="0"/>
              </a:spcAft>
            </a:pPr>
            <a:r>
              <a:rPr lang="en-US" sz="1250" spc="0">
                <a:solidFill>
                  <a:srgbClr val="000000"/>
                </a:solidFill>
                <a:latin typeface="Calibri" pitchFamily="2" panose="02020603050405020304"/>
              </a:rPr>
              <a:t>1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2"/>
          <a:stretch>
            <a:fillRect/>
          </a:stretch>
        </p:blipFill>
        <p:spPr>
          <a:xfrm>
            <a:off x="935990" y="545465"/>
            <a:ext cx="6278880" cy="8973185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0310" y="1649095"/>
            <a:ext cx="365125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15">
                <a:solidFill>
                  <a:srgbClr val="000000"/>
                </a:solidFill>
                <a:latin typeface="Tahoma" pitchFamily="2" panose="02020603050405020304"/>
              </a:rPr>
              <a:t>Superdrænende betonebelægninger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0310" y="2218690"/>
            <a:ext cx="3581400" cy="13411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just">
              <a:lnSpc>
                <a:spcPts val="1300"/>
              </a:lnSpc>
              <a:spcAft>
                <a:spcPts val="0"/>
              </a:spcAft>
            </a:pPr>
            <a:r>
              <a:rPr lang="en-US" sz="1300" b="1" spc="-20">
                <a:solidFill>
                  <a:srgbClr val="000000"/>
                </a:solidFill>
                <a:latin typeface="Tahoma" pitchFamily="2" panose="02020603050405020304"/>
              </a:rPr>
              <a:t>InnoByg spireprojekt. Samarbejdspartnere: </a:t>
            </a:r>
          </a:p>
          <a:p>
            <a:pPr marL="0" marR="0" indent="228600" algn="just">
              <a:lnSpc>
                <a:spcPts val="1500"/>
              </a:lnSpc>
              <a:spcBef>
                <a:spcPts val="31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5">
                <a:solidFill>
                  <a:srgbClr val="000000"/>
                </a:solidFill>
                <a:latin typeface="Tahoma" pitchFamily="2" panose="02020603050405020304"/>
              </a:rPr>
              <a:t>Fabriksbetonforeningen, Dansk Beton </a:t>
            </a:r>
          </a:p>
          <a:p>
            <a:pPr marL="0" marR="0" indent="228600" algn="just">
              <a:lnSpc>
                <a:spcPts val="1500"/>
              </a:lnSpc>
              <a:spcBef>
                <a:spcPts val="33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Teknologisk Institut </a:t>
            </a:r>
          </a:p>
          <a:p>
            <a:pPr marL="0" marR="0" indent="228600" algn="just">
              <a:lnSpc>
                <a:spcPts val="1500"/>
              </a:lnSpc>
              <a:spcBef>
                <a:spcPts val="31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20">
                <a:solidFill>
                  <a:srgbClr val="000000"/>
                </a:solidFill>
                <a:latin typeface="Tahoma" pitchFamily="2" panose="02020603050405020304"/>
              </a:rPr>
              <a:t>Unicon </a:t>
            </a:r>
          </a:p>
          <a:p>
            <a:pPr marL="0" marR="0" indent="228600" algn="just">
              <a:lnSpc>
                <a:spcPts val="1500"/>
              </a:lnSpc>
              <a:spcBef>
                <a:spcPts val="32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5">
                <a:solidFill>
                  <a:srgbClr val="000000"/>
                </a:solidFill>
                <a:latin typeface="Tahoma" pitchFamily="2" panose="02020603050405020304"/>
              </a:rPr>
              <a:t>Betonværket Brønderslev </a:t>
            </a:r>
          </a:p>
          <a:p>
            <a:pPr marL="0" marR="0" indent="228600" algn="just">
              <a:lnSpc>
                <a:spcPts val="1500"/>
              </a:lnSpc>
              <a:spcBef>
                <a:spcPts val="35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Danmarks Tekniske Universitet, DTU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0310" y="3870960"/>
            <a:ext cx="4641850" cy="3625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just">
              <a:lnSpc>
                <a:spcPts val="1400"/>
              </a:lnSpc>
              <a:spcAft>
                <a:spcPts val="0"/>
              </a:spcAft>
            </a:pPr>
            <a:r>
              <a:rPr lang="en-US" sz="1450" i="1" spc="-75">
                <a:solidFill>
                  <a:srgbClr val="000000"/>
                </a:solidFill>
                <a:latin typeface="Tahoma" pitchFamily="2" panose="02020603050405020304"/>
              </a:rPr>
              <a:t>Innobyg er et Innovationsnetværk for bæredygtigt byggeri, som Forsknings- og Innovationsstyrelsen medfinansierer.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00785" y="5623560"/>
            <a:ext cx="75628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75">
                <a:solidFill>
                  <a:srgbClr val="000000"/>
                </a:solidFill>
                <a:latin typeface="Tahoma" pitchFamily="2" panose="02020603050405020304"/>
              </a:rPr>
              <a:t>Agenda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216025" y="6193790"/>
            <a:ext cx="4319270" cy="6369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228600" algn="l">
              <a:lnSpc>
                <a:spcPts val="13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20">
                <a:solidFill>
                  <a:srgbClr val="000000"/>
                </a:solidFill>
                <a:latin typeface="Tahoma" pitchFamily="2" panose="02020603050405020304"/>
              </a:rPr>
              <a:t>Muligheder og udfordringer med permeable belægninger </a:t>
            </a:r>
          </a:p>
          <a:p>
            <a:pPr marL="0" marR="0" indent="228600" algn="l">
              <a:lnSpc>
                <a:spcPts val="1500"/>
              </a:lnSpc>
              <a:spcBef>
                <a:spcPts val="30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5">
                <a:solidFill>
                  <a:srgbClr val="000000"/>
                </a:solidFill>
                <a:latin typeface="Tahoma" pitchFamily="2" panose="02020603050405020304"/>
              </a:rPr>
              <a:t>Permeabilitetsmålinger </a:t>
            </a:r>
          </a:p>
          <a:p>
            <a:pPr marL="0" marR="0" indent="228600" algn="l">
              <a:lnSpc>
                <a:spcPts val="1500"/>
              </a:lnSpc>
              <a:spcBef>
                <a:spcPts val="31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Frost-tø problematikken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7098030" y="9415145"/>
            <a:ext cx="163195" cy="1035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700"/>
              </a:lnSpc>
              <a:spcAft>
                <a:spcPts val="0"/>
              </a:spcAft>
            </a:pPr>
            <a:r>
              <a:rPr lang="en-US" sz="1250" spc="0">
                <a:solidFill>
                  <a:srgbClr val="000000"/>
                </a:solidFill>
                <a:latin typeface="Calibri" pitchFamily="2" panose="02020603050405020304"/>
              </a:rPr>
              <a:t>2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3"/>
          <a:stretch>
            <a:fillRect/>
          </a:stretch>
        </p:blipFill>
        <p:spPr>
          <a:xfrm>
            <a:off x="935990" y="545465"/>
            <a:ext cx="627888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0310" y="1649095"/>
            <a:ext cx="353250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15">
                <a:solidFill>
                  <a:srgbClr val="000000"/>
                </a:solidFill>
                <a:latin typeface="Tahoma" pitchFamily="2" panose="02020603050405020304"/>
              </a:rPr>
              <a:t>Superdrænende betonbelægninger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6025" y="2218690"/>
            <a:ext cx="2383790" cy="5581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l">
              <a:lnSpc>
                <a:spcPts val="14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Øgede regnintensiteter har de seneste år ført til svære oversvømmelser i byerne.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6025" y="3084830"/>
            <a:ext cx="2371725" cy="7556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l">
              <a:lnSpc>
                <a:spcPts val="1500"/>
              </a:lnSpc>
              <a:spcAft>
                <a:spcPts val="25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Permeable belægninger bortleder overfladevandet ved nedsivning eller opmagasinering.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19200" y="5623560"/>
            <a:ext cx="255143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30">
                <a:solidFill>
                  <a:srgbClr val="000000"/>
                </a:solidFill>
                <a:latin typeface="Tahoma" pitchFamily="2" panose="02020603050405020304"/>
              </a:rPr>
              <a:t>Hvad er permeabel beton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341120" y="6382385"/>
            <a:ext cx="1402080" cy="1466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200"/>
              </a:lnSpc>
              <a:spcAft>
                <a:spcPts val="0"/>
              </a:spcAft>
            </a:pPr>
            <a:r>
              <a:rPr lang="en-US" sz="1150" spc="-20">
                <a:solidFill>
                  <a:srgbClr val="000000"/>
                </a:solidFill>
                <a:latin typeface="Tahoma" pitchFamily="2" panose="02020603050405020304"/>
              </a:rPr>
              <a:t>Almindelig belægning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3910330" y="6940550"/>
            <a:ext cx="1396365" cy="1460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200"/>
              </a:lnSpc>
              <a:spcAft>
                <a:spcPts val="0"/>
              </a:spcAft>
            </a:pPr>
            <a:r>
              <a:rPr lang="en-US" sz="1150" spc="-30">
                <a:solidFill>
                  <a:srgbClr val="000000"/>
                </a:solidFill>
                <a:latin typeface="Tahoma" pitchFamily="2" panose="02020603050405020304"/>
              </a:rPr>
              <a:t>Permeabel belægning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7098030" y="9415145"/>
            <a:ext cx="163195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0">
                <a:solidFill>
                  <a:srgbClr val="000000"/>
                </a:solidFill>
                <a:latin typeface="Calibri" pitchFamily="2" panose="02020603050405020304"/>
              </a:rPr>
              <a:t>3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4"/>
          <a:stretch>
            <a:fillRect/>
          </a:stretch>
        </p:blipFill>
        <p:spPr>
          <a:xfrm>
            <a:off x="935990" y="545465"/>
            <a:ext cx="628142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-50">
                <a:solidFill>
                  <a:srgbClr val="030305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00785" y="1649095"/>
            <a:ext cx="238950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20">
                <a:solidFill>
                  <a:srgbClr val="030305"/>
                </a:solidFill>
                <a:latin typeface="Tahoma" pitchFamily="2" panose="02020603050405020304"/>
              </a:rPr>
              <a:t>Anvendelsesmuligheder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6025" y="2218690"/>
            <a:ext cx="1246505" cy="8718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228600" algn="just">
              <a:lnSpc>
                <a:spcPts val="15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55">
                <a:solidFill>
                  <a:srgbClr val="030305"/>
                </a:solidFill>
                <a:latin typeface="Tahoma" pitchFamily="2" panose="02020603050405020304"/>
              </a:rPr>
              <a:t>Sekundærveje </a:t>
            </a:r>
          </a:p>
          <a:p>
            <a:pPr marL="0" marR="0" indent="228600" algn="just">
              <a:lnSpc>
                <a:spcPts val="1500"/>
              </a:lnSpc>
              <a:spcBef>
                <a:spcPts val="16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5">
                <a:solidFill>
                  <a:srgbClr val="030305"/>
                </a:solidFill>
                <a:latin typeface="Tahoma" pitchFamily="2" panose="02020603050405020304"/>
              </a:rPr>
              <a:t>Pladser </a:t>
            </a:r>
          </a:p>
          <a:p>
            <a:pPr marL="0" marR="0" indent="228600" algn="just">
              <a:lnSpc>
                <a:spcPts val="1500"/>
              </a:lnSpc>
              <a:spcBef>
                <a:spcPts val="34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30305"/>
                </a:solidFill>
                <a:latin typeface="Tahoma" pitchFamily="2" panose="02020603050405020304"/>
              </a:rPr>
              <a:t>Gangarealer </a:t>
            </a:r>
          </a:p>
          <a:p>
            <a:pPr marL="0" marR="0" indent="228600" algn="just">
              <a:lnSpc>
                <a:spcPts val="1500"/>
              </a:lnSpc>
              <a:spcBef>
                <a:spcPts val="30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30305"/>
                </a:solidFill>
                <a:latin typeface="Tahoma" pitchFamily="2" panose="02020603050405020304"/>
              </a:rPr>
              <a:t>Cykelstier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00785" y="5623560"/>
            <a:ext cx="238950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20">
                <a:solidFill>
                  <a:srgbClr val="030305"/>
                </a:solidFill>
                <a:latin typeface="Tahoma" pitchFamily="2" panose="02020603050405020304"/>
              </a:rPr>
              <a:t>Anvendelsesmuligheder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7091045" y="9415145"/>
            <a:ext cx="177165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0">
                <a:solidFill>
                  <a:srgbClr val="030305"/>
                </a:solidFill>
                <a:latin typeface="Calibri" pitchFamily="2" panose="02020603050405020304"/>
              </a:rPr>
              <a:t>4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5"/>
          <a:stretch>
            <a:fillRect/>
          </a:stretch>
        </p:blipFill>
        <p:spPr>
          <a:xfrm>
            <a:off x="935990" y="545465"/>
            <a:ext cx="627888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00785" y="1649095"/>
            <a:ext cx="238950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20">
                <a:solidFill>
                  <a:srgbClr val="000000"/>
                </a:solidFill>
                <a:latin typeface="Tahoma" pitchFamily="2" panose="02020603050405020304"/>
              </a:rPr>
              <a:t>Anvendelsesmuligheder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0310" y="5623560"/>
            <a:ext cx="419671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15">
                <a:solidFill>
                  <a:srgbClr val="000000"/>
                </a:solidFill>
                <a:latin typeface="Tahoma" pitchFamily="2" panose="02020603050405020304"/>
              </a:rPr>
              <a:t>Stormvandssikring uden permeabel beton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7098030" y="9415145"/>
            <a:ext cx="163195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0">
                <a:solidFill>
                  <a:srgbClr val="000000"/>
                </a:solidFill>
                <a:latin typeface="Calibri" pitchFamily="2" panose="02020603050405020304"/>
              </a:rPr>
              <a:t>5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6"/>
          <a:stretch>
            <a:fillRect/>
          </a:stretch>
        </p:blipFill>
        <p:spPr>
          <a:xfrm>
            <a:off x="935990" y="545465"/>
            <a:ext cx="628142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0310" y="1649095"/>
            <a:ext cx="413258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15">
                <a:solidFill>
                  <a:srgbClr val="000000"/>
                </a:solidFill>
                <a:latin typeface="Tahoma" pitchFamily="2" panose="02020603050405020304"/>
              </a:rPr>
              <a:t>Stormvandssikring med permeabel beton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0310" y="5623560"/>
            <a:ext cx="361442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15">
                <a:solidFill>
                  <a:srgbClr val="000000"/>
                </a:solidFill>
                <a:latin typeface="Tahoma" pitchFamily="2" panose="02020603050405020304"/>
              </a:rPr>
              <a:t>Opbygning af permeabel belægning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7096125" y="9415145"/>
            <a:ext cx="17018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0">
                <a:solidFill>
                  <a:srgbClr val="000000"/>
                </a:solidFill>
                <a:latin typeface="Calibri" pitchFamily="2" panose="02020603050405020304"/>
              </a:rPr>
              <a:t>6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7"/>
          <a:stretch>
            <a:fillRect/>
          </a:stretch>
        </p:blipFill>
        <p:spPr>
          <a:xfrm>
            <a:off x="935990" y="545465"/>
            <a:ext cx="627888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6025" y="2252345"/>
            <a:ext cx="926465" cy="977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86868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340">
                <a:solidFill>
                  <a:srgbClr val="000000"/>
                </a:solidFill>
                <a:latin typeface="Tahoma" pitchFamily="2" panose="02020603050405020304"/>
              </a:rPr>
              <a:t>s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6025" y="2721610"/>
            <a:ext cx="1017905" cy="1041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86868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260">
                <a:solidFill>
                  <a:srgbClr val="000000"/>
                </a:solidFill>
                <a:latin typeface="Tahoma" pitchFamily="2" panose="02020603050405020304"/>
              </a:rPr>
              <a:t>en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6025" y="3161030"/>
            <a:ext cx="2023745" cy="1339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228600" algn="l">
              <a:lnSpc>
                <a:spcPts val="10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40">
                <a:solidFill>
                  <a:srgbClr val="000000"/>
                </a:solidFill>
                <a:latin typeface="Tahoma" pitchFamily="2" panose="02020603050405020304"/>
              </a:rPr>
              <a:t>Enskornede kantede sten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19200" y="1649095"/>
            <a:ext cx="289560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30">
                <a:solidFill>
                  <a:srgbClr val="000000"/>
                </a:solidFill>
                <a:latin typeface="Tahoma" pitchFamily="2" panose="02020603050405020304"/>
              </a:rPr>
              <a:t>Permeabel ubunden bærelag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216025" y="6193790"/>
            <a:ext cx="4081145" cy="18954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l">
              <a:lnSpc>
                <a:spcPts val="14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5">
                <a:solidFill>
                  <a:srgbClr val="000000"/>
                </a:solidFill>
                <a:latin typeface="Tahoma" pitchFamily="2" panose="02020603050405020304"/>
              </a:rPr>
              <a:t>Enskornede sten – runde eller kantede. </a:t>
            </a:r>
          </a:p>
          <a:p>
            <a:pPr marL="228600" marR="0" indent="228600" algn="l">
              <a:lnSpc>
                <a:spcPts val="1500"/>
              </a:lnSpc>
              <a:spcBef>
                <a:spcPts val="53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Stenprocent ca. 70% </a:t>
            </a:r>
          </a:p>
          <a:p>
            <a:pPr marL="228600" marR="320040" indent="228600" algn="l">
              <a:lnSpc>
                <a:spcPts val="1500"/>
              </a:lnSpc>
              <a:spcBef>
                <a:spcPts val="72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Små sten mere pasta mindre hulrum lavere permeabilitet og højere styrke </a:t>
            </a:r>
          </a:p>
          <a:p>
            <a:pPr marL="228600" marR="228600" indent="228600" algn="l">
              <a:lnSpc>
                <a:spcPts val="1500"/>
              </a:lnSpc>
              <a:spcBef>
                <a:spcPts val="70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Store sten mindre pasta mere hulrum – højere permeabilitet og lavere styrke </a:t>
            </a:r>
          </a:p>
          <a:p>
            <a:pPr marL="228600" marR="0" indent="228600" algn="l">
              <a:lnSpc>
                <a:spcPts val="1500"/>
              </a:lnSpc>
              <a:spcBef>
                <a:spcPts val="68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Pastaindhold: Skal kunne dække stenoverfladen, men ikke fylde hulrummene ud!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1219200" y="5623560"/>
            <a:ext cx="251460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35">
                <a:solidFill>
                  <a:srgbClr val="000000"/>
                </a:solidFill>
                <a:latin typeface="Tahoma" pitchFamily="2" panose="02020603050405020304"/>
              </a:rPr>
              <a:t>Permeabel betonbærelag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7098030" y="9418320"/>
            <a:ext cx="166370" cy="1035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0">
                <a:solidFill>
                  <a:srgbClr val="000000"/>
                </a:solidFill>
                <a:latin typeface="Calibri" pitchFamily="2" panose="02020603050405020304"/>
              </a:rPr>
              <a:t>7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8"/>
          <a:stretch>
            <a:fillRect/>
          </a:stretch>
        </p:blipFill>
        <p:spPr>
          <a:xfrm>
            <a:off x="935990" y="545465"/>
            <a:ext cx="628142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150" b="1" spc="-3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6025" y="1649095"/>
            <a:ext cx="107315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>
            <a:normAutofit fontScale="80000"/>
          </a:bodyPr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650" b="1" spc="60">
                <a:solidFill>
                  <a:srgbClr val="000000"/>
                </a:solidFill>
                <a:latin typeface="Tahoma" pitchFamily="2" panose="02020603050405020304"/>
              </a:rPr>
              <a:t>Udlægning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6025" y="6193790"/>
            <a:ext cx="5267325" cy="3657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>
            <a:normAutofit fontScale="80000"/>
          </a:bodyPr>
          <a:lstStyle/>
          <a:p>
            <a:pPr marL="18288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650" spc="-40">
                <a:solidFill>
                  <a:srgbClr val="C52146"/>
                </a:solidFill>
                <a:latin typeface="Wingdings" pitchFamily="2" panose="02020603050405020304"/>
              </a:rPr>
              <a:t></a:t>
            </a:r>
            <a:r>
              <a:rPr lang="en-US" sz="1200" b="1" spc="-40">
                <a:solidFill>
                  <a:srgbClr val="000000"/>
                </a:solidFill>
                <a:latin typeface="Tahoma" pitchFamily="2" panose="02020603050405020304"/>
              </a:rPr>
              <a:t> Befæstelsen skal dimensioneres til at bortlede den dimensionsgivende regnmængde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9200" y="5623560"/>
            <a:ext cx="195389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>
            <a:normAutofit fontScale="80000"/>
          </a:bodyPr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650" b="1" spc="80">
                <a:solidFill>
                  <a:srgbClr val="000000"/>
                </a:solidFill>
                <a:latin typeface="Tahoma" pitchFamily="2" panose="02020603050405020304"/>
              </a:rPr>
              <a:t>Bortledning af vand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7096125" y="9415145"/>
            <a:ext cx="17018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150" b="1" spc="0">
                <a:solidFill>
                  <a:srgbClr val="000000"/>
                </a:solidFill>
                <a:latin typeface="Calibri" pitchFamily="2" panose="02020603050405020304"/>
              </a:rPr>
              <a:t>8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9"/>
          <a:stretch>
            <a:fillRect/>
          </a:stretch>
        </p:blipFill>
        <p:spPr>
          <a:xfrm>
            <a:off x="935990" y="545465"/>
            <a:ext cx="627888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-5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9200" y="1630680"/>
            <a:ext cx="2072640" cy="2470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900"/>
              </a:lnSpc>
              <a:spcAft>
                <a:spcPts val="0"/>
              </a:spcAft>
            </a:pPr>
            <a:r>
              <a:rPr lang="en-US" sz="1800" spc="-60">
                <a:solidFill>
                  <a:srgbClr val="000000"/>
                </a:solidFill>
                <a:latin typeface="Tahoma" pitchFamily="2" panose="02020603050405020304"/>
              </a:rPr>
              <a:t>Permeabilitetsmåling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2752090" y="2350135"/>
            <a:ext cx="2212975" cy="7467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182880" marR="0" indent="182880" algn="l">
              <a:lnSpc>
                <a:spcPts val="1200"/>
              </a:lnSpc>
              <a:spcAft>
                <a:spcPts val="0"/>
              </a:spcAft>
              <a:buFont typeface="Symbol"/>
              <a:buChar char="·"/>
            </a:pPr>
            <a:r>
              <a:rPr lang="en-US" sz="1050" spc="-20">
                <a:solidFill>
                  <a:srgbClr val="000000"/>
                </a:solidFill>
                <a:latin typeface="Tahoma" pitchFamily="2" panose="02020603050405020304"/>
              </a:rPr>
              <a:t>Beton Centret har udviklet en metode til måling af permeabilitet, med henblik på at kunne sammenligne permeabiliteten af de støbte emner.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2752090" y="3282950"/>
            <a:ext cx="2298700" cy="7740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182880" marR="0" indent="182880" algn="l">
              <a:lnSpc>
                <a:spcPts val="1200"/>
              </a:lnSpc>
              <a:spcAft>
                <a:spcPts val="0"/>
              </a:spcAft>
              <a:buFont typeface="Symbol"/>
              <a:buChar char="·"/>
            </a:pPr>
            <a:r>
              <a:rPr lang="en-US" sz="1050" spc="-20">
                <a:solidFill>
                  <a:srgbClr val="000000"/>
                </a:solidFill>
                <a:latin typeface="Tahoma" pitchFamily="2" panose="02020603050405020304"/>
              </a:rPr>
              <a:t>Permeabiliten måles ved at fylde røret og derefter lade vandet dræne. Tiden det tager for vandhøjden at falde 25 mm måles og derudfra beregnes permeabiliteten.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5650865" y="6355080"/>
            <a:ext cx="664845" cy="1403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100"/>
              </a:lnSpc>
              <a:spcAft>
                <a:spcPts val="0"/>
              </a:spcAft>
            </a:pPr>
            <a:r>
              <a:rPr lang="en-US" sz="1150" spc="-40">
                <a:solidFill>
                  <a:srgbClr val="000000"/>
                </a:solidFill>
                <a:latin typeface="Tahoma" pitchFamily="2" panose="02020603050405020304"/>
              </a:rPr>
              <a:t>Ansit 8/16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348105" y="6607810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35">
                <a:solidFill>
                  <a:srgbClr val="595959"/>
                </a:solidFill>
                <a:latin typeface="Tahoma" pitchFamily="2" panose="02020603050405020304"/>
              </a:rPr>
              <a:t>3.5E-09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1348105" y="6824345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35">
                <a:solidFill>
                  <a:srgbClr val="595959"/>
                </a:solidFill>
                <a:latin typeface="Tahoma" pitchFamily="2" panose="02020603050405020304"/>
              </a:rPr>
              <a:t>3.0E-09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1348105" y="7040880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35">
                <a:solidFill>
                  <a:srgbClr val="595959"/>
                </a:solidFill>
                <a:latin typeface="Tahoma" pitchFamily="2" panose="02020603050405020304"/>
              </a:rPr>
              <a:t>2.5E-09 </a:t>
            </a:r>
          </a:p>
        </p:txBody>
      </p:sp>
      <p:sp>
        <p:nvSpPr>
          <p:cNvPr id="12" name=""/>
          <p:cNvSpPr/>
          <p:nvPr>
            <p:ph type="body" idx="10"/>
          </p:nvPr>
        </p:nvSpPr>
        <p:spPr>
          <a:xfrm>
            <a:off x="3869055" y="7242175"/>
            <a:ext cx="29019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ctr">
              <a:lnSpc>
                <a:spcPts val="400"/>
              </a:lnSpc>
              <a:spcAft>
                <a:spcPts val="0"/>
              </a:spcAft>
            </a:pPr>
            <a:r>
              <a:rPr lang="en-US" sz="600" spc="55">
                <a:solidFill>
                  <a:srgbClr val="595959"/>
                </a:solidFill>
                <a:latin typeface="Tahoma" pitchFamily="2" panose="02020603050405020304"/>
              </a:rPr>
              <a:t>Sten: </a:t>
            </a:r>
          </a:p>
        </p:txBody>
      </p:sp>
      <p:sp>
        <p:nvSpPr>
          <p:cNvPr id="13" name=""/>
          <p:cNvSpPr/>
          <p:nvPr>
            <p:ph type="body" idx="10"/>
          </p:nvPr>
        </p:nvSpPr>
        <p:spPr>
          <a:xfrm>
            <a:off x="1371600" y="7254240"/>
            <a:ext cx="34925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15">
                <a:solidFill>
                  <a:srgbClr val="595959"/>
                </a:solidFill>
                <a:latin typeface="Tahoma" pitchFamily="2" panose="02020603050405020304"/>
              </a:rPr>
              <a:t>2.0E-09 </a:t>
            </a:r>
          </a:p>
        </p:txBody>
      </p:sp>
      <p:sp>
        <p:nvSpPr>
          <p:cNvPr id="14" name=""/>
          <p:cNvSpPr/>
          <p:nvPr>
            <p:ph type="body" idx="10"/>
          </p:nvPr>
        </p:nvSpPr>
        <p:spPr>
          <a:xfrm>
            <a:off x="3869055" y="7327265"/>
            <a:ext cx="274955" cy="730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ctr">
              <a:lnSpc>
                <a:spcPts val="600"/>
              </a:lnSpc>
              <a:spcAft>
                <a:spcPts val="0"/>
              </a:spcAft>
            </a:pPr>
            <a:r>
              <a:rPr lang="en-US" sz="600" spc="80">
                <a:solidFill>
                  <a:srgbClr val="595959"/>
                </a:solidFill>
                <a:latin typeface="Tahoma" pitchFamily="2" panose="02020603050405020304"/>
              </a:rPr>
              <a:t>8/16 </a:t>
            </a:r>
          </a:p>
        </p:txBody>
      </p:sp>
      <p:sp>
        <p:nvSpPr>
          <p:cNvPr id="15" name=""/>
          <p:cNvSpPr/>
          <p:nvPr>
            <p:ph type="body" idx="10"/>
          </p:nvPr>
        </p:nvSpPr>
        <p:spPr>
          <a:xfrm>
            <a:off x="1371600" y="7470775"/>
            <a:ext cx="34925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10">
                <a:solidFill>
                  <a:srgbClr val="595959"/>
                </a:solidFill>
                <a:latin typeface="Tahoma" pitchFamily="2" panose="02020603050405020304"/>
              </a:rPr>
              <a:t>1.5E-09 </a:t>
            </a:r>
          </a:p>
        </p:txBody>
      </p:sp>
      <p:sp>
        <p:nvSpPr>
          <p:cNvPr id="16" name=""/>
          <p:cNvSpPr/>
          <p:nvPr>
            <p:ph type="body" idx="10"/>
          </p:nvPr>
        </p:nvSpPr>
        <p:spPr>
          <a:xfrm>
            <a:off x="1371600" y="7687310"/>
            <a:ext cx="34925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10">
                <a:solidFill>
                  <a:srgbClr val="595959"/>
                </a:solidFill>
                <a:latin typeface="Tahoma" pitchFamily="2" panose="02020603050405020304"/>
              </a:rPr>
              <a:t>1.0E-09 </a:t>
            </a:r>
          </a:p>
        </p:txBody>
      </p:sp>
      <p:sp>
        <p:nvSpPr>
          <p:cNvPr id="17" name=""/>
          <p:cNvSpPr/>
          <p:nvPr>
            <p:ph type="body" idx="10"/>
          </p:nvPr>
        </p:nvSpPr>
        <p:spPr>
          <a:xfrm>
            <a:off x="3869055" y="7781290"/>
            <a:ext cx="26606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ctr">
              <a:lnSpc>
                <a:spcPts val="400"/>
              </a:lnSpc>
              <a:spcAft>
                <a:spcPts val="0"/>
              </a:spcAft>
            </a:pPr>
            <a:r>
              <a:rPr lang="en-US" sz="600" spc="70">
                <a:solidFill>
                  <a:srgbClr val="595959"/>
                </a:solidFill>
                <a:latin typeface="Tahoma" pitchFamily="2" panose="02020603050405020304"/>
              </a:rPr>
              <a:t>Sten </a:t>
            </a:r>
          </a:p>
        </p:txBody>
      </p:sp>
      <p:sp>
        <p:nvSpPr>
          <p:cNvPr id="18" name=""/>
          <p:cNvSpPr/>
          <p:nvPr>
            <p:ph type="body" idx="10"/>
          </p:nvPr>
        </p:nvSpPr>
        <p:spPr>
          <a:xfrm>
            <a:off x="3875405" y="7867015"/>
            <a:ext cx="305435" cy="730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ctr">
              <a:lnSpc>
                <a:spcPts val="600"/>
              </a:lnSpc>
              <a:spcAft>
                <a:spcPts val="0"/>
              </a:spcAft>
            </a:pPr>
            <a:r>
              <a:rPr lang="en-US" sz="600" spc="45">
                <a:solidFill>
                  <a:srgbClr val="595959"/>
                </a:solidFill>
                <a:latin typeface="Tahoma" pitchFamily="2" panose="02020603050405020304"/>
              </a:rPr>
              <a:t>16/25 </a:t>
            </a:r>
          </a:p>
        </p:txBody>
      </p:sp>
      <p:sp>
        <p:nvSpPr>
          <p:cNvPr id="19" name=""/>
          <p:cNvSpPr/>
          <p:nvPr>
            <p:ph type="body" idx="10"/>
          </p:nvPr>
        </p:nvSpPr>
        <p:spPr>
          <a:xfrm>
            <a:off x="1348105" y="7900670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35">
                <a:solidFill>
                  <a:srgbClr val="595959"/>
                </a:solidFill>
                <a:latin typeface="Tahoma" pitchFamily="2" panose="02020603050405020304"/>
              </a:rPr>
              <a:t>5.0E-10 </a:t>
            </a:r>
          </a:p>
        </p:txBody>
      </p:sp>
      <p:sp>
        <p:nvSpPr>
          <p:cNvPr id="20" name=""/>
          <p:cNvSpPr/>
          <p:nvPr>
            <p:ph type="body" idx="10"/>
          </p:nvPr>
        </p:nvSpPr>
        <p:spPr>
          <a:xfrm>
            <a:off x="1317625" y="8116570"/>
            <a:ext cx="40322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45">
                <a:solidFill>
                  <a:srgbClr val="595959"/>
                </a:solidFill>
                <a:latin typeface="Tahoma" pitchFamily="2" panose="02020603050405020304"/>
              </a:rPr>
              <a:t>0.0E+00 </a:t>
            </a:r>
          </a:p>
        </p:txBody>
      </p:sp>
      <p:sp>
        <p:nvSpPr>
          <p:cNvPr id="21" name=""/>
          <p:cNvSpPr/>
          <p:nvPr>
            <p:ph type="body" idx="10"/>
          </p:nvPr>
        </p:nvSpPr>
        <p:spPr>
          <a:xfrm>
            <a:off x="1257935" y="7125970"/>
            <a:ext cx="113665" cy="6159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vert270" lIns="0" tIns="0" rIns="3429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50" b="1" spc="-60">
                <a:solidFill>
                  <a:srgbClr val="000000"/>
                </a:solidFill>
                <a:latin typeface="Tahoma" pitchFamily="2" panose="02020603050405020304"/>
              </a:rPr>
              <a:t>Permabilitet, K </a:t>
            </a:r>
          </a:p>
        </p:txBody>
      </p:sp>
      <p:sp>
        <p:nvSpPr>
          <p:cNvPr id="22" name=""/>
          <p:cNvSpPr/>
          <p:nvPr>
            <p:ph type="body" idx="10"/>
          </p:nvPr>
        </p:nvSpPr>
        <p:spPr>
          <a:xfrm>
            <a:off x="1216025" y="6193790"/>
            <a:ext cx="1350645" cy="1339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228600" algn="l">
              <a:lnSpc>
                <a:spcPts val="11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65">
                <a:solidFill>
                  <a:srgbClr val="000000"/>
                </a:solidFill>
                <a:latin typeface="Tahoma" pitchFamily="2" panose="02020603050405020304"/>
              </a:rPr>
              <a:t>Hulrum-% = 23 </a:t>
            </a:r>
          </a:p>
        </p:txBody>
      </p:sp>
      <p:sp>
        <p:nvSpPr>
          <p:cNvPr id="23" name=""/>
          <p:cNvSpPr/>
          <p:nvPr>
            <p:ph type="body" idx="10"/>
          </p:nvPr>
        </p:nvSpPr>
        <p:spPr>
          <a:xfrm>
            <a:off x="1219200" y="5623560"/>
            <a:ext cx="1313815" cy="1860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800" spc="-70">
                <a:solidFill>
                  <a:srgbClr val="000000"/>
                </a:solidFill>
                <a:latin typeface="Tahoma" pitchFamily="2" panose="02020603050405020304"/>
              </a:rPr>
              <a:t>Permeabilitet </a:t>
            </a:r>
          </a:p>
        </p:txBody>
      </p:sp>
      <p:sp>
        <p:nvSpPr>
          <p:cNvPr id="24" name=""/>
          <p:cNvSpPr/>
          <p:nvPr>
            <p:ph type="body" idx="10"/>
          </p:nvPr>
        </p:nvSpPr>
        <p:spPr>
          <a:xfrm>
            <a:off x="1654810" y="8214360"/>
            <a:ext cx="2033270" cy="1981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  <a:tabLst>
                <a:tab algn="l" pos="274320"/>
                <a:tab algn="l" pos="594360"/>
                <a:tab algn="l" pos="914400"/>
                <a:tab algn="l" pos="1234440"/>
                <a:tab algn="l" pos="1554480"/>
                <a:tab algn="r" pos="2011680"/>
              </a:tabLst>
            </a:pPr>
            <a:r>
              <a:rPr lang="en-US" sz="600" spc="0">
                <a:solidFill>
                  <a:srgbClr val="595959"/>
                </a:solidFill>
                <a:latin typeface="Tahoma" pitchFamily="2" panose="02020603050405020304"/>
              </a:rPr>
              <a:t>0.28 </a:t>
            </a:r>
            <a:r>
              <a:rPr lang="en-US" sz="600" spc="0">
                <a:solidFill>
                  <a:srgbClr val="595959"/>
                </a:solidFill>
                <a:latin typeface="Tahoma" pitchFamily="2" panose="02020603050405020304"/>
              </a:rPr>
              <a:t>0.24 </a:t>
            </a:r>
            <a:r>
              <a:rPr lang="en-US" sz="600" spc="0">
                <a:solidFill>
                  <a:srgbClr val="595959"/>
                </a:solidFill>
                <a:latin typeface="Tahoma" pitchFamily="2" panose="02020603050405020304"/>
              </a:rPr>
              <a:t>0.20 </a:t>
            </a:r>
            <a:r>
              <a:rPr lang="en-US" sz="600" spc="0">
                <a:solidFill>
                  <a:srgbClr val="595959"/>
                </a:solidFill>
                <a:latin typeface="Tahoma" pitchFamily="2" panose="02020603050405020304"/>
              </a:rPr>
              <a:t>0.16 </a:t>
            </a:r>
            <a:r>
              <a:rPr lang="en-US" sz="600" spc="0">
                <a:solidFill>
                  <a:srgbClr val="595959"/>
                </a:solidFill>
                <a:latin typeface="Tahoma" pitchFamily="2" panose="02020603050405020304"/>
              </a:rPr>
              <a:t>0.12 </a:t>
            </a:r>
            <a:r>
              <a:rPr lang="en-US" sz="600" spc="0">
                <a:solidFill>
                  <a:srgbClr val="595959"/>
                </a:solidFill>
                <a:latin typeface="Tahoma" pitchFamily="2" panose="02020603050405020304"/>
              </a:rPr>
              <a:t>0.08 </a:t>
            </a:r>
            <a:r>
              <a:rPr lang="en-US" sz="600" spc="0">
                <a:solidFill>
                  <a:srgbClr val="595959"/>
                </a:solidFill>
                <a:latin typeface="Tahoma" pitchFamily="2" panose="02020603050405020304"/>
              </a:rPr>
              <a:t>0.04 </a:t>
            </a:r>
          </a:p>
          <a:p>
            <a:pPr marL="0" marR="0" indent="0" algn="ctr">
              <a:lnSpc>
                <a:spcPts val="800"/>
              </a:lnSpc>
              <a:spcBef>
                <a:spcPts val="200"/>
              </a:spcBef>
              <a:spcAft>
                <a:spcPts val="25"/>
              </a:spcAft>
            </a:pPr>
            <a:r>
              <a:rPr lang="en-US" sz="650" b="1" spc="-5">
                <a:solidFill>
                  <a:srgbClr val="595959"/>
                </a:solidFill>
                <a:latin typeface="Tahoma" pitchFamily="2" panose="02020603050405020304"/>
              </a:rPr>
              <a:t>Middelhøjde [m] </a:t>
            </a:r>
          </a:p>
        </p:txBody>
      </p:sp>
      <p:sp>
        <p:nvSpPr>
          <p:cNvPr id="25" name=""/>
          <p:cNvSpPr/>
          <p:nvPr>
            <p:ph type="body" idx="10"/>
          </p:nvPr>
        </p:nvSpPr>
        <p:spPr>
          <a:xfrm>
            <a:off x="5650865" y="7415530"/>
            <a:ext cx="741045" cy="1403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100"/>
              </a:lnSpc>
              <a:spcAft>
                <a:spcPts val="0"/>
              </a:spcAft>
            </a:pPr>
            <a:r>
              <a:rPr lang="en-US" sz="1150" spc="-40">
                <a:solidFill>
                  <a:srgbClr val="000000"/>
                </a:solidFill>
                <a:latin typeface="Tahoma" pitchFamily="2" panose="02020603050405020304"/>
              </a:rPr>
              <a:t>Ansit 16/25 </a:t>
            </a:r>
          </a:p>
        </p:txBody>
      </p:sp>
      <p:sp>
        <p:nvSpPr>
          <p:cNvPr id="26" name=""/>
          <p:cNvSpPr/>
          <p:nvPr>
            <p:ph type="body" idx="10"/>
          </p:nvPr>
        </p:nvSpPr>
        <p:spPr>
          <a:xfrm>
            <a:off x="7098030" y="9415145"/>
            <a:ext cx="163195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0">
                <a:solidFill>
                  <a:srgbClr val="000000"/>
                </a:solidFill>
                <a:latin typeface="Calibri" pitchFamily="2" panose="02020603050405020304"/>
              </a:rPr>
              <a:t>9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10"/>
          <a:stretch>
            <a:fillRect/>
          </a:stretch>
        </p:blipFill>
        <p:spPr>
          <a:xfrm>
            <a:off x="935990" y="545465"/>
            <a:ext cx="628142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5779135" y="2313305"/>
            <a:ext cx="584835" cy="1403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100"/>
              </a:lnSpc>
              <a:spcAft>
                <a:spcPts val="0"/>
              </a:spcAft>
            </a:pPr>
            <a:r>
              <a:rPr lang="en-US" sz="1150" spc="-45">
                <a:solidFill>
                  <a:srgbClr val="000000"/>
                </a:solidFill>
                <a:latin typeface="Tahoma" pitchFamily="2" panose="02020603050405020304"/>
              </a:rPr>
              <a:t>Ansit 4/8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66190" y="2441575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35">
                <a:solidFill>
                  <a:srgbClr val="585958"/>
                </a:solidFill>
                <a:latin typeface="Tahoma" pitchFamily="2" panose="02020603050405020304"/>
              </a:rPr>
              <a:t>3.5E-09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66190" y="2712720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35">
                <a:solidFill>
                  <a:srgbClr val="585958"/>
                </a:solidFill>
                <a:latin typeface="Tahoma" pitchFamily="2" panose="02020603050405020304"/>
              </a:rPr>
              <a:t>3.0E-09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66190" y="2980690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35">
                <a:solidFill>
                  <a:srgbClr val="585958"/>
                </a:solidFill>
                <a:latin typeface="Tahoma" pitchFamily="2" panose="02020603050405020304"/>
              </a:rPr>
              <a:t>2.5E-09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4053840" y="3237230"/>
            <a:ext cx="572770" cy="1676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00" spc="-15">
                <a:solidFill>
                  <a:srgbClr val="585958"/>
                </a:solidFill>
                <a:latin typeface="Tahoma" pitchFamily="2" panose="02020603050405020304"/>
              </a:rPr>
              <a:t>Hulrum-% = 23, Pasta: 469 kg/m3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1280160" y="3246120"/>
            <a:ext cx="35877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20">
                <a:solidFill>
                  <a:srgbClr val="585958"/>
                </a:solidFill>
                <a:latin typeface="Tahoma" pitchFamily="2" panose="02020603050405020304"/>
              </a:rPr>
              <a:t>2.0E-09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5779135" y="3374390"/>
            <a:ext cx="584835" cy="1397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100"/>
              </a:lnSpc>
              <a:spcAft>
                <a:spcPts val="0"/>
              </a:spcAft>
            </a:pPr>
            <a:r>
              <a:rPr lang="en-US" sz="1150" spc="-45">
                <a:solidFill>
                  <a:srgbClr val="000000"/>
                </a:solidFill>
                <a:latin typeface="Tahoma" pitchFamily="2" panose="02020603050405020304"/>
              </a:rPr>
              <a:t>Ansit 4/8 </a:t>
            </a:r>
          </a:p>
        </p:txBody>
      </p:sp>
      <p:sp>
        <p:nvSpPr>
          <p:cNvPr id="12" name=""/>
          <p:cNvSpPr/>
          <p:nvPr>
            <p:ph type="body" idx="10"/>
          </p:nvPr>
        </p:nvSpPr>
        <p:spPr>
          <a:xfrm>
            <a:off x="1280160" y="3517265"/>
            <a:ext cx="35877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20">
                <a:solidFill>
                  <a:srgbClr val="585958"/>
                </a:solidFill>
                <a:latin typeface="Tahoma" pitchFamily="2" panose="02020603050405020304"/>
              </a:rPr>
              <a:t>1.5E-09 </a:t>
            </a:r>
          </a:p>
        </p:txBody>
      </p:sp>
      <p:sp>
        <p:nvSpPr>
          <p:cNvPr id="13" name=""/>
          <p:cNvSpPr/>
          <p:nvPr>
            <p:ph type="body" idx="10"/>
          </p:nvPr>
        </p:nvSpPr>
        <p:spPr>
          <a:xfrm>
            <a:off x="1269365" y="3785870"/>
            <a:ext cx="36957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30">
                <a:solidFill>
                  <a:srgbClr val="585958"/>
                </a:solidFill>
                <a:latin typeface="Tahoma" pitchFamily="2" panose="02020603050405020304"/>
              </a:rPr>
              <a:t>1.0E-09 </a:t>
            </a:r>
          </a:p>
        </p:txBody>
      </p:sp>
      <p:sp>
        <p:nvSpPr>
          <p:cNvPr id="14" name=""/>
          <p:cNvSpPr/>
          <p:nvPr>
            <p:ph type="body" idx="10"/>
          </p:nvPr>
        </p:nvSpPr>
        <p:spPr>
          <a:xfrm>
            <a:off x="4053840" y="3907790"/>
            <a:ext cx="572770" cy="1676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00" spc="-15">
                <a:solidFill>
                  <a:srgbClr val="585958"/>
                </a:solidFill>
                <a:latin typeface="Tahoma" pitchFamily="2" panose="02020603050405020304"/>
              </a:rPr>
              <a:t>Hulrums-% = 17, Pasta: 630 kg/m3 </a:t>
            </a:r>
          </a:p>
        </p:txBody>
      </p:sp>
      <p:sp>
        <p:nvSpPr>
          <p:cNvPr id="15" name=""/>
          <p:cNvSpPr/>
          <p:nvPr>
            <p:ph type="body" idx="10"/>
          </p:nvPr>
        </p:nvSpPr>
        <p:spPr>
          <a:xfrm>
            <a:off x="1266190" y="4050665"/>
            <a:ext cx="37274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35">
                <a:solidFill>
                  <a:srgbClr val="585958"/>
                </a:solidFill>
                <a:latin typeface="Tahoma" pitchFamily="2" panose="02020603050405020304"/>
              </a:rPr>
              <a:t>5.0E-10 </a:t>
            </a:r>
          </a:p>
        </p:txBody>
      </p:sp>
      <p:sp>
        <p:nvSpPr>
          <p:cNvPr id="16" name=""/>
          <p:cNvSpPr/>
          <p:nvPr>
            <p:ph type="body" idx="10"/>
          </p:nvPr>
        </p:nvSpPr>
        <p:spPr>
          <a:xfrm>
            <a:off x="1235710" y="4319270"/>
            <a:ext cx="40322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45">
                <a:solidFill>
                  <a:srgbClr val="585958"/>
                </a:solidFill>
                <a:latin typeface="Tahoma" pitchFamily="2" panose="02020603050405020304"/>
              </a:rPr>
              <a:t>0.0E+00 </a:t>
            </a:r>
          </a:p>
        </p:txBody>
      </p:sp>
      <p:sp>
        <p:nvSpPr>
          <p:cNvPr id="17" name=""/>
          <p:cNvSpPr/>
          <p:nvPr>
            <p:ph type="body" idx="10"/>
          </p:nvPr>
        </p:nvSpPr>
        <p:spPr>
          <a:xfrm>
            <a:off x="1166495" y="3075305"/>
            <a:ext cx="113665" cy="6159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vert270" lIns="0" tIns="0" rIns="3429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50" b="1" spc="-60">
                <a:solidFill>
                  <a:srgbClr val="000000"/>
                </a:solidFill>
                <a:latin typeface="Tahoma" pitchFamily="2" panose="02020603050405020304"/>
              </a:rPr>
              <a:t>Permabilitet, K </a:t>
            </a:r>
          </a:p>
        </p:txBody>
      </p:sp>
      <p:sp>
        <p:nvSpPr>
          <p:cNvPr id="18" name=""/>
          <p:cNvSpPr/>
          <p:nvPr>
            <p:ph type="body" idx="10"/>
          </p:nvPr>
        </p:nvSpPr>
        <p:spPr>
          <a:xfrm>
            <a:off x="1210310" y="1649095"/>
            <a:ext cx="2362200" cy="7219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25">
                <a:solidFill>
                  <a:srgbClr val="000000"/>
                </a:solidFill>
                <a:latin typeface="Tahoma" pitchFamily="2" panose="02020603050405020304"/>
              </a:rPr>
              <a:t>Permeabilitet </a:t>
            </a:r>
          </a:p>
          <a:p>
            <a:pPr marL="0" marR="0" indent="0" algn="l">
              <a:lnSpc>
                <a:spcPts val="1500"/>
              </a:lnSpc>
              <a:spcBef>
                <a:spcPts val="330"/>
              </a:spcBef>
              <a:spcAft>
                <a:spcPts val="0"/>
              </a:spcAft>
            </a:pPr>
            <a:r>
              <a:rPr lang="en-US" sz="1300" spc="-25">
                <a:solidFill>
                  <a:srgbClr val="000000"/>
                </a:solidFill>
                <a:latin typeface="Tahoma" pitchFamily="2" panose="02020603050405020304"/>
              </a:rPr>
              <a:t>- afhængighed af pastaindholdet </a:t>
            </a:r>
          </a:p>
          <a:p>
            <a:pPr marL="0" marR="0" indent="228600" algn="l">
              <a:lnSpc>
                <a:spcPts val="1500"/>
              </a:lnSpc>
              <a:spcBef>
                <a:spcPts val="57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5">
                <a:solidFill>
                  <a:srgbClr val="000000"/>
                </a:solidFill>
                <a:latin typeface="Tahoma" pitchFamily="2" panose="02020603050405020304"/>
              </a:rPr>
              <a:t>Stenstørrelse 4/8 </a:t>
            </a:r>
          </a:p>
        </p:txBody>
      </p:sp>
      <p:sp>
        <p:nvSpPr>
          <p:cNvPr id="19" name=""/>
          <p:cNvSpPr/>
          <p:nvPr>
            <p:ph type="body" idx="10"/>
          </p:nvPr>
        </p:nvSpPr>
        <p:spPr>
          <a:xfrm>
            <a:off x="1576070" y="4416425"/>
            <a:ext cx="2133600" cy="2012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  <a:tabLst>
                <a:tab algn="l" pos="320040"/>
                <a:tab algn="l" pos="640080"/>
                <a:tab algn="l" pos="960120"/>
                <a:tab algn="l" pos="1325880"/>
                <a:tab algn="l" pos="1645920"/>
                <a:tab algn="r" pos="2148840"/>
              </a:tabLst>
            </a:pPr>
            <a:r>
              <a:rPr lang="en-US" sz="600" spc="0">
                <a:solidFill>
                  <a:srgbClr val="585958"/>
                </a:solidFill>
                <a:latin typeface="Tahoma" pitchFamily="2" panose="02020603050405020304"/>
              </a:rPr>
              <a:t>0.28 </a:t>
            </a:r>
            <a:r>
              <a:rPr lang="en-US" sz="600" spc="0">
                <a:solidFill>
                  <a:srgbClr val="585958"/>
                </a:solidFill>
                <a:latin typeface="Tahoma" pitchFamily="2" panose="02020603050405020304"/>
              </a:rPr>
              <a:t>0.24 </a:t>
            </a:r>
            <a:r>
              <a:rPr lang="en-US" sz="600" spc="0">
                <a:solidFill>
                  <a:srgbClr val="585958"/>
                </a:solidFill>
                <a:latin typeface="Tahoma" pitchFamily="2" panose="02020603050405020304"/>
              </a:rPr>
              <a:t>0.20 </a:t>
            </a:r>
            <a:r>
              <a:rPr lang="en-US" sz="600" spc="0">
                <a:solidFill>
                  <a:srgbClr val="585958"/>
                </a:solidFill>
                <a:latin typeface="Tahoma" pitchFamily="2" panose="02020603050405020304"/>
              </a:rPr>
              <a:t>0.16 </a:t>
            </a:r>
            <a:r>
              <a:rPr lang="en-US" sz="600" spc="0">
                <a:solidFill>
                  <a:srgbClr val="585958"/>
                </a:solidFill>
                <a:latin typeface="Tahoma" pitchFamily="2" panose="02020603050405020304"/>
              </a:rPr>
              <a:t>0.12 </a:t>
            </a:r>
            <a:r>
              <a:rPr lang="en-US" sz="600" spc="0">
                <a:solidFill>
                  <a:srgbClr val="585958"/>
                </a:solidFill>
                <a:latin typeface="Tahoma" pitchFamily="2" panose="02020603050405020304"/>
              </a:rPr>
              <a:t>0.08 </a:t>
            </a:r>
            <a:r>
              <a:rPr lang="en-US" sz="600" spc="0">
                <a:solidFill>
                  <a:srgbClr val="585958"/>
                </a:solidFill>
                <a:latin typeface="Tahoma" pitchFamily="2" panose="02020603050405020304"/>
              </a:rPr>
              <a:t>0.04 </a:t>
            </a:r>
          </a:p>
          <a:p>
            <a:pPr marL="0" marR="0" indent="0" algn="ctr">
              <a:lnSpc>
                <a:spcPts val="800"/>
              </a:lnSpc>
              <a:spcBef>
                <a:spcPts val="225"/>
              </a:spcBef>
              <a:spcAft>
                <a:spcPts val="25"/>
              </a:spcAft>
            </a:pPr>
            <a:r>
              <a:rPr lang="en-US" sz="650" b="1" spc="-5">
                <a:solidFill>
                  <a:srgbClr val="585958"/>
                </a:solidFill>
                <a:latin typeface="Tahoma" pitchFamily="2" panose="02020603050405020304"/>
              </a:rPr>
              <a:t>Middelhøjde [m] </a:t>
            </a:r>
          </a:p>
        </p:txBody>
      </p:sp>
      <p:sp>
        <p:nvSpPr>
          <p:cNvPr id="20" name=""/>
          <p:cNvSpPr/>
          <p:nvPr>
            <p:ph type="body" idx="10"/>
          </p:nvPr>
        </p:nvSpPr>
        <p:spPr>
          <a:xfrm>
            <a:off x="1216025" y="6160135"/>
            <a:ext cx="3161030" cy="6305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228600" algn="l">
              <a:lnSpc>
                <a:spcPts val="13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5">
                <a:solidFill>
                  <a:srgbClr val="000000"/>
                </a:solidFill>
                <a:latin typeface="Tahoma" pitchFamily="2" panose="02020603050405020304"/>
              </a:rPr>
              <a:t>Hvid: 4/8 sten - størst hulrum </a:t>
            </a:r>
          </a:p>
          <a:p>
            <a:pPr marL="0" marR="0" indent="228600" algn="l">
              <a:lnSpc>
                <a:spcPts val="1500"/>
              </a:lnSpc>
              <a:spcBef>
                <a:spcPts val="28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25">
                <a:solidFill>
                  <a:srgbClr val="000000"/>
                </a:solidFill>
                <a:latin typeface="Tahoma" pitchFamily="2" panose="02020603050405020304"/>
              </a:rPr>
              <a:t>Grå: 8/16 0g 16/25 sten - mindst hulrum </a:t>
            </a:r>
          </a:p>
          <a:p>
            <a:pPr marL="0" marR="0" indent="228600" algn="l">
              <a:lnSpc>
                <a:spcPts val="1500"/>
              </a:lnSpc>
              <a:spcBef>
                <a:spcPts val="31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Grøn: Nedknust beton, 4/8 sten </a:t>
            </a:r>
          </a:p>
        </p:txBody>
      </p:sp>
      <p:sp>
        <p:nvSpPr>
          <p:cNvPr id="21" name=""/>
          <p:cNvSpPr/>
          <p:nvPr>
            <p:ph type="body" idx="10"/>
          </p:nvPr>
        </p:nvSpPr>
        <p:spPr>
          <a:xfrm>
            <a:off x="1219200" y="5623560"/>
            <a:ext cx="1313815" cy="1860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800" spc="-70">
                <a:solidFill>
                  <a:srgbClr val="000000"/>
                </a:solidFill>
                <a:latin typeface="Tahoma" pitchFamily="2" panose="02020603050405020304"/>
              </a:rPr>
              <a:t>Permeabilitet </a:t>
            </a:r>
          </a:p>
        </p:txBody>
      </p:sp>
      <p:sp>
        <p:nvSpPr>
          <p:cNvPr id="22" name=""/>
          <p:cNvSpPr/>
          <p:nvPr>
            <p:ph type="body" idx="10"/>
          </p:nvPr>
        </p:nvSpPr>
        <p:spPr>
          <a:xfrm>
            <a:off x="7014845" y="9415145"/>
            <a:ext cx="2628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60">
                <a:solidFill>
                  <a:srgbClr val="000000"/>
                </a:solidFill>
                <a:latin typeface="Calibri" pitchFamily="2" panose="02020603050405020304"/>
              </a:rPr>
              <a:t>10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11"/>
          <a:stretch>
            <a:fillRect/>
          </a:stretch>
        </p:blipFill>
        <p:spPr>
          <a:xfrm>
            <a:off x="935990" y="545465"/>
            <a:ext cx="6278880" cy="8973185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-5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9200" y="5623560"/>
            <a:ext cx="229489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30">
                <a:solidFill>
                  <a:srgbClr val="000000"/>
                </a:solidFill>
                <a:latin typeface="Tahoma" pitchFamily="2" panose="02020603050405020304"/>
              </a:rPr>
              <a:t>Miljømæssige aspekter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9200" y="6153785"/>
            <a:ext cx="3334385" cy="15728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l">
              <a:lnSpc>
                <a:spcPts val="14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0">
                <a:solidFill>
                  <a:srgbClr val="000000"/>
                </a:solidFill>
                <a:latin typeface="Tahoma" pitchFamily="2" panose="02020603050405020304"/>
              </a:rPr>
              <a:t>Lokal afledning af regnvand – LAR </a:t>
            </a:r>
          </a:p>
          <a:p>
            <a:pPr marL="228600" marR="0" indent="228600" algn="l">
              <a:lnSpc>
                <a:spcPts val="1400"/>
              </a:lnSpc>
              <a:spcBef>
                <a:spcPts val="110"/>
              </a:spcBef>
              <a:spcAft>
                <a:spcPts val="0"/>
              </a:spcAft>
              <a:buFont typeface="Symbol"/>
              <a:buChar char="·"/>
            </a:pPr>
            <a:r>
              <a:rPr lang="en-US" sz="1200" spc="-10">
                <a:solidFill>
                  <a:srgbClr val="000000"/>
                </a:solidFill>
                <a:latin typeface="Tahoma" pitchFamily="2" panose="02020603050405020304"/>
              </a:rPr>
              <a:t>Nedsivning/infiltration </a:t>
            </a:r>
          </a:p>
          <a:p>
            <a:pPr marL="228600" marR="0" indent="228600" algn="l">
              <a:lnSpc>
                <a:spcPts val="1400"/>
              </a:lnSpc>
              <a:spcBef>
                <a:spcPts val="290"/>
              </a:spcBef>
              <a:spcAft>
                <a:spcPts val="0"/>
              </a:spcAft>
              <a:buFont typeface="Symbol"/>
              <a:buChar char="·"/>
            </a:pPr>
            <a:r>
              <a:rPr lang="en-US" sz="1200" spc="-10">
                <a:solidFill>
                  <a:srgbClr val="000000"/>
                </a:solidFill>
                <a:latin typeface="Tahoma" pitchFamily="2" panose="02020603050405020304"/>
              </a:rPr>
              <a:t>Forsinkelse </a:t>
            </a:r>
          </a:p>
          <a:p>
            <a:pPr marL="228600" marR="0" indent="228600" algn="l">
              <a:lnSpc>
                <a:spcPts val="1400"/>
              </a:lnSpc>
              <a:spcBef>
                <a:spcPts val="275"/>
              </a:spcBef>
              <a:spcAft>
                <a:spcPts val="0"/>
              </a:spcAft>
              <a:buFont typeface="Symbol"/>
              <a:buChar char="·"/>
            </a:pPr>
            <a:r>
              <a:rPr lang="en-US" sz="1200" spc="-10">
                <a:solidFill>
                  <a:srgbClr val="000000"/>
                </a:solidFill>
                <a:latin typeface="Tahoma" pitchFamily="2" panose="02020603050405020304"/>
              </a:rPr>
              <a:t>Magasinering </a:t>
            </a:r>
          </a:p>
          <a:p>
            <a:pPr marL="228600" marR="0" indent="228600" algn="l">
              <a:lnSpc>
                <a:spcPts val="1400"/>
              </a:lnSpc>
              <a:spcBef>
                <a:spcPts val="270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b="1" spc="0">
                <a:solidFill>
                  <a:srgbClr val="000000"/>
                </a:solidFill>
                <a:latin typeface="Tahoma" pitchFamily="2" panose="02020603050405020304"/>
              </a:rPr>
              <a:t>Anvendelse af nedknust beton </a:t>
            </a:r>
          </a:p>
          <a:p>
            <a:pPr marL="228600" marR="0" indent="228600" algn="l">
              <a:lnSpc>
                <a:spcPts val="1400"/>
              </a:lnSpc>
              <a:spcBef>
                <a:spcPts val="330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b="1" spc="-15">
                <a:solidFill>
                  <a:srgbClr val="000000"/>
                </a:solidFill>
                <a:latin typeface="Tahoma" pitchFamily="2" panose="02020603050405020304"/>
              </a:rPr>
              <a:t>Nedbrydelse af forurening i overfladevand </a:t>
            </a:r>
          </a:p>
          <a:p>
            <a:pPr marL="228600" marR="457200" indent="228600" algn="l">
              <a:lnSpc>
                <a:spcPts val="1400"/>
              </a:lnSpc>
              <a:spcBef>
                <a:spcPts val="50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b="1" spc="0">
                <a:solidFill>
                  <a:srgbClr val="000000"/>
                </a:solidFill>
                <a:latin typeface="Tahoma" pitchFamily="2" panose="02020603050405020304"/>
              </a:rPr>
              <a:t>Refleksion af solens stråler tilbage i atmosfæren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7014845" y="9415145"/>
            <a:ext cx="259715" cy="1035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700"/>
              </a:lnSpc>
              <a:spcAft>
                <a:spcPts val="0"/>
              </a:spcAft>
            </a:pPr>
            <a:r>
              <a:rPr lang="en-US" sz="1200" spc="70">
                <a:solidFill>
                  <a:srgbClr val="000000"/>
                </a:solidFill>
                <a:latin typeface="Calibri" pitchFamily="2" panose="02020603050405020304"/>
              </a:rPr>
              <a:t>11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12"/>
          <a:stretch>
            <a:fillRect/>
          </a:stretch>
        </p:blipFill>
        <p:spPr>
          <a:xfrm>
            <a:off x="935990" y="545465"/>
            <a:ext cx="6278880" cy="8973185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150" b="1" spc="-3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391285" y="2480945"/>
            <a:ext cx="332740" cy="793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50" spc="70">
                <a:solidFill>
                  <a:srgbClr val="000000"/>
                </a:solidFill>
                <a:latin typeface="Verdana" pitchFamily="2" panose="02020603050405020304"/>
              </a:rPr>
              <a:t>1901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3039110" y="2990215"/>
            <a:ext cx="657860" cy="1219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900"/>
              </a:lnSpc>
              <a:spcAft>
                <a:spcPts val="0"/>
              </a:spcAft>
            </a:pPr>
            <a:r>
              <a:rPr lang="en-US" sz="1200" spc="-145">
                <a:solidFill>
                  <a:srgbClr val="000000"/>
                </a:solidFill>
                <a:latin typeface="Verdana" pitchFamily="2" panose="02020603050405020304"/>
              </a:rPr>
              <a:t>= 50 mm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2850" y="1649095"/>
            <a:ext cx="2871470" cy="7346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>
            <a:normAutofit fontScale="80000"/>
          </a:bodyPr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650" b="1" spc="140">
                <a:solidFill>
                  <a:srgbClr val="000000"/>
                </a:solidFill>
                <a:latin typeface="Tahoma" pitchFamily="2" panose="02020603050405020304"/>
              </a:rPr>
              <a:t>Regn i Danmark </a:t>
            </a:r>
          </a:p>
          <a:p>
            <a:pPr marL="0" marR="0" indent="0" algn="l">
              <a:lnSpc>
                <a:spcPts val="1500"/>
              </a:lnSpc>
              <a:spcBef>
                <a:spcPts val="2510"/>
              </a:spcBef>
              <a:spcAft>
                <a:spcPts val="0"/>
              </a:spcAft>
            </a:pPr>
            <a:r>
              <a:rPr lang="en-US" sz="1150" b="1" spc="-35">
                <a:solidFill>
                  <a:srgbClr val="000000"/>
                </a:solidFill>
                <a:latin typeface="Tahoma" pitchFamily="2" panose="02020603050405020304"/>
              </a:rPr>
              <a:t>Femårshændelse: 190 l/s/ha på 10 min: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16025" y="2563495"/>
            <a:ext cx="2533015" cy="2711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0" algn="l">
              <a:lnSpc>
                <a:spcPts val="400"/>
              </a:lnSpc>
              <a:spcAft>
                <a:spcPts val="0"/>
              </a:spcAft>
              <a:tabLst>
                <a:tab algn="l" pos="411480"/>
              </a:tabLst>
            </a:pPr>
            <a:r>
              <a:rPr lang="en-US" sz="100" spc="305">
                <a:solidFill>
                  <a:srgbClr val="000000"/>
                </a:solidFill>
                <a:latin typeface="Verdana" pitchFamily="2" panose="02020603050405020304"/>
              </a:rPr>
              <a:t> </a:t>
            </a:r>
            <a:r>
              <a:rPr lang="en-US" sz="850" spc="305">
                <a:solidFill>
                  <a:srgbClr val="000000"/>
                </a:solidFill>
                <a:latin typeface="Verdana" pitchFamily="2" panose="02020603050405020304"/>
              </a:rPr>
              <a:t> </a:t>
            </a:r>
            <a:r>
              <a:rPr lang="en-US" sz="850" spc="305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spc="305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spc="305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spc="305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spc="305">
                <a:solidFill>
                  <a:srgbClr val="000000"/>
                </a:solidFill>
                <a:latin typeface="Verdana" pitchFamily="2" panose="02020603050405020304"/>
              </a:rPr>
              <a:t> </a:t>
            </a:r>
            <a:r>
              <a:rPr lang="en-US" sz="850" spc="305">
                <a:solidFill>
                  <a:srgbClr val="000000"/>
                </a:solidFill>
                <a:latin typeface="Verdana" pitchFamily="2" panose="02020603050405020304"/>
              </a:rPr>
              <a:t> </a:t>
            </a:r>
          </a:p>
          <a:p>
            <a:pPr marL="1554480" marR="0" indent="22860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 typeface="Symbol"/>
              <a:buChar char="·"/>
              <a:tabLst>
                <a:tab algn="l" pos="1554480"/>
              </a:tabLst>
            </a:pPr>
            <a:r>
              <a:rPr lang="en-US" sz="850" spc="15">
                <a:solidFill>
                  <a:srgbClr val="000000"/>
                </a:solidFill>
                <a:latin typeface="Verdana" pitchFamily="2" panose="02020603050405020304"/>
              </a:rPr>
              <a:t>0000 ha/m</a:t>
            </a:r>
            <a:r>
              <a:rPr lang="en-US" sz="650" spc="15">
                <a:solidFill>
                  <a:srgbClr val="000000"/>
                </a:solidFill>
                <a:latin typeface="Verdana" pitchFamily="2" panose="02020603050405020304"/>
              </a:rPr>
              <a:t>2 </a:t>
            </a:r>
            <a:r>
              <a:rPr lang="en-US" sz="1300" spc="15">
                <a:solidFill>
                  <a:srgbClr val="000000"/>
                </a:solidFill>
                <a:latin typeface="Cambria Math" pitchFamily="1" panose="02020603050405020304"/>
              </a:rPr>
              <a:t>= 11,4 </a:t>
            </a:r>
            <a:r>
              <a:rPr lang="en-US" sz="850" spc="15">
                <a:solidFill>
                  <a:srgbClr val="000000"/>
                </a:solidFill>
                <a:latin typeface="Verdana" pitchFamily="2" panose="02020603050405020304"/>
              </a:rPr>
              <a:t>1 </a:t>
            </a:r>
          </a:p>
          <a:p>
            <a:pPr marL="228600" marR="0" indent="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tabLst>
                <a:tab algn="r" pos="2514600"/>
              </a:tabLst>
            </a:pPr>
            <a:r>
              <a:rPr lang="en-US" sz="850" u="sng" spc="0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u="sng" spc="0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u="sng" spc="0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u="sng" spc="0">
                <a:solidFill>
                  <a:srgbClr val="000000"/>
                </a:solidFill>
                <a:latin typeface="Verdana" pitchFamily="2" panose="02020603050405020304"/>
              </a:rPr>
              <a:t> </a:t>
            </a:r>
            <a:r>
              <a:rPr lang="en-US" sz="100" spc="0">
                <a:solidFill>
                  <a:srgbClr val="000000"/>
                </a:solidFill>
                <a:latin typeface="Verdana" pitchFamily="2" panose="02020603050405020304"/>
              </a:rPr>
              <a:t> </a:t>
            </a:r>
            <a:r>
              <a:rPr lang="en-US" sz="850" spc="0">
                <a:solidFill>
                  <a:srgbClr val="000000"/>
                </a:solidFill>
                <a:latin typeface="Verdana" pitchFamily="2" panose="02020603050405020304"/>
              </a:rPr>
              <a:t>m</a:t>
            </a:r>
            <a:r>
              <a:rPr lang="en-US" sz="650" spc="0">
                <a:solidFill>
                  <a:srgbClr val="000000"/>
                </a:solidFill>
                <a:latin typeface="Verdana" pitchFamily="2" panose="02020603050405020304"/>
              </a:rPr>
              <a:t>2 </a:t>
            </a:r>
            <a:r>
              <a:rPr lang="en-US" sz="1200" spc="0">
                <a:solidFill>
                  <a:srgbClr val="000000"/>
                </a:solidFill>
                <a:latin typeface="Verdana" pitchFamily="2" panose="02020603050405020304"/>
              </a:rPr>
              <a:t>= 11,4 mm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216025" y="2834640"/>
            <a:ext cx="1771015" cy="3778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94615" rIns="0" bIns="0" anchor="t"/>
          <a:lstStyle/>
          <a:p>
            <a:pPr marL="1554480" marR="0" indent="22860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-60">
                <a:solidFill>
                  <a:srgbClr val="000000"/>
                </a:solidFill>
                <a:latin typeface="Tahoma" pitchFamily="2" panose="02020603050405020304"/>
              </a:rPr>
              <a:t>Hulrums-% = 23: </a:t>
            </a:r>
            <a:r>
              <a:rPr lang="en-US" sz="850" u="sng" spc="-60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u="sng" spc="-60">
                <a:solidFill>
                  <a:srgbClr val="000000"/>
                </a:solidFill>
                <a:latin typeface="Verdana" pitchFamily="2" panose="02020603050405020304"/>
              </a:rPr>
              <a:t>,4</a:t>
            </a:r>
            <a:r>
              <a:rPr lang="en-US" sz="850" spc="-60">
                <a:solidFill>
                  <a:srgbClr val="000000"/>
                </a:solidFill>
                <a:latin typeface="Verdana" pitchFamily="2" panose="02020603050405020304"/>
              </a:rPr>
              <a:t>0,23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1216025" y="3285490"/>
            <a:ext cx="2480945" cy="28067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90170" rIns="0" bIns="0" anchor="t"/>
          <a:lstStyle/>
          <a:p>
            <a:pPr marL="1600200" marR="0" indent="22860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25">
                <a:solidFill>
                  <a:srgbClr val="000000"/>
                </a:solidFill>
                <a:latin typeface="Tahoma" pitchFamily="2" panose="02020603050405020304"/>
              </a:rPr>
              <a:t>Hulrums-% = 17: </a:t>
            </a:r>
            <a:r>
              <a:rPr lang="en-US" sz="850" u="sng" spc="25">
                <a:solidFill>
                  <a:srgbClr val="000000"/>
                </a:solidFill>
                <a:latin typeface="Verdana" pitchFamily="2" panose="02020603050405020304"/>
              </a:rPr>
              <a:t></a:t>
            </a:r>
            <a:r>
              <a:rPr lang="en-US" sz="850" u="sng" spc="25">
                <a:solidFill>
                  <a:srgbClr val="000000"/>
                </a:solidFill>
                <a:latin typeface="Verdana" pitchFamily="2" panose="02020603050405020304"/>
              </a:rPr>
              <a:t>,</a:t>
            </a:r>
            <a:r>
              <a:rPr lang="en-US" sz="1200" spc="25">
                <a:solidFill>
                  <a:srgbClr val="000000"/>
                </a:solidFill>
                <a:latin typeface="Verdana" pitchFamily="2" panose="02020603050405020304"/>
              </a:rPr>
              <a:t> = 67 mm </a:t>
            </a:r>
            <a:r>
              <a:rPr lang="en-US" sz="850" spc="25">
                <a:solidFill>
                  <a:srgbClr val="000000"/>
                </a:solidFill>
                <a:latin typeface="Verdana" pitchFamily="2" panose="02020603050405020304"/>
              </a:rPr>
              <a:t>,</a:t>
            </a:r>
            <a:r>
              <a:rPr lang="en-US" sz="850" spc="25">
                <a:solidFill>
                  <a:srgbClr val="000000"/>
                </a:solidFill>
                <a:latin typeface="Verdana" pitchFamily="2" panose="02020603050405020304"/>
              </a:rPr>
              <a:t>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3039110" y="6690360"/>
            <a:ext cx="749300" cy="1219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000"/>
              </a:lnSpc>
              <a:spcAft>
                <a:spcPts val="0"/>
              </a:spcAft>
            </a:pPr>
            <a:r>
              <a:rPr lang="en-US" sz="1200" spc="-135">
                <a:solidFill>
                  <a:srgbClr val="000000"/>
                </a:solidFill>
                <a:latin typeface="Verdana" pitchFamily="2" panose="02020603050405020304"/>
              </a:rPr>
              <a:t>= 136 mm </a:t>
            </a:r>
          </a:p>
        </p:txBody>
      </p:sp>
      <p:sp>
        <p:nvSpPr>
          <p:cNvPr id="12" name=""/>
          <p:cNvSpPr/>
          <p:nvPr>
            <p:ph type="body" idx="10"/>
          </p:nvPr>
        </p:nvSpPr>
        <p:spPr>
          <a:xfrm>
            <a:off x="1216025" y="6193790"/>
            <a:ext cx="5175885" cy="3594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just">
              <a:lnSpc>
                <a:spcPts val="14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0">
                <a:solidFill>
                  <a:srgbClr val="000000"/>
                </a:solidFill>
                <a:latin typeface="Tahoma" pitchFamily="2" panose="02020603050405020304"/>
              </a:rPr>
              <a:t>Rekorden for 10 minutters nedbør er fra 2. juli 2011 i Ishøj, hvor der </a:t>
            </a:r>
            <a:r>
              <a:rPr lang="en-US" sz="1150" b="1" spc="0">
                <a:solidFill>
                  <a:srgbClr val="000000"/>
                </a:solidFill>
                <a:latin typeface="Tahoma" pitchFamily="2" panose="02020603050405020304"/>
              </a:rPr>
              <a:t>faldt 31,2 millimeter over 10 minutter. </a:t>
            </a:r>
          </a:p>
        </p:txBody>
      </p:sp>
      <p:sp>
        <p:nvSpPr>
          <p:cNvPr id="13" name=""/>
          <p:cNvSpPr/>
          <p:nvPr>
            <p:ph type="body" idx="10"/>
          </p:nvPr>
        </p:nvSpPr>
        <p:spPr>
          <a:xfrm>
            <a:off x="1216025" y="6553200"/>
            <a:ext cx="1764665" cy="35687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82550" rIns="0" bIns="0" anchor="t"/>
          <a:lstStyle/>
          <a:p>
            <a:pPr marL="1554480" marR="0" indent="22860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-75">
                <a:solidFill>
                  <a:srgbClr val="000000"/>
                </a:solidFill>
                <a:latin typeface="Tahoma" pitchFamily="2" panose="02020603050405020304"/>
              </a:rPr>
              <a:t>Hulrums-% = 23: </a:t>
            </a:r>
            <a:r>
              <a:rPr lang="en-US" sz="850" u="sng" spc="-75">
                <a:solidFill>
                  <a:srgbClr val="000000"/>
                </a:solidFill>
                <a:latin typeface="Verdana" pitchFamily="2" panose="02020603050405020304"/>
              </a:rPr>
              <a:t>3</a:t>
            </a:r>
            <a:r>
              <a:rPr lang="en-US" sz="850" u="sng" spc="-75">
                <a:solidFill>
                  <a:srgbClr val="000000"/>
                </a:solidFill>
                <a:latin typeface="Verdana" pitchFamily="2" panose="02020603050405020304"/>
              </a:rPr>
              <a:t>,</a:t>
            </a:r>
            <a:r>
              <a:rPr lang="en-US" sz="850" spc="-75">
                <a:solidFill>
                  <a:srgbClr val="000000"/>
                </a:solidFill>
                <a:latin typeface="Verdana" pitchFamily="2" panose="02020603050405020304"/>
              </a:rPr>
              <a:t>2 </a:t>
            </a:r>
            <a:r>
              <a:rPr lang="en-US" sz="850" spc="-75">
                <a:solidFill>
                  <a:srgbClr val="000000"/>
                </a:solidFill>
                <a:latin typeface="Verdana" pitchFamily="2" panose="02020603050405020304"/>
              </a:rPr>
              <a:t>0,23 </a:t>
            </a:r>
          </a:p>
        </p:txBody>
      </p:sp>
      <p:sp>
        <p:nvSpPr>
          <p:cNvPr id="14" name=""/>
          <p:cNvSpPr/>
          <p:nvPr>
            <p:ph type="body" idx="10"/>
          </p:nvPr>
        </p:nvSpPr>
        <p:spPr>
          <a:xfrm>
            <a:off x="1216025" y="6986270"/>
            <a:ext cx="2572385" cy="2768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3335" rIns="0" bIns="0" anchor="t"/>
          <a:lstStyle/>
          <a:p>
            <a:pPr marL="0" marR="0" indent="22860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30">
                <a:solidFill>
                  <a:srgbClr val="000000"/>
                </a:solidFill>
                <a:latin typeface="Tahoma" pitchFamily="2" panose="02020603050405020304"/>
              </a:rPr>
              <a:t>Hulrums-% = 17: </a:t>
            </a:r>
            <a:r>
              <a:rPr lang="en-US" sz="850" u="sng" spc="30">
                <a:solidFill>
                  <a:srgbClr val="000000"/>
                </a:solidFill>
                <a:latin typeface="Verdana" pitchFamily="2" panose="02020603050405020304"/>
              </a:rPr>
              <a:t>,</a:t>
            </a:r>
            <a:r>
              <a:rPr lang="en-US" sz="850" spc="30">
                <a:solidFill>
                  <a:srgbClr val="000000"/>
                </a:solidFill>
                <a:latin typeface="Verdana" pitchFamily="2" panose="02020603050405020304"/>
              </a:rPr>
              <a:t>2 </a:t>
            </a:r>
          </a:p>
          <a:p>
            <a:pPr marL="0" marR="0" indent="0" algn="r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50" spc="40">
                <a:solidFill>
                  <a:srgbClr val="000000"/>
                </a:solidFill>
                <a:latin typeface="Verdana" pitchFamily="2" panose="02020603050405020304"/>
              </a:rPr>
              <a:t>,</a:t>
            </a:r>
            <a:r>
              <a:rPr lang="en-US" sz="850" spc="40">
                <a:solidFill>
                  <a:srgbClr val="000000"/>
                </a:solidFill>
                <a:latin typeface="Verdana" pitchFamily="2" panose="02020603050405020304"/>
              </a:rPr>
              <a:t> </a:t>
            </a:r>
            <a:r>
              <a:rPr lang="en-US" sz="1200" spc="40">
                <a:solidFill>
                  <a:srgbClr val="000000"/>
                </a:solidFill>
                <a:latin typeface="Verdana" pitchFamily="2" panose="02020603050405020304"/>
              </a:rPr>
              <a:t>= 184 mm </a:t>
            </a:r>
          </a:p>
        </p:txBody>
      </p:sp>
      <p:sp>
        <p:nvSpPr>
          <p:cNvPr id="15" name=""/>
          <p:cNvSpPr/>
          <p:nvPr>
            <p:ph type="body" idx="10"/>
          </p:nvPr>
        </p:nvSpPr>
        <p:spPr>
          <a:xfrm>
            <a:off x="1219200" y="5623560"/>
            <a:ext cx="162179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>
            <a:normAutofit fontScale="80000"/>
          </a:bodyPr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650" b="1" spc="95">
                <a:solidFill>
                  <a:srgbClr val="000000"/>
                </a:solidFill>
                <a:latin typeface="Tahoma" pitchFamily="2" panose="02020603050405020304"/>
              </a:rPr>
              <a:t>Regn i Danmark </a:t>
            </a:r>
          </a:p>
        </p:txBody>
      </p:sp>
      <p:sp>
        <p:nvSpPr>
          <p:cNvPr id="16" name=""/>
          <p:cNvSpPr/>
          <p:nvPr>
            <p:ph type="body" idx="10"/>
          </p:nvPr>
        </p:nvSpPr>
        <p:spPr>
          <a:xfrm>
            <a:off x="7014845" y="9415145"/>
            <a:ext cx="259715" cy="1035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700"/>
              </a:lnSpc>
              <a:spcAft>
                <a:spcPts val="0"/>
              </a:spcAft>
            </a:pPr>
            <a:r>
              <a:rPr lang="en-US" sz="1150" b="1" spc="95">
                <a:solidFill>
                  <a:srgbClr val="000000"/>
                </a:solidFill>
                <a:latin typeface="Calibri" pitchFamily="2" panose="02020603050405020304"/>
              </a:rPr>
              <a:t>12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13"/>
          <a:stretch>
            <a:fillRect/>
          </a:stretch>
        </p:blipFill>
        <p:spPr>
          <a:xfrm>
            <a:off x="935990" y="545465"/>
            <a:ext cx="627888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150" b="1" spc="-3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3105785" y="2719070"/>
            <a:ext cx="746760" cy="1187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900"/>
              </a:lnSpc>
              <a:spcAft>
                <a:spcPts val="0"/>
              </a:spcAft>
            </a:pPr>
            <a:r>
              <a:rPr lang="en-US" sz="1200" spc="-135">
                <a:solidFill>
                  <a:srgbClr val="000000"/>
                </a:solidFill>
                <a:latin typeface="Verdana" pitchFamily="2" panose="02020603050405020304"/>
              </a:rPr>
              <a:t>= 734 mm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3105785" y="3072130"/>
            <a:ext cx="746760" cy="1193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900"/>
              </a:lnSpc>
              <a:spcAft>
                <a:spcPts val="0"/>
              </a:spcAft>
            </a:pPr>
            <a:r>
              <a:rPr lang="en-US" sz="1200" spc="-135">
                <a:solidFill>
                  <a:srgbClr val="000000"/>
                </a:solidFill>
                <a:latin typeface="Verdana" pitchFamily="2" panose="02020603050405020304"/>
              </a:rPr>
              <a:t>= 994 mm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6025" y="2218690"/>
            <a:ext cx="5264150" cy="3657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l">
              <a:lnSpc>
                <a:spcPts val="14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0">
                <a:solidFill>
                  <a:srgbClr val="000000"/>
                </a:solidFill>
                <a:latin typeface="Tahoma" pitchFamily="2" panose="02020603050405020304"/>
              </a:rPr>
              <a:t>Største vandmængde inden for 24 timer: 168,9 mm faldt der i Marstal på Ærø 8. – 9. juli 1931.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16025" y="2658110"/>
            <a:ext cx="1835150" cy="2768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62230" rIns="0" bIns="0" anchor="t"/>
          <a:lstStyle/>
          <a:p>
            <a:pPr marL="1600200" marR="0" indent="22860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-20">
                <a:solidFill>
                  <a:srgbClr val="000000"/>
                </a:solidFill>
                <a:latin typeface="Tahoma" pitchFamily="2" panose="02020603050405020304"/>
              </a:rPr>
              <a:t>Hulrums-% = 23: </a:t>
            </a:r>
            <a:r>
              <a:rPr lang="en-US" sz="800" u="sng" spc="-20">
                <a:solidFill>
                  <a:srgbClr val="000000"/>
                </a:solidFill>
                <a:latin typeface="Verdana" pitchFamily="2" panose="02020603050405020304"/>
              </a:rPr>
              <a:t>168</a:t>
            </a:r>
            <a:r>
              <a:rPr lang="en-US" sz="800" spc="-20">
                <a:solidFill>
                  <a:srgbClr val="000000"/>
                </a:solidFill>
                <a:latin typeface="Verdana" pitchFamily="2" panose="02020603050405020304"/>
              </a:rPr>
              <a:t>,9 0,23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216025" y="3014345"/>
            <a:ext cx="1835150" cy="2743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60960" rIns="0" bIns="0" anchor="t"/>
          <a:lstStyle/>
          <a:p>
            <a:pPr marL="1600200" marR="0" indent="228600" algn="l">
              <a:lnSpc>
                <a:spcPts val="800"/>
              </a:lnSpc>
              <a:spcAft>
                <a:spcPts val="0"/>
              </a:spcAft>
              <a:buFont typeface="Symbol"/>
              <a:buChar char="·"/>
            </a:pPr>
            <a:r>
              <a:rPr lang="en-US" sz="1150" b="1" spc="-20">
                <a:solidFill>
                  <a:srgbClr val="000000"/>
                </a:solidFill>
                <a:latin typeface="Tahoma" pitchFamily="2" panose="02020603050405020304"/>
              </a:rPr>
              <a:t>Hulrums-% = 17: </a:t>
            </a:r>
            <a:r>
              <a:rPr lang="en-US" sz="800" u="sng" spc="-20">
                <a:solidFill>
                  <a:srgbClr val="000000"/>
                </a:solidFill>
                <a:latin typeface="Verdana" pitchFamily="2" panose="02020603050405020304"/>
              </a:rPr>
              <a:t>168,9</a:t>
            </a:r>
            <a:r>
              <a:rPr lang="en-US" sz="800" spc="-20">
                <a:solidFill>
                  <a:srgbClr val="000000"/>
                </a:solidFill>
                <a:latin typeface="Verdana" pitchFamily="2" panose="02020603050405020304"/>
              </a:rPr>
              <a:t> 0,17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1219200" y="1649095"/>
            <a:ext cx="162179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>
            <a:normAutofit fontScale="80000"/>
          </a:bodyPr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650" b="1" spc="95">
                <a:solidFill>
                  <a:srgbClr val="000000"/>
                </a:solidFill>
                <a:latin typeface="Tahoma" pitchFamily="2" panose="02020603050405020304"/>
              </a:rPr>
              <a:t>Regn i Danmark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1200785" y="5623560"/>
            <a:ext cx="302958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>
            <a:normAutofit fontScale="80000"/>
          </a:bodyPr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650" b="1" spc="100">
                <a:solidFill>
                  <a:srgbClr val="000000"/>
                </a:solidFill>
                <a:latin typeface="Tahoma" pitchFamily="2" panose="02020603050405020304"/>
              </a:rPr>
              <a:t>Tilstopning (permeabel asfalt) </a:t>
            </a:r>
          </a:p>
        </p:txBody>
      </p:sp>
      <p:sp>
        <p:nvSpPr>
          <p:cNvPr id="12" name=""/>
          <p:cNvSpPr/>
          <p:nvPr>
            <p:ph type="body" idx="10"/>
          </p:nvPr>
        </p:nvSpPr>
        <p:spPr>
          <a:xfrm>
            <a:off x="2740025" y="6214745"/>
            <a:ext cx="1542415" cy="6007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200"/>
              </a:lnSpc>
              <a:spcAft>
                <a:spcPts val="0"/>
              </a:spcAft>
            </a:pPr>
            <a:r>
              <a:rPr lang="en-US" sz="1000" b="1" spc="-70">
                <a:solidFill>
                  <a:srgbClr val="FFFFFF"/>
                </a:solidFill>
                <a:latin typeface="Tahoma" pitchFamily="2" panose="02020603050405020304"/>
              </a:rPr>
              <a:t>Tilstopning med ”vejslam” (vand, sand, sphagnum, olie). Måling af udløbstid før/under/efter oprensning </a:t>
            </a:r>
          </a:p>
        </p:txBody>
      </p:sp>
      <p:sp>
        <p:nvSpPr>
          <p:cNvPr id="13" name=""/>
          <p:cNvSpPr/>
          <p:nvPr>
            <p:ph type="body" idx="10"/>
          </p:nvPr>
        </p:nvSpPr>
        <p:spPr>
          <a:xfrm>
            <a:off x="7014845" y="9415145"/>
            <a:ext cx="259715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150" b="1" spc="95">
                <a:solidFill>
                  <a:srgbClr val="000000"/>
                </a:solidFill>
                <a:latin typeface="Calibri" pitchFamily="2" panose="02020603050405020304"/>
              </a:rPr>
              <a:t>13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14"/>
          <a:stretch>
            <a:fillRect/>
          </a:stretch>
        </p:blipFill>
        <p:spPr>
          <a:xfrm>
            <a:off x="935990" y="546735"/>
            <a:ext cx="6283325" cy="8974455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8750" y="546735"/>
            <a:ext cx="707390" cy="1047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-5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01420" y="1649730"/>
            <a:ext cx="266001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40">
                <a:solidFill>
                  <a:srgbClr val="000000"/>
                </a:solidFill>
                <a:latin typeface="Tahoma" pitchFamily="2" panose="02020603050405020304"/>
              </a:rPr>
              <a:t>Tilstopning - Laboratoriets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01420" y="5625465"/>
            <a:ext cx="266001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10"/>
              </a:spcAft>
            </a:pPr>
            <a:r>
              <a:rPr lang="en-US" sz="1800" spc="-40">
                <a:solidFill>
                  <a:srgbClr val="000000"/>
                </a:solidFill>
                <a:latin typeface="Tahoma" pitchFamily="2" panose="02020603050405020304"/>
              </a:rPr>
              <a:t>Tilstopning - Laboratoriets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7014210" y="9415780"/>
            <a:ext cx="264795" cy="1054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80">
                <a:solidFill>
                  <a:srgbClr val="000000"/>
                </a:solidFill>
                <a:latin typeface="Calibri" pitchFamily="2" panose="02020603050405020304"/>
              </a:rPr>
              <a:t>14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15"/>
          <a:stretch>
            <a:fillRect/>
          </a:stretch>
        </p:blipFill>
        <p:spPr>
          <a:xfrm>
            <a:off x="935990" y="545465"/>
            <a:ext cx="627888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-5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00785" y="1649095"/>
            <a:ext cx="110045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65">
                <a:solidFill>
                  <a:srgbClr val="000000"/>
                </a:solidFill>
                <a:latin typeface="Tahoma" pitchFamily="2" panose="02020603050405020304"/>
              </a:rPr>
              <a:t>Tilstopning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6025" y="2218690"/>
            <a:ext cx="2326005" cy="7258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l">
              <a:lnSpc>
                <a:spcPts val="14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Bore kerne af permavejs-belægning på en servicevej i Billund Lufthavn, med nedsat drænevne.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00785" y="5623560"/>
            <a:ext cx="110045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65">
                <a:solidFill>
                  <a:srgbClr val="000000"/>
                </a:solidFill>
                <a:latin typeface="Tahoma" pitchFamily="2" panose="02020603050405020304"/>
              </a:rPr>
              <a:t>Tilstopning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16025" y="6193790"/>
            <a:ext cx="4983480" cy="23983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0" indent="228600" algn="l">
              <a:lnSpc>
                <a:spcPts val="14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Belægningen skal holdes ren for jord, grus m.v. </a:t>
            </a:r>
          </a:p>
          <a:p>
            <a:pPr marL="228600" marR="0" indent="228600" algn="l">
              <a:lnSpc>
                <a:spcPts val="1500"/>
              </a:lnSpc>
              <a:spcBef>
                <a:spcPts val="56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I byområder med langsomt kørende trafik - skal der regelmæssigt foretages oprensning ved højtryks vandspuling og efterfølgende rensugning med en dertil egnet </a:t>
            </a:r>
          </a:p>
          <a:p>
            <a:pPr marL="228600" marR="0" indent="0" algn="l">
              <a:lnSpc>
                <a:spcPts val="1500"/>
              </a:lnSpc>
              <a:spcBef>
                <a:spcPts val="15"/>
              </a:spcBef>
              <a:spcAft>
                <a:spcPts val="0"/>
              </a:spcAft>
            </a:pPr>
            <a:r>
              <a:rPr lang="en-US" sz="1300" spc="-15">
                <a:solidFill>
                  <a:srgbClr val="000000"/>
                </a:solidFill>
                <a:latin typeface="Tahoma" pitchFamily="2" panose="02020603050405020304"/>
              </a:rPr>
              <a:t>spule-/sugebil. </a:t>
            </a:r>
          </a:p>
          <a:p>
            <a:pPr marL="228600" marR="0" indent="228600" algn="l">
              <a:lnSpc>
                <a:spcPts val="1500"/>
              </a:lnSpc>
              <a:spcBef>
                <a:spcPts val="69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Plan for systematisk vedligehold, så </a:t>
            </a:r>
            <a:br/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oprensning af porerne foretages som </a:t>
            </a:r>
            <a:br/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minimum én gang årligt. </a:t>
            </a:r>
          </a:p>
          <a:p>
            <a:pPr marL="228600" marR="0" indent="228600" algn="l">
              <a:lnSpc>
                <a:spcPts val="1500"/>
              </a:lnSpc>
              <a:spcBef>
                <a:spcPts val="69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Behovet kan f.eks. øges til halvårligt, </a:t>
            </a:r>
            <a:br/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hvis der er mange løvfældende træer </a:t>
            </a:r>
            <a:br/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langs vejen.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7014845" y="9415145"/>
            <a:ext cx="259715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70">
                <a:solidFill>
                  <a:srgbClr val="000000"/>
                </a:solidFill>
                <a:latin typeface="Calibri" pitchFamily="2" panose="02020603050405020304"/>
              </a:rPr>
              <a:t>15 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16"/>
          <a:stretch>
            <a:fillRect/>
          </a:stretch>
        </p:blipFill>
        <p:spPr>
          <a:xfrm>
            <a:off x="935990" y="545465"/>
            <a:ext cx="628142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00785" y="2218690"/>
            <a:ext cx="3566160" cy="23291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45720" marR="0" indent="0" algn="l">
              <a:lnSpc>
                <a:spcPts val="1500"/>
              </a:lnSpc>
              <a:spcAft>
                <a:spcPts val="0"/>
              </a:spcAft>
            </a:pPr>
            <a:r>
              <a:rPr lang="en-US" sz="1300" i="1" spc="0">
                <a:solidFill>
                  <a:srgbClr val="000000"/>
                </a:solidFill>
                <a:latin typeface="Tahoma" pitchFamily="2" panose="02020603050405020304"/>
              </a:rPr>
              <a:t>Frostbestandigheden af en permeabel belægning afhænger i stor grad af mængden af frysende vand i belægningen. </a:t>
            </a:r>
          </a:p>
          <a:p>
            <a:pPr marL="45720" marR="0" indent="0" algn="l">
              <a:lnSpc>
                <a:spcPts val="1600"/>
              </a:lnSpc>
              <a:spcBef>
                <a:spcPts val="295"/>
              </a:spcBef>
              <a:spcAft>
                <a:spcPts val="0"/>
              </a:spcAft>
            </a:pPr>
            <a:r>
              <a:rPr lang="en-US" sz="1300" spc="-20">
                <a:solidFill>
                  <a:srgbClr val="000000"/>
                </a:solidFill>
                <a:latin typeface="Tahoma" pitchFamily="2" panose="02020603050405020304"/>
              </a:rPr>
              <a:t>Vandmætning kan opstå hvis: </a:t>
            </a:r>
          </a:p>
          <a:p>
            <a:pPr marL="228600" marR="228600" indent="182880" algn="l">
              <a:lnSpc>
                <a:spcPts val="1600"/>
              </a:lnSpc>
              <a:spcBef>
                <a:spcPts val="32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Drænlagene under belægningen har for lav permeabilitet </a:t>
            </a:r>
          </a:p>
          <a:p>
            <a:pPr marL="228600" marR="0" indent="182880" algn="l">
              <a:lnSpc>
                <a:spcPts val="1600"/>
              </a:lnSpc>
              <a:spcBef>
                <a:spcPts val="30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Drænlagene under belægningen er frosne </a:t>
            </a:r>
          </a:p>
          <a:p>
            <a:pPr marL="228600" marR="228600" indent="182880" algn="l">
              <a:lnSpc>
                <a:spcPts val="1600"/>
              </a:lnSpc>
              <a:spcBef>
                <a:spcPts val="31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Et højt grundvandsspejl i kombination med kraftig regn </a:t>
            </a:r>
          </a:p>
          <a:p>
            <a:pPr marL="228600" marR="274320" indent="182880" algn="l">
              <a:lnSpc>
                <a:spcPts val="1500"/>
              </a:lnSpc>
              <a:spcBef>
                <a:spcPts val="28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Permeabiliteten af belægningen er nedsat grundet tilstopning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9200" y="1649095"/>
            <a:ext cx="183769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45">
                <a:solidFill>
                  <a:srgbClr val="000000"/>
                </a:solidFill>
                <a:latin typeface="Tahoma" pitchFamily="2" panose="02020603050405020304"/>
              </a:rPr>
              <a:t>Frostbestandighed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6025" y="6148070"/>
            <a:ext cx="3801110" cy="16732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228600" marR="548640" indent="228600" algn="l">
              <a:lnSpc>
                <a:spcPts val="15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10">
                <a:solidFill>
                  <a:srgbClr val="000000"/>
                </a:solidFill>
                <a:latin typeface="Tahoma" pitchFamily="2" panose="02020603050405020304"/>
              </a:rPr>
              <a:t>Metode til at undgå vandfyldte permeable belægninger grundet frost i drænlagene </a:t>
            </a:r>
          </a:p>
          <a:p>
            <a:pPr marL="228600" marR="320040" indent="228600" algn="l">
              <a:lnSpc>
                <a:spcPts val="1600"/>
              </a:lnSpc>
              <a:spcBef>
                <a:spcPts val="28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Bestemmelse af frostbestandigheden af konventionel beton og belægningsprodukter i beton </a:t>
            </a:r>
          </a:p>
          <a:p>
            <a:pPr marL="228600" marR="0" indent="228600" algn="l">
              <a:lnSpc>
                <a:spcPts val="1600"/>
              </a:lnSpc>
              <a:spcBef>
                <a:spcPts val="33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20">
                <a:solidFill>
                  <a:srgbClr val="000000"/>
                </a:solidFill>
                <a:latin typeface="Tahoma" pitchFamily="2" panose="02020603050405020304"/>
              </a:rPr>
              <a:t>Bestemmelse af frostbestandigheden af natursten </a:t>
            </a:r>
          </a:p>
          <a:p>
            <a:pPr marL="228600" marR="685800" indent="228600" algn="l">
              <a:lnSpc>
                <a:spcPts val="1600"/>
              </a:lnSpc>
              <a:spcBef>
                <a:spcPts val="31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20">
                <a:solidFill>
                  <a:srgbClr val="000000"/>
                </a:solidFill>
                <a:latin typeface="Tahoma" pitchFamily="2" panose="02020603050405020304"/>
              </a:rPr>
              <a:t>Metoder udviklet til bestemmelse af frostbestandigheden af permeabel beton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19200" y="5623560"/>
            <a:ext cx="371538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20">
                <a:solidFill>
                  <a:srgbClr val="000000"/>
                </a:solidFill>
                <a:latin typeface="Tahoma" pitchFamily="2" panose="02020603050405020304"/>
              </a:rPr>
              <a:t>Bestemmelse af frostbestandigheden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7014845" y="9415145"/>
            <a:ext cx="2628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60">
                <a:solidFill>
                  <a:srgbClr val="000000"/>
                </a:solidFill>
                <a:latin typeface="Calibri" pitchFamily="2" panose="02020603050405020304"/>
              </a:rPr>
              <a:t>16 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17"/>
          <a:stretch>
            <a:fillRect/>
          </a:stretch>
        </p:blipFill>
        <p:spPr>
          <a:xfrm>
            <a:off x="935990" y="545465"/>
            <a:ext cx="627888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00785" y="1649095"/>
            <a:ext cx="134112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40">
                <a:solidFill>
                  <a:srgbClr val="000000"/>
                </a:solidFill>
                <a:latin typeface="Tahoma" pitchFamily="2" panose="02020603050405020304"/>
              </a:rPr>
              <a:t>Valgt metode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2850" y="2182495"/>
            <a:ext cx="4864735" cy="162433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300" b="1" spc="-15">
                <a:solidFill>
                  <a:srgbClr val="000000"/>
                </a:solidFill>
                <a:latin typeface="Tahoma" pitchFamily="2" panose="02020603050405020304"/>
              </a:rPr>
              <a:t>DIN 18507:2012</a:t>
            </a:r>
            <a:r>
              <a:rPr lang="en-US" sz="1300" spc="-15">
                <a:solidFill>
                  <a:srgbClr val="000000"/>
                </a:solidFill>
                <a:latin typeface="Tahoma" pitchFamily="2" panose="02020603050405020304"/>
              </a:rPr>
              <a:t>: Metoden tager udgangspunkt i </a:t>
            </a:r>
            <a:r>
              <a:rPr lang="en-US" sz="1400" i="1" spc="-15">
                <a:solidFill>
                  <a:srgbClr val="000000"/>
                </a:solidFill>
                <a:latin typeface="Tahoma" pitchFamily="2" panose="02020603050405020304"/>
              </a:rPr>
              <a:t>teknologitesten </a:t>
            </a:r>
            <a:r>
              <a:rPr lang="en-US" sz="1300" spc="-15">
                <a:solidFill>
                  <a:srgbClr val="000000"/>
                </a:solidFill>
                <a:latin typeface="Tahoma" pitchFamily="2" panose="02020603050405020304"/>
              </a:rPr>
              <a:t>beskrevet i DS/EN 12371. </a:t>
            </a:r>
          </a:p>
          <a:p>
            <a:pPr marL="228600" marR="777240" indent="228600" algn="l">
              <a:lnSpc>
                <a:spcPts val="1600"/>
              </a:lnSpc>
              <a:spcBef>
                <a:spcPts val="35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-15">
                <a:solidFill>
                  <a:srgbClr val="000000"/>
                </a:solidFill>
                <a:latin typeface="Tahoma" pitchFamily="2" panose="02020603050405020304"/>
              </a:rPr>
              <a:t>Emnerne udsættes for 28 frost/tø cyklusser, hvorefter frostbestandigheden bestemmes ud fra massetabet. </a:t>
            </a:r>
          </a:p>
          <a:p>
            <a:pPr marL="228600" marR="548640" indent="228600" algn="l">
              <a:lnSpc>
                <a:spcPts val="1600"/>
              </a:lnSpc>
              <a:spcBef>
                <a:spcPts val="290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En cyklus består af 6 timers frysning i luft, efterfulgt af 6 timers tø hvor emnet er nedsænket i vand. </a:t>
            </a:r>
          </a:p>
          <a:p>
            <a:pPr marL="228600" marR="594360" indent="228600" algn="l">
              <a:lnSpc>
                <a:spcPts val="1500"/>
              </a:lnSpc>
              <a:spcBef>
                <a:spcPts val="35"/>
              </a:spcBef>
              <a:spcAft>
                <a:spcPts val="0"/>
              </a:spcAft>
              <a:buFont typeface="Symbol"/>
              <a:buChar char="·"/>
            </a:pP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Metoden kombineres med måling af E-modulet, for at få en indikation af revnedannelse.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5271135" y="6385560"/>
            <a:ext cx="521970" cy="1403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100"/>
              </a:lnSpc>
              <a:spcAft>
                <a:spcPts val="0"/>
              </a:spcAft>
            </a:pPr>
            <a:r>
              <a:rPr lang="en-US" sz="1150" spc="55">
                <a:solidFill>
                  <a:srgbClr val="000000"/>
                </a:solidFill>
                <a:latin typeface="Tahoma" pitchFamily="2" panose="02020603050405020304"/>
              </a:rPr>
              <a:t>Fryser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3325495" y="8083550"/>
            <a:ext cx="557530" cy="1187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900"/>
              </a:lnSpc>
              <a:spcAft>
                <a:spcPts val="0"/>
              </a:spcAft>
            </a:pPr>
            <a:r>
              <a:rPr lang="en-US" sz="1150" spc="-75">
                <a:solidFill>
                  <a:srgbClr val="000000"/>
                </a:solidFill>
                <a:latin typeface="Tahoma" pitchFamily="2" panose="02020603050405020304"/>
              </a:rPr>
              <a:t>3% NaCl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200785" y="5623560"/>
            <a:ext cx="134112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40">
                <a:solidFill>
                  <a:srgbClr val="000000"/>
                </a:solidFill>
                <a:latin typeface="Tahoma" pitchFamily="2" panose="02020603050405020304"/>
              </a:rPr>
              <a:t>Valgt metode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1212850" y="6160135"/>
            <a:ext cx="4864735" cy="1676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just">
              <a:lnSpc>
                <a:spcPts val="1400"/>
              </a:lnSpc>
              <a:spcAft>
                <a:spcPts val="0"/>
              </a:spcAft>
            </a:pPr>
            <a:r>
              <a:rPr lang="en-US" sz="1300" b="1" spc="-20">
                <a:solidFill>
                  <a:srgbClr val="000000"/>
                </a:solidFill>
                <a:latin typeface="Tahoma" pitchFamily="2" panose="02020603050405020304"/>
              </a:rPr>
              <a:t>DIN 18507:2012</a:t>
            </a:r>
            <a:r>
              <a:rPr lang="en-US" sz="1300" spc="-20">
                <a:solidFill>
                  <a:srgbClr val="000000"/>
                </a:solidFill>
                <a:latin typeface="Tahoma" pitchFamily="2" panose="02020603050405020304"/>
              </a:rPr>
              <a:t>: Metoden tager udgangspunkt i </a:t>
            </a:r>
            <a:r>
              <a:rPr lang="en-US" sz="1400" i="1" spc="-20">
                <a:solidFill>
                  <a:srgbClr val="000000"/>
                </a:solidFill>
                <a:latin typeface="Tahoma" pitchFamily="2" panose="02020603050405020304"/>
              </a:rPr>
              <a:t>teknologitesten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1212850" y="6327775"/>
            <a:ext cx="1838325" cy="1860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just">
              <a:lnSpc>
                <a:spcPts val="1400"/>
              </a:lnSpc>
              <a:spcAft>
                <a:spcPts val="0"/>
              </a:spcAft>
            </a:pPr>
            <a:r>
              <a:rPr lang="en-US" sz="1300" spc="-20">
                <a:solidFill>
                  <a:srgbClr val="000000"/>
                </a:solidFill>
                <a:latin typeface="Tahoma" pitchFamily="2" panose="02020603050405020304"/>
              </a:rPr>
              <a:t>beskrevet i DS/EN 12371. </a:t>
            </a:r>
          </a:p>
        </p:txBody>
      </p:sp>
      <p:sp>
        <p:nvSpPr>
          <p:cNvPr id="12" name=""/>
          <p:cNvSpPr/>
          <p:nvPr>
            <p:ph type="body" idx="10"/>
          </p:nvPr>
        </p:nvSpPr>
        <p:spPr>
          <a:xfrm>
            <a:off x="1761490" y="7357745"/>
            <a:ext cx="2240280" cy="1466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100"/>
              </a:lnSpc>
              <a:spcAft>
                <a:spcPts val="0"/>
              </a:spcAft>
              <a:tabLst>
                <a:tab algn="r" pos="2240280"/>
              </a:tabLst>
            </a:pP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Fryser </a:t>
            </a: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Laboratoriet </a:t>
            </a:r>
          </a:p>
        </p:txBody>
      </p:sp>
      <p:sp>
        <p:nvSpPr>
          <p:cNvPr id="13" name=""/>
          <p:cNvSpPr/>
          <p:nvPr>
            <p:ph type="body" idx="10"/>
          </p:nvPr>
        </p:nvSpPr>
        <p:spPr>
          <a:xfrm>
            <a:off x="2715895" y="8436610"/>
            <a:ext cx="2992755" cy="1193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900"/>
              </a:lnSpc>
              <a:spcAft>
                <a:spcPts val="0"/>
              </a:spcAft>
              <a:tabLst>
                <a:tab algn="r" pos="2971800"/>
              </a:tabLst>
            </a:pP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TI </a:t>
            </a: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DTU </a:t>
            </a:r>
          </a:p>
        </p:txBody>
      </p:sp>
      <p:sp>
        <p:nvSpPr>
          <p:cNvPr id="14" name=""/>
          <p:cNvSpPr/>
          <p:nvPr>
            <p:ph type="body" idx="10"/>
          </p:nvPr>
        </p:nvSpPr>
        <p:spPr>
          <a:xfrm>
            <a:off x="5135880" y="8159750"/>
            <a:ext cx="1039495" cy="1397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100"/>
              </a:lnSpc>
              <a:spcAft>
                <a:spcPts val="0"/>
              </a:spcAft>
            </a:pPr>
            <a:r>
              <a:rPr lang="en-US" sz="1150" spc="-35">
                <a:solidFill>
                  <a:srgbClr val="000000"/>
                </a:solidFill>
                <a:latin typeface="Tahoma" pitchFamily="2" panose="02020603050405020304"/>
              </a:rPr>
              <a:t>Vand / 3% NaCl </a:t>
            </a:r>
          </a:p>
        </p:txBody>
      </p:sp>
      <p:sp>
        <p:nvSpPr>
          <p:cNvPr id="15" name=""/>
          <p:cNvSpPr/>
          <p:nvPr>
            <p:ph type="body" idx="10"/>
          </p:nvPr>
        </p:nvSpPr>
        <p:spPr>
          <a:xfrm>
            <a:off x="7014845" y="9418320"/>
            <a:ext cx="262890" cy="1035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60">
                <a:solidFill>
                  <a:srgbClr val="000000"/>
                </a:solidFill>
                <a:latin typeface="Calibri" pitchFamily="2" panose="02020603050405020304"/>
              </a:rPr>
              <a:t>17 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18"/>
          <a:stretch>
            <a:fillRect/>
          </a:stretch>
        </p:blipFill>
        <p:spPr>
          <a:xfrm>
            <a:off x="935990" y="545465"/>
            <a:ext cx="628142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-5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9200" y="1649095"/>
            <a:ext cx="342582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0"/>
              </a:spcAft>
            </a:pPr>
            <a:r>
              <a:rPr lang="en-US" sz="1800" spc="-20">
                <a:solidFill>
                  <a:srgbClr val="000000"/>
                </a:solidFill>
                <a:latin typeface="Tahoma" pitchFamily="2" panose="02020603050405020304"/>
              </a:rPr>
              <a:t>Evaluering af frostbestandigheden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502410" y="3904615"/>
            <a:ext cx="4651375" cy="1187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900"/>
              </a:lnSpc>
              <a:spcAft>
                <a:spcPts val="0"/>
              </a:spcAft>
              <a:tabLst>
                <a:tab algn="l" pos="1097280"/>
                <a:tab algn="l" pos="2697480"/>
                <a:tab algn="r" pos="4663440"/>
              </a:tabLst>
            </a:pP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Visuelt </a:t>
            </a: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Massetab </a:t>
            </a: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Tæthed </a:t>
            </a: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Stivhed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6025" y="6165850"/>
            <a:ext cx="2231390" cy="5822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274320" algn="l">
              <a:lnSpc>
                <a:spcPts val="13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45">
                <a:solidFill>
                  <a:srgbClr val="000000"/>
                </a:solidFill>
                <a:latin typeface="Tahoma" pitchFamily="2" panose="02020603050405020304"/>
              </a:rPr>
              <a:t>5 recepter </a:t>
            </a:r>
          </a:p>
          <a:p>
            <a:pPr marL="274320" marR="0" indent="182880" algn="l">
              <a:lnSpc>
                <a:spcPts val="1400"/>
              </a:lnSpc>
              <a:spcBef>
                <a:spcPts val="255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spc="10">
                <a:solidFill>
                  <a:srgbClr val="000000"/>
                </a:solidFill>
                <a:latin typeface="Tahoma" pitchFamily="2" panose="02020603050405020304"/>
              </a:rPr>
              <a:t>2 prøvefelter </a:t>
            </a:r>
          </a:p>
          <a:p>
            <a:pPr marL="274320" marR="0" indent="182880" algn="l">
              <a:lnSpc>
                <a:spcPts val="1300"/>
              </a:lnSpc>
              <a:spcBef>
                <a:spcPts val="365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spc="-10">
                <a:solidFill>
                  <a:srgbClr val="000000"/>
                </a:solidFill>
                <a:latin typeface="Tahoma" pitchFamily="2" panose="02020603050405020304"/>
              </a:rPr>
              <a:t>4 støbninger på laboratorie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216025" y="7062470"/>
            <a:ext cx="1884045" cy="7950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274320" algn="just">
              <a:lnSpc>
                <a:spcPts val="1300"/>
              </a:lnSpc>
              <a:spcAft>
                <a:spcPts val="0"/>
              </a:spcAft>
              <a:buFont typeface="Symbol"/>
              <a:buChar char="·"/>
            </a:pPr>
            <a:r>
              <a:rPr lang="en-US" sz="1300" spc="-60">
                <a:solidFill>
                  <a:srgbClr val="000000"/>
                </a:solidFill>
                <a:latin typeface="Tahoma" pitchFamily="2" panose="02020603050405020304"/>
              </a:rPr>
              <a:t>Parametre: </a:t>
            </a:r>
          </a:p>
          <a:p>
            <a:pPr marL="274320" marR="0" indent="182880" algn="just">
              <a:lnSpc>
                <a:spcPts val="1400"/>
              </a:lnSpc>
              <a:spcBef>
                <a:spcPts val="275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spc="10">
                <a:solidFill>
                  <a:srgbClr val="000000"/>
                </a:solidFill>
                <a:latin typeface="Tahoma" pitchFamily="2" panose="02020603050405020304"/>
              </a:rPr>
              <a:t>Tilslagstype </a:t>
            </a:r>
          </a:p>
          <a:p>
            <a:pPr marL="274320" marR="0" indent="182880" algn="just">
              <a:lnSpc>
                <a:spcPts val="1400"/>
              </a:lnSpc>
              <a:spcBef>
                <a:spcPts val="275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spc="5">
                <a:solidFill>
                  <a:srgbClr val="000000"/>
                </a:solidFill>
                <a:latin typeface="Tahoma" pitchFamily="2" panose="02020603050405020304"/>
              </a:rPr>
              <a:t>Luftindhold </a:t>
            </a:r>
          </a:p>
          <a:p>
            <a:pPr marL="274320" marR="0" indent="182880" algn="just">
              <a:lnSpc>
                <a:spcPts val="1300"/>
              </a:lnSpc>
              <a:spcBef>
                <a:spcPts val="365"/>
              </a:spcBef>
              <a:spcAft>
                <a:spcPts val="0"/>
              </a:spcAft>
              <a:buFont typeface="Symbol"/>
              <a:buChar char="·"/>
            </a:pPr>
            <a:r>
              <a:rPr lang="en-US" sz="1150" spc="-25">
                <a:solidFill>
                  <a:srgbClr val="000000"/>
                </a:solidFill>
                <a:latin typeface="Tahoma" pitchFamily="2" panose="02020603050405020304"/>
              </a:rPr>
              <a:t>Pastasammensætning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219200" y="5632450"/>
            <a:ext cx="883920" cy="2197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700"/>
              </a:lnSpc>
              <a:spcAft>
                <a:spcPts val="25"/>
              </a:spcAft>
            </a:pPr>
            <a:r>
              <a:rPr lang="en-US" sz="1800" spc="-80">
                <a:solidFill>
                  <a:srgbClr val="000000"/>
                </a:solidFill>
                <a:latin typeface="Tahoma" pitchFamily="2" panose="02020603050405020304"/>
              </a:rPr>
              <a:t>Recepter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7014845" y="9415145"/>
            <a:ext cx="2628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75">
                <a:solidFill>
                  <a:srgbClr val="000000"/>
                </a:solidFill>
                <a:latin typeface="Calibri" pitchFamily="2" panose="02020603050405020304"/>
              </a:rPr>
              <a:t>18 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19"/>
          <a:stretch>
            <a:fillRect/>
          </a:stretch>
        </p:blipFill>
        <p:spPr>
          <a:xfrm>
            <a:off x="935990" y="545465"/>
            <a:ext cx="627888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-50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109345" y="4438015"/>
            <a:ext cx="4690745" cy="1581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200"/>
              </a:lnSpc>
              <a:spcAft>
                <a:spcPts val="0"/>
              </a:spcAft>
              <a:tabLst>
                <a:tab algn="r" pos="4709160"/>
              </a:tabLst>
            </a:pP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28 frost/tø cyklusser på TI </a:t>
            </a:r>
            <a:r>
              <a:rPr lang="en-US" sz="1150" spc="0">
                <a:solidFill>
                  <a:srgbClr val="000000"/>
                </a:solidFill>
                <a:latin typeface="Tahoma" pitchFamily="2" panose="02020603050405020304"/>
              </a:rPr>
              <a:t>14 frost/tø cyklusser på DTU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9200" y="1649095"/>
            <a:ext cx="1115695" cy="1860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800" spc="-60">
                <a:solidFill>
                  <a:srgbClr val="000000"/>
                </a:solidFill>
                <a:latin typeface="Tahoma" pitchFamily="2" panose="02020603050405020304"/>
              </a:rPr>
              <a:t>Resultater?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317625" y="6239510"/>
            <a:ext cx="18732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90">
                <a:solidFill>
                  <a:srgbClr val="595857"/>
                </a:solidFill>
                <a:latin typeface="Tahoma" pitchFamily="2" panose="02020603050405020304"/>
              </a:rPr>
              <a:t>25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1315720" y="6480175"/>
            <a:ext cx="19431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105">
                <a:solidFill>
                  <a:srgbClr val="595857"/>
                </a:solidFill>
                <a:latin typeface="Tahoma" pitchFamily="2" panose="02020603050405020304"/>
              </a:rPr>
              <a:t>20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1324610" y="6717665"/>
            <a:ext cx="17653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50">
                <a:solidFill>
                  <a:srgbClr val="595857"/>
                </a:solidFill>
                <a:latin typeface="Tahoma" pitchFamily="2" panose="02020603050405020304"/>
              </a:rPr>
              <a:t>15 </a:t>
            </a:r>
          </a:p>
        </p:txBody>
      </p:sp>
      <p:sp>
        <p:nvSpPr>
          <p:cNvPr id="10" name=""/>
          <p:cNvSpPr/>
          <p:nvPr>
            <p:ph type="body" idx="10"/>
          </p:nvPr>
        </p:nvSpPr>
        <p:spPr>
          <a:xfrm>
            <a:off x="1322705" y="6958330"/>
            <a:ext cx="18542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70">
                <a:solidFill>
                  <a:srgbClr val="595857"/>
                </a:solidFill>
                <a:latin typeface="Tahoma" pitchFamily="2" panose="02020603050405020304"/>
              </a:rPr>
              <a:t>10 </a:t>
            </a:r>
          </a:p>
        </p:txBody>
      </p:sp>
      <p:sp>
        <p:nvSpPr>
          <p:cNvPr id="11" name=""/>
          <p:cNvSpPr/>
          <p:nvPr>
            <p:ph type="body" idx="10"/>
          </p:nvPr>
        </p:nvSpPr>
        <p:spPr>
          <a:xfrm>
            <a:off x="1387475" y="7196455"/>
            <a:ext cx="8699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0">
                <a:solidFill>
                  <a:srgbClr val="595857"/>
                </a:solidFill>
                <a:latin typeface="Tahoma" pitchFamily="2" panose="02020603050405020304"/>
              </a:rPr>
              <a:t>5 </a:t>
            </a:r>
          </a:p>
        </p:txBody>
      </p:sp>
      <p:sp>
        <p:nvSpPr>
          <p:cNvPr id="12" name=""/>
          <p:cNvSpPr/>
          <p:nvPr>
            <p:ph type="body" idx="10"/>
          </p:nvPr>
        </p:nvSpPr>
        <p:spPr>
          <a:xfrm>
            <a:off x="1378585" y="7433945"/>
            <a:ext cx="10477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0">
                <a:solidFill>
                  <a:srgbClr val="595857"/>
                </a:solidFill>
                <a:latin typeface="Tahoma" pitchFamily="2" panose="02020603050405020304"/>
              </a:rPr>
              <a:t>0 </a:t>
            </a:r>
          </a:p>
        </p:txBody>
      </p:sp>
      <p:sp>
        <p:nvSpPr>
          <p:cNvPr id="13" name=""/>
          <p:cNvSpPr/>
          <p:nvPr>
            <p:ph type="body" idx="10"/>
          </p:nvPr>
        </p:nvSpPr>
        <p:spPr>
          <a:xfrm>
            <a:off x="1339215" y="7672070"/>
            <a:ext cx="15621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40">
                <a:solidFill>
                  <a:srgbClr val="595857"/>
                </a:solidFill>
                <a:latin typeface="Tahoma" pitchFamily="2" panose="02020603050405020304"/>
              </a:rPr>
              <a:t>-5 </a:t>
            </a:r>
          </a:p>
        </p:txBody>
      </p:sp>
      <p:sp>
        <p:nvSpPr>
          <p:cNvPr id="14" name=""/>
          <p:cNvSpPr/>
          <p:nvPr>
            <p:ph type="body" idx="10"/>
          </p:nvPr>
        </p:nvSpPr>
        <p:spPr>
          <a:xfrm>
            <a:off x="1284605" y="7912735"/>
            <a:ext cx="22923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00"/>
              </a:lnSpc>
              <a:spcAft>
                <a:spcPts val="0"/>
              </a:spcAft>
            </a:pPr>
            <a:r>
              <a:rPr lang="en-US" sz="600" spc="90">
                <a:solidFill>
                  <a:srgbClr val="595857"/>
                </a:solidFill>
                <a:latin typeface="Tahoma" pitchFamily="2" panose="02020603050405020304"/>
              </a:rPr>
              <a:t>-10 </a:t>
            </a:r>
          </a:p>
        </p:txBody>
      </p:sp>
      <p:sp>
        <p:nvSpPr>
          <p:cNvPr id="15" name=""/>
          <p:cNvSpPr/>
          <p:nvPr>
            <p:ph type="body" idx="10"/>
          </p:nvPr>
        </p:nvSpPr>
        <p:spPr>
          <a:xfrm>
            <a:off x="1284605" y="8150225"/>
            <a:ext cx="226060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</a:pPr>
            <a:r>
              <a:rPr lang="en-US" sz="600" spc="80">
                <a:solidFill>
                  <a:srgbClr val="595857"/>
                </a:solidFill>
                <a:latin typeface="Tahoma" pitchFamily="2" panose="02020603050405020304"/>
              </a:rPr>
              <a:t>-15 </a:t>
            </a:r>
          </a:p>
        </p:txBody>
      </p:sp>
      <p:sp>
        <p:nvSpPr>
          <p:cNvPr id="16" name=""/>
          <p:cNvSpPr/>
          <p:nvPr>
            <p:ph type="body" idx="10"/>
          </p:nvPr>
        </p:nvSpPr>
        <p:spPr>
          <a:xfrm>
            <a:off x="2826385" y="8394065"/>
            <a:ext cx="509905" cy="857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50" spc="30">
                <a:solidFill>
                  <a:srgbClr val="595857"/>
                </a:solidFill>
                <a:latin typeface="Tahoma" pitchFamily="2" panose="02020603050405020304"/>
              </a:rPr>
              <a:t>Tid [timer] </a:t>
            </a:r>
          </a:p>
        </p:txBody>
      </p:sp>
      <p:sp>
        <p:nvSpPr>
          <p:cNvPr id="17" name=""/>
          <p:cNvSpPr/>
          <p:nvPr>
            <p:ph type="body" idx="10"/>
          </p:nvPr>
        </p:nvSpPr>
        <p:spPr>
          <a:xfrm>
            <a:off x="1212215" y="6931025"/>
            <a:ext cx="110490" cy="5975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vert270" lIns="0" tIns="0" rIns="28575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50" spc="-60">
                <a:solidFill>
                  <a:srgbClr val="000000"/>
                </a:solidFill>
                <a:latin typeface="Tahoma" pitchFamily="2" panose="02020603050405020304"/>
              </a:rPr>
              <a:t>Temperatur [°C] </a:t>
            </a:r>
          </a:p>
        </p:txBody>
      </p:sp>
      <p:sp>
        <p:nvSpPr>
          <p:cNvPr id="18" name=""/>
          <p:cNvSpPr/>
          <p:nvPr>
            <p:ph type="body" idx="10"/>
          </p:nvPr>
        </p:nvSpPr>
        <p:spPr>
          <a:xfrm>
            <a:off x="1219200" y="5623560"/>
            <a:ext cx="3239770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25">
                <a:solidFill>
                  <a:srgbClr val="000000"/>
                </a:solidFill>
                <a:latin typeface="Tahoma" pitchFamily="2" panose="02020603050405020304"/>
              </a:rPr>
              <a:t>Evaluering af prøvningsmetoden </a:t>
            </a:r>
          </a:p>
        </p:txBody>
      </p:sp>
      <p:sp>
        <p:nvSpPr>
          <p:cNvPr id="19" name=""/>
          <p:cNvSpPr/>
          <p:nvPr>
            <p:ph type="body" idx="10"/>
          </p:nvPr>
        </p:nvSpPr>
        <p:spPr>
          <a:xfrm>
            <a:off x="1499870" y="8248015"/>
            <a:ext cx="2983865" cy="60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00"/>
              </a:lnSpc>
              <a:spcAft>
                <a:spcPts val="0"/>
              </a:spcAft>
              <a:tabLst>
                <a:tab algn="l" pos="731520"/>
                <a:tab algn="l" pos="1463040"/>
                <a:tab algn="l" pos="2148840"/>
                <a:tab algn="r" pos="2971800"/>
              </a:tabLst>
            </a:pPr>
            <a:r>
              <a:rPr lang="en-US" sz="600" spc="0">
                <a:solidFill>
                  <a:srgbClr val="595857"/>
                </a:solidFill>
                <a:latin typeface="Tahoma" pitchFamily="2" panose="02020603050405020304"/>
              </a:rPr>
              <a:t>0 </a:t>
            </a:r>
            <a:r>
              <a:rPr lang="en-US" sz="600" spc="0">
                <a:solidFill>
                  <a:srgbClr val="595857"/>
                </a:solidFill>
                <a:latin typeface="Tahoma" pitchFamily="2" panose="02020603050405020304"/>
              </a:rPr>
              <a:t>3 </a:t>
            </a:r>
            <a:r>
              <a:rPr lang="en-US" sz="600" spc="0">
                <a:solidFill>
                  <a:srgbClr val="595857"/>
                </a:solidFill>
                <a:latin typeface="Tahoma" pitchFamily="2" panose="02020603050405020304"/>
              </a:rPr>
              <a:t>6 </a:t>
            </a:r>
            <a:r>
              <a:rPr lang="en-US" sz="600" spc="0">
                <a:solidFill>
                  <a:srgbClr val="595857"/>
                </a:solidFill>
                <a:latin typeface="Tahoma" pitchFamily="2" panose="02020603050405020304"/>
              </a:rPr>
              <a:t>9 </a:t>
            </a:r>
            <a:r>
              <a:rPr lang="en-US" sz="600" spc="0">
                <a:solidFill>
                  <a:srgbClr val="595857"/>
                </a:solidFill>
                <a:latin typeface="Tahoma" pitchFamily="2" panose="02020603050405020304"/>
              </a:rPr>
              <a:t>12 </a:t>
            </a:r>
          </a:p>
        </p:txBody>
      </p:sp>
      <p:sp>
        <p:nvSpPr>
          <p:cNvPr id="20" name=""/>
          <p:cNvSpPr/>
          <p:nvPr>
            <p:ph type="body" idx="10"/>
          </p:nvPr>
        </p:nvSpPr>
        <p:spPr>
          <a:xfrm>
            <a:off x="4937760" y="6958330"/>
            <a:ext cx="1344295" cy="5003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600"/>
              </a:lnSpc>
              <a:spcAft>
                <a:spcPts val="0"/>
              </a:spcAft>
            </a:pPr>
            <a:r>
              <a:rPr lang="en-US" sz="650" spc="0">
                <a:solidFill>
                  <a:srgbClr val="595857"/>
                </a:solidFill>
                <a:latin typeface="Tahoma" pitchFamily="2" panose="02020603050405020304"/>
              </a:rPr>
              <a:t>Kernetemperatur, TI </a:t>
            </a:r>
          </a:p>
          <a:p>
            <a:pPr marL="0" marR="0" indent="0" algn="l">
              <a:lnSpc>
                <a:spcPts val="11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650" spc="0">
                <a:solidFill>
                  <a:srgbClr val="595857"/>
                </a:solidFill>
                <a:latin typeface="Tahoma" pitchFamily="2" panose="02020603050405020304"/>
              </a:rPr>
              <a:t>Kernetemperatur, DTU, rent vand Kernetemperatur, DTU, saltopløsning Temperatur krav </a:t>
            </a:r>
          </a:p>
        </p:txBody>
      </p:sp>
      <p:sp>
        <p:nvSpPr>
          <p:cNvPr id="21" name=""/>
          <p:cNvSpPr/>
          <p:nvPr>
            <p:ph type="body" idx="10"/>
          </p:nvPr>
        </p:nvSpPr>
        <p:spPr>
          <a:xfrm>
            <a:off x="7014845" y="9415145"/>
            <a:ext cx="259715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00" spc="70">
                <a:solidFill>
                  <a:srgbClr val="000000"/>
                </a:solidFill>
                <a:latin typeface="Calibri" pitchFamily="2" panose="02020603050405020304"/>
              </a:rPr>
              <a:t>19 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p:cSld>
    <p:bg>
      <p:bgPr>
        <a:solidFill>
          <a:schemeClr val="bg1">
            <a:alpha val="10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/>
          <p:nvPr/>
        </p:nvPicPr>
        <p:blipFill>
          <a:blip r:embed="prId20"/>
          <a:stretch>
            <a:fillRect/>
          </a:stretch>
        </p:blipFill>
        <p:spPr>
          <a:xfrm>
            <a:off x="935990" y="545465"/>
            <a:ext cx="6281420" cy="8976360"/>
          </a:xfrm>
          <a:prstGeom prst="rect">
            <a:avLst/>
          </a:prstGeom>
        </p:spPr>
      </p:pic>
      <p:sp>
        <p:nvSpPr>
          <p:cNvPr id="4" name=""/>
          <p:cNvSpPr/>
          <p:nvPr>
            <p:ph type="body" idx="10"/>
          </p:nvPr>
        </p:nvSpPr>
        <p:spPr>
          <a:xfrm>
            <a:off x="6507480" y="545465"/>
            <a:ext cx="70739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-75">
                <a:solidFill>
                  <a:srgbClr val="000000"/>
                </a:solidFill>
                <a:latin typeface="Calibri" pitchFamily="2" panose="02020603050405020304"/>
              </a:rPr>
              <a:t>07-02-2019 </a:t>
            </a:r>
          </a:p>
        </p:txBody>
      </p:sp>
      <p:sp>
        <p:nvSpPr>
          <p:cNvPr id="5" name=""/>
          <p:cNvSpPr/>
          <p:nvPr>
            <p:ph type="body" idx="10"/>
          </p:nvPr>
        </p:nvSpPr>
        <p:spPr>
          <a:xfrm>
            <a:off x="1216025" y="2218690"/>
            <a:ext cx="4669790" cy="1676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300"/>
              </a:lnSpc>
              <a:spcAft>
                <a:spcPts val="0"/>
              </a:spcAft>
            </a:pPr>
            <a:r>
              <a:rPr lang="en-US" sz="1800" spc="0">
                <a:solidFill>
                  <a:srgbClr val="C52146"/>
                </a:solidFill>
                <a:latin typeface="Wingdings" pitchFamily="2" panose="02020603050405020304"/>
              </a:rPr>
              <a:t></a:t>
            </a:r>
            <a:r>
              <a:rPr lang="en-US" sz="1300" spc="0">
                <a:solidFill>
                  <a:srgbClr val="000000"/>
                </a:solidFill>
                <a:latin typeface="Tahoma" pitchFamily="2" panose="02020603050405020304"/>
              </a:rPr>
              <a:t> Hvordan sikrer man at laboratorietest afspejler virkeligheden? </a:t>
            </a:r>
          </a:p>
        </p:txBody>
      </p:sp>
      <p:sp>
        <p:nvSpPr>
          <p:cNvPr id="6" name=""/>
          <p:cNvSpPr/>
          <p:nvPr>
            <p:ph type="body" idx="10"/>
          </p:nvPr>
        </p:nvSpPr>
        <p:spPr>
          <a:xfrm>
            <a:off x="1219200" y="1649095"/>
            <a:ext cx="1511935" cy="1860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800" spc="-45">
                <a:solidFill>
                  <a:srgbClr val="000000"/>
                </a:solidFill>
                <a:latin typeface="Tahoma" pitchFamily="2" panose="02020603050405020304"/>
              </a:rPr>
              <a:t>Laboratorietest </a:t>
            </a:r>
          </a:p>
        </p:txBody>
      </p:sp>
      <p:sp>
        <p:nvSpPr>
          <p:cNvPr id="7" name=""/>
          <p:cNvSpPr/>
          <p:nvPr>
            <p:ph type="body" idx="10"/>
          </p:nvPr>
        </p:nvSpPr>
        <p:spPr>
          <a:xfrm>
            <a:off x="1210310" y="5623560"/>
            <a:ext cx="3541395" cy="228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800"/>
              </a:lnSpc>
              <a:spcAft>
                <a:spcPts val="25"/>
              </a:spcAft>
            </a:pPr>
            <a:r>
              <a:rPr lang="en-US" sz="1800" spc="-15">
                <a:solidFill>
                  <a:srgbClr val="000000"/>
                </a:solidFill>
                <a:latin typeface="Tahoma" pitchFamily="2" panose="02020603050405020304"/>
              </a:rPr>
              <a:t>Superdrænende Betonbelægninger </a:t>
            </a:r>
          </a:p>
        </p:txBody>
      </p:sp>
      <p:sp>
        <p:nvSpPr>
          <p:cNvPr id="8" name=""/>
          <p:cNvSpPr/>
          <p:nvPr>
            <p:ph type="body" idx="10"/>
          </p:nvPr>
        </p:nvSpPr>
        <p:spPr>
          <a:xfrm>
            <a:off x="2541905" y="6446520"/>
            <a:ext cx="2654935" cy="1949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ctr">
              <a:lnSpc>
                <a:spcPts val="1500"/>
              </a:lnSpc>
              <a:spcAft>
                <a:spcPts val="0"/>
              </a:spcAft>
            </a:pPr>
            <a:r>
              <a:rPr lang="en-US" sz="1550" b="1" spc="-25">
                <a:solidFill>
                  <a:srgbClr val="000000"/>
                </a:solidFill>
                <a:latin typeface="Tahoma" pitchFamily="2" panose="02020603050405020304"/>
              </a:rPr>
              <a:t>Tak for opmærksomheden! </a:t>
            </a:r>
          </a:p>
        </p:txBody>
      </p:sp>
      <p:sp>
        <p:nvSpPr>
          <p:cNvPr id="9" name=""/>
          <p:cNvSpPr/>
          <p:nvPr>
            <p:ph type="body" idx="10"/>
          </p:nvPr>
        </p:nvSpPr>
        <p:spPr>
          <a:xfrm>
            <a:off x="7008495" y="9415145"/>
            <a:ext cx="269240" cy="10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1250" spc="90">
                <a:solidFill>
                  <a:srgbClr val="000000"/>
                </a:solidFill>
                <a:latin typeface="Calibri" pitchFamily="2" panose="02020603050405020304"/>
              </a:rPr>
              <a:t>20 </a:t>
            </a:r>
          </a:p>
        </p:txBody>
      </p:sp>
    </p:spTree>
  </p:cSld>
  <p:clrMapOvr>
    <a:masterClrMapping/>
  </p:clrMapOvr>
</p:sld>
</file>

<file path=ppt/theme/theme.xml><?xml version="1.0" encoding="utf-8"?>
<a:theme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>
  <a:themeElements>
    <a:clrScheme name="Office">
      <a:dk1>
        <a:sysClr val="windowText"/>
      </a:dk1>
      <a:lt1>
        <a:sysClr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Arab" typeface="Arial"/>
      </a:majorFont>
      <a:minorFont>
        <a:latin typeface="Calibri"/>
        <a:ea typeface=""/>
        <a:cs typeface=""/>
        <a:font script="Arab" typeface="Arial"/>
      </a:minorFont>
    </a:fontScheme>
    <a:fmtScheme name="Office">
      <a:fillStyleLst>
        <a:solidFill>
          <a:schemeClr val="bg1">
            <a:alpha val="0"/>
          </a:schemeClr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  <a:scene3d>
            <a:camera prst="orthographicFront"/>
            <a:lightRig rig="threePt" dir="t"/>
          </a:scene3d>
        </a:effectStyle>
      </a:effectStyleLst>
      <a:bgFillStyleLst>
        <a:solidFill>
          <a:schemeClr val="bg1">
            <a:alpha val="0"/>
          </a:schemeClr>
        </a:solidFill>
        <a:gradFill/>
        <a:gradFill/>
      </a:bgFillStyleLst>
    </a:fmtScheme>
  </a:themeElements>
</a:theme>
</file>

<file path=docProps/core.xml><?xml version="1.0" encoding="utf-8"?>
<cp:coreProperties xmlns:p="http://schemas.openxmlformats.org/presentationml/2006/main" xmlns:r="http://schemas.openxmlformats.org/officeDocument/2006/relationships" xmlns:a="http://schemas.openxmlformats.org/drawingml/2006/main" xmlns:dc="http://purl.org/dc/elements/1.1/" xmlns:cp="http://schemas.openxmlformats.org/package/2006/metadata/core-properties"/>
</file>