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1"/>
          </a:solidFill>
        </a:fill>
      </a:tcStyle>
    </a:firstCol>
    <a:lastRow>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381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1"/>
          </a:solidFill>
        </a:fill>
      </a:tcStyle>
    </a:lastRow>
    <a:firstRow>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381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3"/>
          </a:solidFill>
        </a:fill>
      </a:tcStyle>
    </a:firstCol>
    <a:lastRow>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381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3"/>
          </a:solidFill>
        </a:fill>
      </a:tcStyle>
    </a:lastRow>
    <a:firstRow>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381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6"/>
          </a:solidFill>
        </a:fill>
      </a:tcStyle>
    </a:firstCol>
    <a:lastRow>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381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6"/>
          </a:solidFill>
        </a:fill>
      </a:tcStyle>
    </a:lastRow>
    <a:firstRow>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381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B7D6DC"/>
          </a:solidFill>
        </a:fill>
      </a:tcStyle>
    </a:band2H>
    <a:firstCol>
      <a:tcTxStyle b="on" i="off">
        <a:fontRef idx="major">
          <a:srgbClr val="B7D6DC"/>
        </a:fontRef>
        <a:srgbClr val="B7D6D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B7D6DC"/>
          </a:solidFill>
        </a:fill>
      </a:tcStyle>
    </a:lastRow>
    <a:firstRow>
      <a:tcTxStyle b="on" i="off">
        <a:fontRef idx="major">
          <a:srgbClr val="B7D6DC"/>
        </a:fontRef>
        <a:srgbClr val="B7D6DC"/>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000000"/>
          </a:solidFill>
        </a:fill>
      </a:tcStyle>
    </a:firstCol>
    <a:lastRow>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381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000000"/>
          </a:solidFill>
        </a:fill>
      </a:tcStyle>
    </a:lastRow>
    <a:firstRow>
      <a:tcTxStyle b="on" i="off">
        <a:fontRef idx="maj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381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36" name="Shape 136"/>
          <p:cNvSpPr/>
          <p:nvPr>
            <p:ph type="sldImg"/>
          </p:nvPr>
        </p:nvSpPr>
        <p:spPr>
          <a:xfrm>
            <a:off x="1143000" y="685800"/>
            <a:ext cx="4572000" cy="3429000"/>
          </a:xfrm>
          <a:prstGeom prst="rect">
            <a:avLst/>
          </a:prstGeom>
        </p:spPr>
        <p:txBody>
          <a:bodyPr/>
          <a:lstStyle/>
          <a:p>
            <a:pPr/>
          </a:p>
        </p:txBody>
      </p:sp>
      <p:sp>
        <p:nvSpPr>
          <p:cNvPr id="137" name="Shape 13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slide">
    <p:spTree>
      <p:nvGrpSpPr>
        <p:cNvPr id="1" name=""/>
        <p:cNvGrpSpPr/>
        <p:nvPr/>
      </p:nvGrpSpPr>
      <p:grpSpPr>
        <a:xfrm>
          <a:off x="0" y="0"/>
          <a:ext cx="0" cy="0"/>
          <a:chOff x="0" y="0"/>
          <a:chExt cx="0" cy="0"/>
        </a:xfrm>
      </p:grpSpPr>
      <p:sp>
        <p:nvSpPr>
          <p:cNvPr id="11" name="Titeltekst"/>
          <p:cNvSpPr txBox="1"/>
          <p:nvPr>
            <p:ph type="title"/>
          </p:nvPr>
        </p:nvSpPr>
        <p:spPr>
          <a:xfrm>
            <a:off x="1524000" y="0"/>
            <a:ext cx="9144000" cy="3509963"/>
          </a:xfrm>
          <a:prstGeom prst="rect">
            <a:avLst/>
          </a:prstGeom>
        </p:spPr>
        <p:txBody>
          <a:bodyPr anchor="b"/>
          <a:lstStyle>
            <a:lvl1pPr algn="ctr">
              <a:defRPr sz="6000"/>
            </a:lvl1pPr>
          </a:lstStyle>
          <a:p>
            <a:pPr/>
            <a:r>
              <a:t>Titeltekst</a:t>
            </a:r>
          </a:p>
        </p:txBody>
      </p:sp>
      <p:sp>
        <p:nvSpPr>
          <p:cNvPr id="12" name="Brødtekst, niveau et…"/>
          <p:cNvSpPr txBox="1"/>
          <p:nvPr>
            <p:ph type="body" sz="half" idx="1"/>
          </p:nvPr>
        </p:nvSpPr>
        <p:spPr>
          <a:xfrm>
            <a:off x="1524000" y="3602037"/>
            <a:ext cx="9144000" cy="3255963"/>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3"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om">
    <p:spTree>
      <p:nvGrpSpPr>
        <p:cNvPr id="1" name=""/>
        <p:cNvGrpSpPr/>
        <p:nvPr/>
      </p:nvGrpSpPr>
      <p:grpSpPr>
        <a:xfrm>
          <a:off x="0" y="0"/>
          <a:ext cx="0" cy="0"/>
          <a:chOff x="0" y="0"/>
          <a:chExt cx="0" cy="0"/>
        </a:xfrm>
      </p:grpSpPr>
      <p:sp>
        <p:nvSpPr>
          <p:cNvPr id="94"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dhold med billedtekst">
    <p:spTree>
      <p:nvGrpSpPr>
        <p:cNvPr id="1" name=""/>
        <p:cNvGrpSpPr/>
        <p:nvPr/>
      </p:nvGrpSpPr>
      <p:grpSpPr>
        <a:xfrm>
          <a:off x="0" y="0"/>
          <a:ext cx="0" cy="0"/>
          <a:chOff x="0" y="0"/>
          <a:chExt cx="0" cy="0"/>
        </a:xfrm>
      </p:grpSpPr>
      <p:sp>
        <p:nvSpPr>
          <p:cNvPr id="101" name="Titeltekst"/>
          <p:cNvSpPr txBox="1"/>
          <p:nvPr>
            <p:ph type="title"/>
          </p:nvPr>
        </p:nvSpPr>
        <p:spPr>
          <a:xfrm>
            <a:off x="839787" y="0"/>
            <a:ext cx="3932240" cy="2057400"/>
          </a:xfrm>
          <a:prstGeom prst="rect">
            <a:avLst/>
          </a:prstGeom>
        </p:spPr>
        <p:txBody>
          <a:bodyPr anchor="b"/>
          <a:lstStyle>
            <a:lvl1pPr>
              <a:defRPr sz="3200"/>
            </a:lvl1pPr>
          </a:lstStyle>
          <a:p>
            <a:pPr/>
            <a:r>
              <a:t>Titeltekst</a:t>
            </a:r>
          </a:p>
        </p:txBody>
      </p:sp>
      <p:sp>
        <p:nvSpPr>
          <p:cNvPr id="102" name="Brødtekst, niveau et…"/>
          <p:cNvSpPr txBox="1"/>
          <p:nvPr>
            <p:ph type="body" idx="1"/>
          </p:nvPr>
        </p:nvSpPr>
        <p:spPr>
          <a:xfrm>
            <a:off x="5183187" y="987425"/>
            <a:ext cx="6172203" cy="587057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03"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llede med billedtekst">
    <p:spTree>
      <p:nvGrpSpPr>
        <p:cNvPr id="1" name=""/>
        <p:cNvGrpSpPr/>
        <p:nvPr/>
      </p:nvGrpSpPr>
      <p:grpSpPr>
        <a:xfrm>
          <a:off x="0" y="0"/>
          <a:ext cx="0" cy="0"/>
          <a:chOff x="0" y="0"/>
          <a:chExt cx="0" cy="0"/>
        </a:xfrm>
      </p:grpSpPr>
      <p:sp>
        <p:nvSpPr>
          <p:cNvPr id="110" name="Titeltekst"/>
          <p:cNvSpPr txBox="1"/>
          <p:nvPr>
            <p:ph type="title"/>
          </p:nvPr>
        </p:nvSpPr>
        <p:spPr>
          <a:xfrm>
            <a:off x="839787" y="0"/>
            <a:ext cx="3932240" cy="2057400"/>
          </a:xfrm>
          <a:prstGeom prst="rect">
            <a:avLst/>
          </a:prstGeom>
        </p:spPr>
        <p:txBody>
          <a:bodyPr anchor="b"/>
          <a:lstStyle>
            <a:lvl1pPr>
              <a:defRPr sz="3200"/>
            </a:lvl1pPr>
          </a:lstStyle>
          <a:p>
            <a:pPr/>
            <a:r>
              <a:t>Titeltekst</a:t>
            </a:r>
          </a:p>
        </p:txBody>
      </p:sp>
      <p:sp>
        <p:nvSpPr>
          <p:cNvPr id="111" name="Brødtekst, niveau et…"/>
          <p:cNvSpPr txBox="1"/>
          <p:nvPr>
            <p:ph type="body" sz="half" idx="1"/>
          </p:nvPr>
        </p:nvSpPr>
        <p:spPr>
          <a:xfrm>
            <a:off x="839787" y="2057400"/>
            <a:ext cx="3932240" cy="4800600"/>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12"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g lodret tekst">
    <p:spTree>
      <p:nvGrpSpPr>
        <p:cNvPr id="1" name=""/>
        <p:cNvGrpSpPr/>
        <p:nvPr/>
      </p:nvGrpSpPr>
      <p:grpSpPr>
        <a:xfrm>
          <a:off x="0" y="0"/>
          <a:ext cx="0" cy="0"/>
          <a:chOff x="0" y="0"/>
          <a:chExt cx="0" cy="0"/>
        </a:xfrm>
      </p:grpSpPr>
      <p:sp>
        <p:nvSpPr>
          <p:cNvPr id="119" name="Titeltekst"/>
          <p:cNvSpPr txBox="1"/>
          <p:nvPr>
            <p:ph type="title"/>
          </p:nvPr>
        </p:nvSpPr>
        <p:spPr>
          <a:prstGeom prst="rect">
            <a:avLst/>
          </a:prstGeom>
        </p:spPr>
        <p:txBody>
          <a:bodyPr/>
          <a:lstStyle/>
          <a:p>
            <a:pPr/>
            <a:r>
              <a:t>Titeltekst</a:t>
            </a:r>
          </a:p>
        </p:txBody>
      </p:sp>
      <p:sp>
        <p:nvSpPr>
          <p:cNvPr id="120" name="Brødtekst, niveau et…"/>
          <p:cNvSpPr txBox="1"/>
          <p:nvPr>
            <p:ph type="body" idx="1"/>
          </p:nvPr>
        </p:nvSpPr>
        <p:spPr>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21"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odret titel og tekst">
    <p:spTree>
      <p:nvGrpSpPr>
        <p:cNvPr id="1" name=""/>
        <p:cNvGrpSpPr/>
        <p:nvPr/>
      </p:nvGrpSpPr>
      <p:grpSpPr>
        <a:xfrm>
          <a:off x="0" y="0"/>
          <a:ext cx="0" cy="0"/>
          <a:chOff x="0" y="0"/>
          <a:chExt cx="0" cy="0"/>
        </a:xfrm>
      </p:grpSpPr>
      <p:sp>
        <p:nvSpPr>
          <p:cNvPr id="128" name="Titeltekst"/>
          <p:cNvSpPr txBox="1"/>
          <p:nvPr>
            <p:ph type="title"/>
          </p:nvPr>
        </p:nvSpPr>
        <p:spPr>
          <a:xfrm>
            <a:off x="8724900" y="0"/>
            <a:ext cx="2628900" cy="6542090"/>
          </a:xfrm>
          <a:prstGeom prst="rect">
            <a:avLst/>
          </a:prstGeom>
        </p:spPr>
        <p:txBody>
          <a:bodyPr/>
          <a:lstStyle/>
          <a:p>
            <a:pPr/>
            <a:r>
              <a:t>Titeltekst</a:t>
            </a:r>
          </a:p>
        </p:txBody>
      </p:sp>
      <p:sp>
        <p:nvSpPr>
          <p:cNvPr id="129" name="Brødtekst, niveau et…"/>
          <p:cNvSpPr txBox="1"/>
          <p:nvPr>
            <p:ph type="body" idx="1"/>
          </p:nvPr>
        </p:nvSpPr>
        <p:spPr>
          <a:xfrm>
            <a:off x="838200" y="365125"/>
            <a:ext cx="7734300" cy="6492875"/>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30"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om kopi">
    <p:bg>
      <p:bgPr>
        <a:solidFill>
          <a:srgbClr val="B7D6DC"/>
        </a:solidFill>
      </p:bgPr>
    </p:bg>
    <p:spTree>
      <p:nvGrpSpPr>
        <p:cNvPr id="1" name=""/>
        <p:cNvGrpSpPr/>
        <p:nvPr/>
      </p:nvGrpSpPr>
      <p:grpSpPr>
        <a:xfrm>
          <a:off x="0" y="0"/>
          <a:ext cx="0" cy="0"/>
          <a:chOff x="0" y="0"/>
          <a:chExt cx="0" cy="0"/>
        </a:xfrm>
      </p:grpSpPr>
      <p:pic>
        <p:nvPicPr>
          <p:cNvPr id="20" name="Billede" descr="Billede"/>
          <p:cNvPicPr>
            <a:picLocks noChangeAspect="1"/>
          </p:cNvPicPr>
          <p:nvPr/>
        </p:nvPicPr>
        <p:blipFill>
          <a:blip r:embed="rId2">
            <a:extLst/>
          </a:blip>
          <a:stretch>
            <a:fillRect/>
          </a:stretch>
        </p:blipFill>
        <p:spPr>
          <a:xfrm>
            <a:off x="304800" y="304800"/>
            <a:ext cx="11294999" cy="479601"/>
          </a:xfrm>
          <a:prstGeom prst="rect">
            <a:avLst/>
          </a:prstGeom>
          <a:ln w="12700">
            <a:miter lim="400000"/>
          </a:ln>
        </p:spPr>
      </p:pic>
      <p:sp>
        <p:nvSpPr>
          <p:cNvPr id="21" name="Lysbillednummer"/>
          <p:cNvSpPr txBox="1"/>
          <p:nvPr>
            <p:ph type="sldNum" sz="quarter" idx="2"/>
          </p:nvPr>
        </p:nvSpPr>
        <p:spPr>
          <a:xfrm>
            <a:off x="8478980" y="6232200"/>
            <a:ext cx="258620" cy="24830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ammenligning kopi 1">
    <p:spTree>
      <p:nvGrpSpPr>
        <p:cNvPr id="1" name=""/>
        <p:cNvGrpSpPr/>
        <p:nvPr/>
      </p:nvGrpSpPr>
      <p:grpSpPr>
        <a:xfrm>
          <a:off x="0" y="0"/>
          <a:ext cx="0" cy="0"/>
          <a:chOff x="0" y="0"/>
          <a:chExt cx="0" cy="0"/>
        </a:xfrm>
      </p:grpSpPr>
      <p:pic>
        <p:nvPicPr>
          <p:cNvPr id="28" name="image3.png" descr="image3.png"/>
          <p:cNvPicPr>
            <a:picLocks noChangeAspect="1"/>
          </p:cNvPicPr>
          <p:nvPr/>
        </p:nvPicPr>
        <p:blipFill>
          <a:blip r:embed="rId2">
            <a:extLst/>
          </a:blip>
          <a:stretch>
            <a:fillRect/>
          </a:stretch>
        </p:blipFill>
        <p:spPr>
          <a:xfrm rot="16200000">
            <a:off x="-8323827" y="-5527141"/>
            <a:ext cx="14379794" cy="12756913"/>
          </a:xfrm>
          <a:prstGeom prst="rect">
            <a:avLst/>
          </a:prstGeom>
          <a:ln w="12700">
            <a:miter lim="400000"/>
          </a:ln>
        </p:spPr>
      </p:pic>
      <p:sp>
        <p:nvSpPr>
          <p:cNvPr id="29" name="Titeltekst"/>
          <p:cNvSpPr txBox="1"/>
          <p:nvPr>
            <p:ph type="title"/>
          </p:nvPr>
        </p:nvSpPr>
        <p:spPr>
          <a:xfrm>
            <a:off x="1394414" y="0"/>
            <a:ext cx="3108382" cy="3306554"/>
          </a:xfrm>
          <a:prstGeom prst="rect">
            <a:avLst/>
          </a:prstGeom>
        </p:spPr>
        <p:txBody>
          <a:bodyPr lIns="0" tIns="0" rIns="0" bIns="0" anchor="b"/>
          <a:lstStyle>
            <a:lvl1pPr algn="ctr">
              <a:lnSpc>
                <a:spcPct val="85000"/>
              </a:lnSpc>
              <a:defRPr spc="-50" sz="4800">
                <a:solidFill>
                  <a:srgbClr val="F35364"/>
                </a:solidFill>
                <a:latin typeface="Klint Pro Regular"/>
                <a:ea typeface="Klint Pro Regular"/>
                <a:cs typeface="Klint Pro Regular"/>
                <a:sym typeface="Klint Pro Regular"/>
              </a:defRPr>
            </a:lvl1pPr>
          </a:lstStyle>
          <a:p>
            <a:pPr/>
            <a:r>
              <a:t>Titeltekst</a:t>
            </a:r>
          </a:p>
        </p:txBody>
      </p:sp>
      <p:sp>
        <p:nvSpPr>
          <p:cNvPr id="30" name="Brødtekst, niveau et…"/>
          <p:cNvSpPr txBox="1"/>
          <p:nvPr>
            <p:ph type="body" sz="quarter" idx="1"/>
          </p:nvPr>
        </p:nvSpPr>
        <p:spPr>
          <a:xfrm>
            <a:off x="5242161" y="1874173"/>
            <a:ext cx="4937763" cy="2702899"/>
          </a:xfrm>
          <a:prstGeom prst="rect">
            <a:avLst/>
          </a:prstGeom>
        </p:spPr>
        <p:txBody>
          <a:bodyPr lIns="0" tIns="0" rIns="0" bIns="0" anchor="ctr"/>
          <a:lstStyle>
            <a:lvl1pPr marL="0" indent="0">
              <a:spcBef>
                <a:spcPts val="1200"/>
              </a:spcBef>
              <a:buSzTx/>
              <a:buFontTx/>
              <a:buNone/>
              <a:defRPr cap="all" sz="2000">
                <a:solidFill>
                  <a:srgbClr val="637052"/>
                </a:solidFill>
                <a:latin typeface="Klint Pro Regular"/>
                <a:ea typeface="Klint Pro Regular"/>
                <a:cs typeface="Klint Pro Regular"/>
                <a:sym typeface="Klint Pro Regular"/>
              </a:defRPr>
            </a:lvl1pPr>
            <a:lvl2pPr marL="404368" indent="-203200">
              <a:spcBef>
                <a:spcPts val="1200"/>
              </a:spcBef>
              <a:buFontTx/>
              <a:buChar char="◦"/>
              <a:defRPr cap="all" sz="2000">
                <a:solidFill>
                  <a:srgbClr val="637052"/>
                </a:solidFill>
                <a:latin typeface="Klint Pro Regular"/>
                <a:ea typeface="Klint Pro Regular"/>
                <a:cs typeface="Klint Pro Regular"/>
                <a:sym typeface="Klint Pro Regular"/>
              </a:defRPr>
            </a:lvl2pPr>
            <a:lvl3pPr marL="645304" indent="-261256">
              <a:spcBef>
                <a:spcPts val="1200"/>
              </a:spcBef>
              <a:buFontTx/>
              <a:buChar char="◦"/>
              <a:defRPr cap="all" sz="2000">
                <a:solidFill>
                  <a:srgbClr val="637052"/>
                </a:solidFill>
                <a:latin typeface="Klint Pro Regular"/>
                <a:ea typeface="Klint Pro Regular"/>
                <a:cs typeface="Klint Pro Regular"/>
                <a:sym typeface="Klint Pro Regular"/>
              </a:defRPr>
            </a:lvl3pPr>
            <a:lvl4pPr marL="828185" indent="-261257">
              <a:spcBef>
                <a:spcPts val="1200"/>
              </a:spcBef>
              <a:buFontTx/>
              <a:buChar char="◦"/>
              <a:defRPr cap="all" sz="2000">
                <a:solidFill>
                  <a:srgbClr val="637052"/>
                </a:solidFill>
                <a:latin typeface="Klint Pro Regular"/>
                <a:ea typeface="Klint Pro Regular"/>
                <a:cs typeface="Klint Pro Regular"/>
                <a:sym typeface="Klint Pro Regular"/>
              </a:defRPr>
            </a:lvl4pPr>
            <a:lvl5pPr marL="1011065" indent="-261257">
              <a:spcBef>
                <a:spcPts val="1200"/>
              </a:spcBef>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31"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32" name="Lysbillednummer"/>
          <p:cNvSpPr txBox="1"/>
          <p:nvPr>
            <p:ph type="sldNum" sz="quarter" idx="2"/>
          </p:nvPr>
        </p:nvSpPr>
        <p:spPr>
          <a:xfrm>
            <a:off x="11677510" y="6566146"/>
            <a:ext cx="150115" cy="152401"/>
          </a:xfrm>
          <a:prstGeom prst="rect">
            <a:avLst/>
          </a:prstGeom>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ammenligning kopi">
    <p:spTree>
      <p:nvGrpSpPr>
        <p:cNvPr id="1" name=""/>
        <p:cNvGrpSpPr/>
        <p:nvPr/>
      </p:nvGrpSpPr>
      <p:grpSpPr>
        <a:xfrm>
          <a:off x="0" y="0"/>
          <a:ext cx="0" cy="0"/>
          <a:chOff x="0" y="0"/>
          <a:chExt cx="0" cy="0"/>
        </a:xfrm>
      </p:grpSpPr>
      <p:pic>
        <p:nvPicPr>
          <p:cNvPr id="39" name="image3.png" descr="image3.png"/>
          <p:cNvPicPr>
            <a:picLocks noChangeAspect="1"/>
          </p:cNvPicPr>
          <p:nvPr/>
        </p:nvPicPr>
        <p:blipFill>
          <a:blip r:embed="rId2">
            <a:extLst/>
          </a:blip>
          <a:stretch>
            <a:fillRect/>
          </a:stretch>
        </p:blipFill>
        <p:spPr>
          <a:xfrm>
            <a:off x="-648850" y="-10164417"/>
            <a:ext cx="14379789" cy="12756915"/>
          </a:xfrm>
          <a:prstGeom prst="rect">
            <a:avLst/>
          </a:prstGeom>
          <a:ln w="12700">
            <a:miter lim="400000"/>
          </a:ln>
        </p:spPr>
      </p:pic>
      <p:sp>
        <p:nvSpPr>
          <p:cNvPr id="40" name="Titeltekst"/>
          <p:cNvSpPr txBox="1"/>
          <p:nvPr>
            <p:ph type="title"/>
          </p:nvPr>
        </p:nvSpPr>
        <p:spPr>
          <a:xfrm>
            <a:off x="1066800" y="-17365"/>
            <a:ext cx="10058400" cy="1737362"/>
          </a:xfrm>
          <a:prstGeom prst="rect">
            <a:avLst/>
          </a:prstGeom>
        </p:spPr>
        <p:txBody>
          <a:bodyPr lIns="0" tIns="0" rIns="0" bIns="0" anchor="b"/>
          <a:lstStyle>
            <a:lvl1pPr algn="ctr">
              <a:lnSpc>
                <a:spcPct val="85000"/>
              </a:lnSpc>
              <a:defRPr spc="-50" sz="4800">
                <a:solidFill>
                  <a:srgbClr val="F35364"/>
                </a:solidFill>
                <a:latin typeface="Klint Pro Regular"/>
                <a:ea typeface="Klint Pro Regular"/>
                <a:cs typeface="Klint Pro Regular"/>
                <a:sym typeface="Klint Pro Regular"/>
              </a:defRPr>
            </a:lvl1pPr>
          </a:lstStyle>
          <a:p>
            <a:pPr/>
            <a:r>
              <a:t>Titeltekst</a:t>
            </a:r>
          </a:p>
        </p:txBody>
      </p:sp>
      <p:sp>
        <p:nvSpPr>
          <p:cNvPr id="41" name="Brødtekst, niveau et…"/>
          <p:cNvSpPr txBox="1"/>
          <p:nvPr>
            <p:ph type="body" sz="quarter" idx="1"/>
          </p:nvPr>
        </p:nvSpPr>
        <p:spPr>
          <a:xfrm>
            <a:off x="1097280" y="1719995"/>
            <a:ext cx="4937760" cy="988399"/>
          </a:xfrm>
          <a:prstGeom prst="rect">
            <a:avLst/>
          </a:prstGeom>
        </p:spPr>
        <p:txBody>
          <a:bodyPr lIns="0" tIns="0" rIns="0" bIns="0" anchor="ctr"/>
          <a:lstStyle>
            <a:lvl1pPr marL="0" indent="0">
              <a:spcBef>
                <a:spcPts val="1200"/>
              </a:spcBef>
              <a:buSzTx/>
              <a:buFontTx/>
              <a:buNone/>
              <a:defRPr cap="all" sz="2000">
                <a:solidFill>
                  <a:srgbClr val="637052"/>
                </a:solidFill>
                <a:latin typeface="Klint Pro Regular"/>
                <a:ea typeface="Klint Pro Regular"/>
                <a:cs typeface="Klint Pro Regular"/>
                <a:sym typeface="Klint Pro Regular"/>
              </a:defRPr>
            </a:lvl1pPr>
            <a:lvl2pPr marL="404368" indent="-203200">
              <a:spcBef>
                <a:spcPts val="1200"/>
              </a:spcBef>
              <a:buFontTx/>
              <a:buChar char="◦"/>
              <a:defRPr cap="all" sz="2000">
                <a:solidFill>
                  <a:srgbClr val="637052"/>
                </a:solidFill>
                <a:latin typeface="Klint Pro Regular"/>
                <a:ea typeface="Klint Pro Regular"/>
                <a:cs typeface="Klint Pro Regular"/>
                <a:sym typeface="Klint Pro Regular"/>
              </a:defRPr>
            </a:lvl2pPr>
            <a:lvl3pPr marL="645304" indent="-261256">
              <a:spcBef>
                <a:spcPts val="1200"/>
              </a:spcBef>
              <a:buFontTx/>
              <a:buChar char="◦"/>
              <a:defRPr cap="all" sz="2000">
                <a:solidFill>
                  <a:srgbClr val="637052"/>
                </a:solidFill>
                <a:latin typeface="Klint Pro Regular"/>
                <a:ea typeface="Klint Pro Regular"/>
                <a:cs typeface="Klint Pro Regular"/>
                <a:sym typeface="Klint Pro Regular"/>
              </a:defRPr>
            </a:lvl3pPr>
            <a:lvl4pPr marL="828185" indent="-261257">
              <a:spcBef>
                <a:spcPts val="1200"/>
              </a:spcBef>
              <a:buFontTx/>
              <a:buChar char="◦"/>
              <a:defRPr cap="all" sz="2000">
                <a:solidFill>
                  <a:srgbClr val="637052"/>
                </a:solidFill>
                <a:latin typeface="Klint Pro Regular"/>
                <a:ea typeface="Klint Pro Regular"/>
                <a:cs typeface="Klint Pro Regular"/>
                <a:sym typeface="Klint Pro Regular"/>
              </a:defRPr>
            </a:lvl4pPr>
            <a:lvl5pPr marL="1011065" indent="-261257">
              <a:spcBef>
                <a:spcPts val="1200"/>
              </a:spcBef>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42"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43" name="Lysbillednummer"/>
          <p:cNvSpPr txBox="1"/>
          <p:nvPr>
            <p:ph type="sldNum" sz="quarter" idx="2"/>
          </p:nvPr>
        </p:nvSpPr>
        <p:spPr>
          <a:xfrm>
            <a:off x="11677510" y="6566146"/>
            <a:ext cx="150115" cy="152401"/>
          </a:xfrm>
          <a:prstGeom prst="rect">
            <a:avLst/>
          </a:prstGeom>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g indholdsobjekt">
    <p:spTree>
      <p:nvGrpSpPr>
        <p:cNvPr id="1" name=""/>
        <p:cNvGrpSpPr/>
        <p:nvPr/>
      </p:nvGrpSpPr>
      <p:grpSpPr>
        <a:xfrm>
          <a:off x="0" y="0"/>
          <a:ext cx="0" cy="0"/>
          <a:chOff x="0" y="0"/>
          <a:chExt cx="0" cy="0"/>
        </a:xfrm>
      </p:grpSpPr>
      <p:sp>
        <p:nvSpPr>
          <p:cNvPr id="50" name="Titeltekst"/>
          <p:cNvSpPr txBox="1"/>
          <p:nvPr>
            <p:ph type="title"/>
          </p:nvPr>
        </p:nvSpPr>
        <p:spPr>
          <a:prstGeom prst="rect">
            <a:avLst/>
          </a:prstGeom>
        </p:spPr>
        <p:txBody>
          <a:bodyPr/>
          <a:lstStyle/>
          <a:p>
            <a:pPr/>
            <a:r>
              <a:t>Titeltekst</a:t>
            </a:r>
          </a:p>
        </p:txBody>
      </p:sp>
      <p:sp>
        <p:nvSpPr>
          <p:cNvPr id="51" name="Brødtekst, niveau et…"/>
          <p:cNvSpPr txBox="1"/>
          <p:nvPr>
            <p:ph type="body" idx="1"/>
          </p:nvPr>
        </p:nvSpPr>
        <p:spPr>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52"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snitsoverskrift">
    <p:spTree>
      <p:nvGrpSpPr>
        <p:cNvPr id="1" name=""/>
        <p:cNvGrpSpPr/>
        <p:nvPr/>
      </p:nvGrpSpPr>
      <p:grpSpPr>
        <a:xfrm>
          <a:off x="0" y="0"/>
          <a:ext cx="0" cy="0"/>
          <a:chOff x="0" y="0"/>
          <a:chExt cx="0" cy="0"/>
        </a:xfrm>
      </p:grpSpPr>
      <p:sp>
        <p:nvSpPr>
          <p:cNvPr id="59" name="Titeltekst"/>
          <p:cNvSpPr txBox="1"/>
          <p:nvPr>
            <p:ph type="title"/>
          </p:nvPr>
        </p:nvSpPr>
        <p:spPr>
          <a:xfrm>
            <a:off x="831850" y="0"/>
            <a:ext cx="10515600" cy="4562475"/>
          </a:xfrm>
          <a:prstGeom prst="rect">
            <a:avLst/>
          </a:prstGeom>
        </p:spPr>
        <p:txBody>
          <a:bodyPr anchor="b"/>
          <a:lstStyle>
            <a:lvl1pPr>
              <a:defRPr sz="6000"/>
            </a:lvl1pPr>
          </a:lstStyle>
          <a:p>
            <a:pPr/>
            <a:r>
              <a:t>Titeltekst</a:t>
            </a:r>
          </a:p>
        </p:txBody>
      </p:sp>
      <p:sp>
        <p:nvSpPr>
          <p:cNvPr id="60" name="Brødtekst, niveau et…"/>
          <p:cNvSpPr txBox="1"/>
          <p:nvPr>
            <p:ph type="body" sz="half" idx="1"/>
          </p:nvPr>
        </p:nvSpPr>
        <p:spPr>
          <a:xfrm>
            <a:off x="831850" y="4589462"/>
            <a:ext cx="10515600" cy="2268540"/>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61"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o indholdsobjekter">
    <p:spTree>
      <p:nvGrpSpPr>
        <p:cNvPr id="1" name=""/>
        <p:cNvGrpSpPr/>
        <p:nvPr/>
      </p:nvGrpSpPr>
      <p:grpSpPr>
        <a:xfrm>
          <a:off x="0" y="0"/>
          <a:ext cx="0" cy="0"/>
          <a:chOff x="0" y="0"/>
          <a:chExt cx="0" cy="0"/>
        </a:xfrm>
      </p:grpSpPr>
      <p:sp>
        <p:nvSpPr>
          <p:cNvPr id="68" name="Titeltekst"/>
          <p:cNvSpPr txBox="1"/>
          <p:nvPr>
            <p:ph type="title"/>
          </p:nvPr>
        </p:nvSpPr>
        <p:spPr>
          <a:prstGeom prst="rect">
            <a:avLst/>
          </a:prstGeom>
        </p:spPr>
        <p:txBody>
          <a:bodyPr/>
          <a:lstStyle/>
          <a:p>
            <a:pPr/>
            <a:r>
              <a:t>Titeltekst</a:t>
            </a:r>
          </a:p>
        </p:txBody>
      </p:sp>
      <p:sp>
        <p:nvSpPr>
          <p:cNvPr id="69" name="Brødtekst, niveau et…"/>
          <p:cNvSpPr txBox="1"/>
          <p:nvPr>
            <p:ph type="body" sz="half" idx="1"/>
          </p:nvPr>
        </p:nvSpPr>
        <p:spPr>
          <a:xfrm>
            <a:off x="838200" y="1825625"/>
            <a:ext cx="5181600" cy="5032375"/>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70"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ammenligning">
    <p:spTree>
      <p:nvGrpSpPr>
        <p:cNvPr id="1" name=""/>
        <p:cNvGrpSpPr/>
        <p:nvPr/>
      </p:nvGrpSpPr>
      <p:grpSpPr>
        <a:xfrm>
          <a:off x="0" y="0"/>
          <a:ext cx="0" cy="0"/>
          <a:chOff x="0" y="0"/>
          <a:chExt cx="0" cy="0"/>
        </a:xfrm>
      </p:grpSpPr>
      <p:sp>
        <p:nvSpPr>
          <p:cNvPr id="77" name="Titeltekst"/>
          <p:cNvSpPr txBox="1"/>
          <p:nvPr>
            <p:ph type="title"/>
          </p:nvPr>
        </p:nvSpPr>
        <p:spPr>
          <a:xfrm>
            <a:off x="839787" y="365125"/>
            <a:ext cx="10515601" cy="1325563"/>
          </a:xfrm>
          <a:prstGeom prst="rect">
            <a:avLst/>
          </a:prstGeom>
        </p:spPr>
        <p:txBody>
          <a:bodyPr/>
          <a:lstStyle/>
          <a:p>
            <a:pPr/>
            <a:r>
              <a:t>Titeltekst</a:t>
            </a:r>
          </a:p>
        </p:txBody>
      </p:sp>
      <p:sp>
        <p:nvSpPr>
          <p:cNvPr id="78" name="Brødtekst, niveau et…"/>
          <p:cNvSpPr txBox="1"/>
          <p:nvPr>
            <p:ph type="body" sz="quarter" idx="1"/>
          </p:nvPr>
        </p:nvSpPr>
        <p:spPr>
          <a:xfrm>
            <a:off x="839787" y="1681163"/>
            <a:ext cx="5157790" cy="823915"/>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79"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Kun titel">
    <p:spTree>
      <p:nvGrpSpPr>
        <p:cNvPr id="1" name=""/>
        <p:cNvGrpSpPr/>
        <p:nvPr/>
      </p:nvGrpSpPr>
      <p:grpSpPr>
        <a:xfrm>
          <a:off x="0" y="0"/>
          <a:ext cx="0" cy="0"/>
          <a:chOff x="0" y="0"/>
          <a:chExt cx="0" cy="0"/>
        </a:xfrm>
      </p:grpSpPr>
      <p:sp>
        <p:nvSpPr>
          <p:cNvPr id="86" name="Titeltekst"/>
          <p:cNvSpPr txBox="1"/>
          <p:nvPr>
            <p:ph type="title"/>
          </p:nvPr>
        </p:nvSpPr>
        <p:spPr>
          <a:xfrm>
            <a:off x="838200" y="365125"/>
            <a:ext cx="10515600" cy="1325563"/>
          </a:xfrm>
          <a:prstGeom prst="rect">
            <a:avLst/>
          </a:prstGeom>
        </p:spPr>
        <p:txBody>
          <a:bodyPr/>
          <a:lstStyle/>
          <a:p>
            <a:pPr/>
            <a:r>
              <a:t>Titeltekst</a:t>
            </a:r>
          </a:p>
        </p:txBody>
      </p:sp>
      <p:sp>
        <p:nvSpPr>
          <p:cNvPr id="87"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230185"/>
            <a:ext cx="10515600" cy="159544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Brødtekst, niveau et…"/>
          <p:cNvSpPr txBox="1"/>
          <p:nvPr>
            <p:ph type="body" idx="1"/>
          </p:nvPr>
        </p:nvSpPr>
        <p:spPr>
          <a:xfrm>
            <a:off x="838200" y="1825625"/>
            <a:ext cx="10515600" cy="503237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4" name="Lysbillednummer"/>
          <p:cNvSpPr txBox="1"/>
          <p:nvPr>
            <p:ph type="sldNum" sz="quarter" idx="2"/>
          </p:nvPr>
        </p:nvSpPr>
        <p:spPr>
          <a:xfrm>
            <a:off x="11095181" y="6414762"/>
            <a:ext cx="258620" cy="248302"/>
          </a:xfrm>
          <a:prstGeom prst="rect">
            <a:avLst/>
          </a:prstGeom>
          <a:ln w="12700">
            <a:miter lim="400000"/>
          </a:ln>
        </p:spPr>
        <p:txBody>
          <a:bodyPr wrap="none" lIns="45718" tIns="45718" rIns="45718" bIns="45718" anchor="ctr">
            <a:spAutoFit/>
          </a:bodyPr>
          <a:lstStyle>
            <a:lvl1pPr algn="r">
              <a:defRPr sz="1200">
                <a:solidFill>
                  <a:srgbClr val="888888"/>
                </a:solidFill>
                <a:latin typeface="Calibri"/>
                <a:ea typeface="Calibri"/>
                <a:cs typeface="Calibri"/>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Calibri"/>
          <a:ea typeface="Calibri"/>
          <a:cs typeface="Calibri"/>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Calibri"/>
          <a:ea typeface="Calibri"/>
          <a:cs typeface="Calibri"/>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Calibri"/>
          <a:ea typeface="Calibri"/>
          <a:cs typeface="Calibri"/>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Calibri"/>
          <a:ea typeface="Calibri"/>
          <a:cs typeface="Calibri"/>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Calibri"/>
          <a:ea typeface="Calibri"/>
          <a:cs typeface="Calibri"/>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Calibri"/>
          <a:ea typeface="Calibri"/>
          <a:cs typeface="Calibri"/>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Calibri"/>
          <a:ea typeface="Calibri"/>
          <a:cs typeface="Calibri"/>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Calibri"/>
          <a:ea typeface="Calibri"/>
          <a:cs typeface="Calibri"/>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Calibri"/>
          <a:ea typeface="Calibri"/>
          <a:cs typeface="Calibri"/>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 Id="rId3" Type="http://schemas.openxmlformats.org/officeDocument/2006/relationships/image" Target="../media/image8.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2.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9.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9.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0.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0.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14.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2.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eg"/><Relationship Id="rId3" Type="http://schemas.openxmlformats.org/officeDocument/2006/relationships/image" Target="../media/image6.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www.draw.io/" TargetMode="External"/></Relationships>

</file>

<file path=ppt/slides/_rels/slide3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5.png"/><Relationship Id="rId3" Type="http://schemas.openxmlformats.org/officeDocument/2006/relationships/image" Target="../media/image1.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studio.code.org/s/applab-intro/stage/1/puzzle/1" TargetMode="External"/></Relationships>

</file>

<file path=ppt/slides/_rels/slide3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media.videotool.dk/?vn=25_2020042313214578004324666847" TargetMode="External"/></Relationships>

</file>

<file path=ppt/slides/_rels/slide3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1.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jpeg"/><Relationship Id="rId3" Type="http://schemas.openxmlformats.org/officeDocument/2006/relationships/image" Target="../media/image3.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hyperlink" Target="https://emu.dk/eud/erhvervsinformatik/teknologisk-handleevne-og-computationel-tankegang?b=t437-t2837" TargetMode="External"/></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9" name="image1.jpg" descr="image1.jpg"/>
          <p:cNvPicPr>
            <a:picLocks noChangeAspect="1"/>
          </p:cNvPicPr>
          <p:nvPr/>
        </p:nvPicPr>
        <p:blipFill>
          <a:blip r:embed="rId2">
            <a:extLst/>
          </a:blip>
          <a:stretch>
            <a:fillRect/>
          </a:stretch>
        </p:blipFill>
        <p:spPr>
          <a:xfrm>
            <a:off x="691156" y="1420216"/>
            <a:ext cx="10809863" cy="4246034"/>
          </a:xfrm>
          <a:prstGeom prst="rect">
            <a:avLst/>
          </a:prstGeom>
          <a:ln w="25400">
            <a:solidFill>
              <a:srgbClr val="FFFFFF"/>
            </a:solidFill>
            <a:miter lim="400000"/>
          </a:ln>
        </p:spPr>
      </p:pic>
      <p:sp>
        <p:nvSpPr>
          <p:cNvPr id="140" name="Shape 61"/>
          <p:cNvSpPr txBox="1"/>
          <p:nvPr>
            <p:ph type="title" idx="4294967295"/>
          </p:nvPr>
        </p:nvSpPr>
        <p:spPr>
          <a:xfrm>
            <a:off x="684532" y="4294889"/>
            <a:ext cx="9259177" cy="2098227"/>
          </a:xfrm>
          <a:prstGeom prst="rect">
            <a:avLst/>
          </a:prstGeom>
        </p:spPr>
        <p:txBody>
          <a:bodyPr lIns="0" tIns="0" rIns="0" bIns="0" anchor="b"/>
          <a:lstStyle>
            <a:lvl1pPr defTabSz="457200">
              <a:lnSpc>
                <a:spcPct val="100000"/>
              </a:lnSpc>
              <a:defRPr sz="3200">
                <a:solidFill>
                  <a:srgbClr val="FFFFFF"/>
                </a:solidFill>
                <a:latin typeface="Klint Pro Regular"/>
                <a:ea typeface="Klint Pro Regular"/>
                <a:cs typeface="Klint Pro Regular"/>
                <a:sym typeface="Klint Pro Regular"/>
              </a:defRPr>
            </a:lvl1pPr>
          </a:lstStyle>
          <a:p>
            <a:pPr/>
            <a:r>
              <a:t>Erhvervsinformatik  |  Niveau E</a:t>
            </a:r>
          </a:p>
        </p:txBody>
      </p:sp>
      <p:sp>
        <p:nvSpPr>
          <p:cNvPr id="141" name="Shape 62"/>
          <p:cNvSpPr txBox="1"/>
          <p:nvPr/>
        </p:nvSpPr>
        <p:spPr>
          <a:xfrm>
            <a:off x="633452" y="-951542"/>
            <a:ext cx="10835089" cy="2098227"/>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p>
            <a:pPr algn="r" defTabSz="457200">
              <a:defRPr sz="1900">
                <a:ln w="9048" cap="flat">
                  <a:solidFill>
                    <a:srgbClr val="FFFBF8"/>
                  </a:solidFill>
                  <a:prstDash val="solid"/>
                  <a:round/>
                </a:ln>
                <a:solidFill>
                  <a:srgbClr val="FFFBF8"/>
                </a:solidFill>
                <a:latin typeface="Klint Pro Regular"/>
                <a:ea typeface="Klint Pro Regular"/>
                <a:cs typeface="Klint Pro Regular"/>
                <a:sym typeface="Klint Pro Regular"/>
              </a:defRPr>
            </a:pPr>
            <a:r>
              <a:t>MSO: Modul 5 af 5    </a:t>
            </a:r>
            <a:r>
              <a:rPr>
                <a:ln w="6463" cap="flat">
                  <a:solidFill>
                    <a:srgbClr val="FFFBF8"/>
                  </a:solidFill>
                  <a:prstDash val="solid"/>
                  <a:round/>
                </a:ln>
              </a:rPr>
              <a:t>|    </a:t>
            </a:r>
            <a:r>
              <a:t>Dato: 04-03-2021    |    Niveau E</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0" name="Shape 100"/>
          <p:cNvSpPr txBox="1"/>
          <p:nvPr>
            <p:ph type="title"/>
          </p:nvPr>
        </p:nvSpPr>
        <p:spPr>
          <a:xfrm>
            <a:off x="1066800" y="-17365"/>
            <a:ext cx="10058400" cy="1737362"/>
          </a:xfrm>
          <a:prstGeom prst="rect">
            <a:avLst/>
          </a:prstGeom>
        </p:spPr>
        <p:txBody>
          <a:bodyPr/>
          <a:lstStyle>
            <a:lvl1pPr>
              <a:defRPr spc="-100"/>
            </a:lvl1pPr>
          </a:lstStyle>
          <a:p>
            <a:pPr/>
            <a:r>
              <a:t>Gruppeopgave</a:t>
            </a:r>
          </a:p>
        </p:txBody>
      </p:sp>
      <p:sp>
        <p:nvSpPr>
          <p:cNvPr id="181" name="Shape 101"/>
          <p:cNvSpPr txBox="1"/>
          <p:nvPr>
            <p:ph type="body" sz="quarter" idx="1"/>
          </p:nvPr>
        </p:nvSpPr>
        <p:spPr>
          <a:xfrm>
            <a:off x="1159131" y="2727363"/>
            <a:ext cx="9873738" cy="988400"/>
          </a:xfrm>
          <a:prstGeom prst="rect">
            <a:avLst/>
          </a:prstGeom>
        </p:spPr>
        <p:txBody>
          <a:bodyPr/>
          <a:lstStyle/>
          <a:p>
            <a:pPr algn="ctr">
              <a:lnSpc>
                <a:spcPct val="100000"/>
              </a:lnSpc>
              <a:spcBef>
                <a:spcPts val="0"/>
              </a:spcBef>
              <a:defRPr cap="none" sz="2800">
                <a:solidFill>
                  <a:srgbClr val="000000"/>
                </a:solidFill>
                <a:latin typeface="Klint Pro Medium"/>
                <a:ea typeface="Klint Pro Medium"/>
                <a:cs typeface="Klint Pro Medium"/>
                <a:sym typeface="Klint Pro Medium"/>
              </a:defRPr>
            </a:pPr>
            <a:r>
              <a:t>Lars Skærbæk omtaler 4 delelementer.</a:t>
            </a:r>
          </a:p>
          <a:p>
            <a:pPr algn="ctr">
              <a:lnSpc>
                <a:spcPct val="100000"/>
              </a:lnSpc>
              <a:spcBef>
                <a:spcPts val="0"/>
              </a:spcBef>
              <a:defRPr cap="none" sz="2800">
                <a:solidFill>
                  <a:srgbClr val="000000"/>
                </a:solidFill>
              </a:defRPr>
            </a:pPr>
            <a:r>
              <a:t>Forklar, hvad hver delelement er for noget: </a:t>
            </a:r>
          </a:p>
        </p:txBody>
      </p:sp>
      <p:sp>
        <p:nvSpPr>
          <p:cNvPr id="182" name="Shape 102"/>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183" name="Shape 103"/>
          <p:cNvSpPr txBox="1"/>
          <p:nvPr/>
        </p:nvSpPr>
        <p:spPr>
          <a:xfrm>
            <a:off x="4081057" y="3998731"/>
            <a:ext cx="4690287" cy="1940885"/>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a:lnSpc>
                <a:spcPct val="70000"/>
              </a:lnSpc>
              <a:defRPr sz="2200">
                <a:latin typeface="Klint Pro Regular"/>
                <a:ea typeface="Klint Pro Regular"/>
                <a:cs typeface="Klint Pro Regular"/>
                <a:sym typeface="Klint Pro Regular"/>
              </a:defRPr>
            </a:pPr>
            <a:r>
              <a:t>A:	Dekomposition</a:t>
            </a:r>
          </a:p>
          <a:p>
            <a:pPr>
              <a:lnSpc>
                <a:spcPct val="70000"/>
              </a:lnSpc>
              <a:defRPr sz="2200">
                <a:latin typeface="Klint Pro Regular"/>
                <a:ea typeface="Klint Pro Regular"/>
                <a:cs typeface="Klint Pro Regular"/>
                <a:sym typeface="Klint Pro Regular"/>
              </a:defRPr>
            </a:pPr>
          </a:p>
          <a:p>
            <a:pPr>
              <a:lnSpc>
                <a:spcPct val="70000"/>
              </a:lnSpc>
              <a:defRPr sz="2200">
                <a:latin typeface="Klint Pro Regular"/>
                <a:ea typeface="Klint Pro Regular"/>
                <a:cs typeface="Klint Pro Regular"/>
                <a:sym typeface="Klint Pro Regular"/>
              </a:defRPr>
            </a:pPr>
            <a:r>
              <a:t>B: 	Abstraktion og generalisering</a:t>
            </a:r>
          </a:p>
          <a:p>
            <a:pPr>
              <a:lnSpc>
                <a:spcPct val="70000"/>
              </a:lnSpc>
              <a:defRPr sz="2200">
                <a:latin typeface="Klint Pro Regular"/>
                <a:ea typeface="Klint Pro Regular"/>
                <a:cs typeface="Klint Pro Regular"/>
                <a:sym typeface="Klint Pro Regular"/>
              </a:defRPr>
            </a:pPr>
          </a:p>
          <a:p>
            <a:pPr>
              <a:lnSpc>
                <a:spcPct val="70000"/>
              </a:lnSpc>
              <a:defRPr sz="2200">
                <a:latin typeface="Klint Pro Regular"/>
                <a:ea typeface="Klint Pro Regular"/>
                <a:cs typeface="Klint Pro Regular"/>
                <a:sym typeface="Klint Pro Regular"/>
              </a:defRPr>
            </a:pPr>
            <a:r>
              <a:t>C: 	Mønstergenkendelse</a:t>
            </a:r>
          </a:p>
          <a:p>
            <a:pPr>
              <a:lnSpc>
                <a:spcPct val="70000"/>
              </a:lnSpc>
              <a:defRPr sz="2200">
                <a:latin typeface="Klint Pro Regular"/>
                <a:ea typeface="Klint Pro Regular"/>
                <a:cs typeface="Klint Pro Regular"/>
                <a:sym typeface="Klint Pro Regular"/>
              </a:defRPr>
            </a:pPr>
          </a:p>
          <a:p>
            <a:pPr>
              <a:lnSpc>
                <a:spcPct val="70000"/>
              </a:lnSpc>
              <a:defRPr sz="2200">
                <a:latin typeface="Klint Pro Regular"/>
                <a:ea typeface="Klint Pro Regular"/>
                <a:cs typeface="Klint Pro Regular"/>
                <a:sym typeface="Klint Pro Regular"/>
              </a:defRPr>
            </a:pPr>
            <a:r>
              <a:t>D: 	Algoritmedesign</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hape 108"/>
          <p:cNvSpPr txBox="1"/>
          <p:nvPr>
            <p:ph type="title" idx="4294967295"/>
          </p:nvPr>
        </p:nvSpPr>
        <p:spPr>
          <a:xfrm>
            <a:off x="1066800" y="2554595"/>
            <a:ext cx="10058400" cy="841442"/>
          </a:xfrm>
          <a:prstGeom prst="rect">
            <a:avLst/>
          </a:prstGeom>
        </p:spPr>
        <p:txBody>
          <a:bodyPr lIns="0" tIns="0" rIns="0" bIns="0" anchor="b"/>
          <a:lstStyle>
            <a:lvl1pPr algn="ctr">
              <a:lnSpc>
                <a:spcPct val="85000"/>
              </a:lnSpc>
              <a:defRPr spc="-100" sz="5200">
                <a:solidFill>
                  <a:srgbClr val="FFFFFF"/>
                </a:solidFill>
                <a:latin typeface="Klint Pro Regular"/>
                <a:ea typeface="Klint Pro Regular"/>
                <a:cs typeface="Klint Pro Regular"/>
                <a:sym typeface="Klint Pro Regular"/>
              </a:defRPr>
            </a:lvl1pPr>
          </a:lstStyle>
          <a:p>
            <a:pPr/>
            <a:r>
              <a:t>Computationel tænkning</a:t>
            </a:r>
          </a:p>
        </p:txBody>
      </p:sp>
      <p:sp>
        <p:nvSpPr>
          <p:cNvPr id="186" name="Shape 109"/>
          <p:cNvSpPr txBox="1"/>
          <p:nvPr>
            <p:ph type="body" sz="quarter" idx="4294967295"/>
          </p:nvPr>
        </p:nvSpPr>
        <p:spPr>
          <a:xfrm>
            <a:off x="1828170" y="3336966"/>
            <a:ext cx="8535660" cy="966440"/>
          </a:xfrm>
          <a:prstGeom prst="rect">
            <a:avLst/>
          </a:prstGeom>
        </p:spPr>
        <p:txBody>
          <a:bodyPr lIns="0" tIns="0" rIns="0" bIns="0" anchor="ctr"/>
          <a:lstStyle>
            <a:lvl1pPr marL="0" indent="0" algn="ctr">
              <a:lnSpc>
                <a:spcPct val="120000"/>
              </a:lnSpc>
              <a:spcBef>
                <a:spcPts val="0"/>
              </a:spcBef>
              <a:buSzTx/>
              <a:buNone/>
              <a:defRPr sz="3000">
                <a:solidFill>
                  <a:srgbClr val="EF5262"/>
                </a:solidFill>
                <a:latin typeface="Klint Pro Regular"/>
                <a:ea typeface="Klint Pro Regular"/>
                <a:cs typeface="Klint Pro Regular"/>
                <a:sym typeface="Klint Pro Regular"/>
              </a:defRPr>
            </a:lvl1pPr>
          </a:lstStyle>
          <a:p>
            <a:pPr/>
            <a:r>
              <a:t>Lars Skjærbæk, UCH</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8" name="Shape 111"/>
          <p:cNvSpPr txBox="1"/>
          <p:nvPr>
            <p:ph type="title"/>
          </p:nvPr>
        </p:nvSpPr>
        <p:spPr>
          <a:xfrm>
            <a:off x="1066800" y="-17365"/>
            <a:ext cx="10058400" cy="1737362"/>
          </a:xfrm>
          <a:prstGeom prst="rect">
            <a:avLst/>
          </a:prstGeom>
        </p:spPr>
        <p:txBody>
          <a:bodyPr/>
          <a:lstStyle>
            <a:lvl1pPr>
              <a:lnSpc>
                <a:spcPct val="90000"/>
              </a:lnSpc>
              <a:defRPr spc="0" sz="4400">
                <a:solidFill>
                  <a:srgbClr val="EF5262"/>
                </a:solidFill>
              </a:defRPr>
            </a:lvl1pPr>
          </a:lstStyle>
          <a:p>
            <a:pPr/>
            <a:r>
              <a:t>Computationel tænkning</a:t>
            </a:r>
          </a:p>
        </p:txBody>
      </p:sp>
      <p:sp>
        <p:nvSpPr>
          <p:cNvPr id="189" name="Shape 112"/>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grpSp>
        <p:nvGrpSpPr>
          <p:cNvPr id="197" name="Group 120"/>
          <p:cNvGrpSpPr/>
          <p:nvPr/>
        </p:nvGrpSpPr>
        <p:grpSpPr>
          <a:xfrm>
            <a:off x="2330358" y="2611203"/>
            <a:ext cx="7498707" cy="3737126"/>
            <a:chOff x="0" y="0"/>
            <a:chExt cx="7498706" cy="3737124"/>
          </a:xfrm>
        </p:grpSpPr>
        <p:sp>
          <p:nvSpPr>
            <p:cNvPr id="190" name="Shape 113"/>
            <p:cNvSpPr txBox="1"/>
            <p:nvPr/>
          </p:nvSpPr>
          <p:spPr>
            <a:xfrm>
              <a:off x="0" y="612102"/>
              <a:ext cx="1629127" cy="35813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lvl1pPr algn="ctr">
                <a:defRPr>
                  <a:latin typeface="Klint Pro Regular"/>
                  <a:ea typeface="Klint Pro Regular"/>
                  <a:cs typeface="Klint Pro Regular"/>
                  <a:sym typeface="Klint Pro Regular"/>
                </a:defRPr>
              </a:lvl1pPr>
            </a:lstStyle>
            <a:p>
              <a:pPr/>
              <a:r>
                <a:t>Dekomposition</a:t>
              </a:r>
            </a:p>
          </p:txBody>
        </p:sp>
        <p:sp>
          <p:nvSpPr>
            <p:cNvPr id="191" name="Shape 114"/>
            <p:cNvSpPr txBox="1"/>
            <p:nvPr/>
          </p:nvSpPr>
          <p:spPr>
            <a:xfrm>
              <a:off x="5897240" y="545427"/>
              <a:ext cx="1601467" cy="62483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p>
              <a:pPr algn="ctr">
                <a:defRPr>
                  <a:latin typeface="Klint Pro Regular"/>
                  <a:ea typeface="Klint Pro Regular"/>
                  <a:cs typeface="Klint Pro Regular"/>
                  <a:sym typeface="Klint Pro Regular"/>
                </a:defRPr>
              </a:pPr>
              <a:r>
                <a:t>Abstraktion og</a:t>
              </a:r>
            </a:p>
            <a:p>
              <a:pPr algn="ctr">
                <a:defRPr>
                  <a:latin typeface="Klint Pro Regular"/>
                  <a:ea typeface="Klint Pro Regular"/>
                  <a:cs typeface="Klint Pro Regular"/>
                  <a:sym typeface="Klint Pro Regular"/>
                </a:defRPr>
              </a:pPr>
              <a:r>
                <a:t>generalisering</a:t>
              </a:r>
            </a:p>
          </p:txBody>
        </p:sp>
        <p:sp>
          <p:nvSpPr>
            <p:cNvPr id="192" name="Shape 115"/>
            <p:cNvSpPr txBox="1"/>
            <p:nvPr/>
          </p:nvSpPr>
          <p:spPr>
            <a:xfrm>
              <a:off x="6011081" y="2566851"/>
              <a:ext cx="1373782" cy="62483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p>
              <a:pPr algn="ctr">
                <a:defRPr>
                  <a:latin typeface="Klint Pro Regular"/>
                  <a:ea typeface="Klint Pro Regular"/>
                  <a:cs typeface="Klint Pro Regular"/>
                  <a:sym typeface="Klint Pro Regular"/>
                </a:defRPr>
              </a:pPr>
              <a:r>
                <a:t>Mønster </a:t>
              </a:r>
            </a:p>
            <a:p>
              <a:pPr algn="ctr">
                <a:defRPr>
                  <a:latin typeface="Klint Pro Regular"/>
                  <a:ea typeface="Klint Pro Regular"/>
                  <a:cs typeface="Klint Pro Regular"/>
                  <a:sym typeface="Klint Pro Regular"/>
                </a:defRPr>
              </a:pPr>
              <a:r>
                <a:t>genkendelse</a:t>
              </a:r>
            </a:p>
          </p:txBody>
        </p:sp>
        <p:sp>
          <p:nvSpPr>
            <p:cNvPr id="193" name="Shape 116"/>
            <p:cNvSpPr txBox="1"/>
            <p:nvPr/>
          </p:nvSpPr>
          <p:spPr>
            <a:xfrm>
              <a:off x="266776" y="2500176"/>
              <a:ext cx="1095575" cy="62483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p>
              <a:pPr algn="ctr">
                <a:defRPr>
                  <a:latin typeface="Klint Pro Regular"/>
                  <a:ea typeface="Klint Pro Regular"/>
                  <a:cs typeface="Klint Pro Regular"/>
                  <a:sym typeface="Klint Pro Regular"/>
                </a:defRPr>
              </a:pPr>
              <a:r>
                <a:t>Algoritme</a:t>
              </a:r>
            </a:p>
            <a:p>
              <a:pPr algn="ctr">
                <a:defRPr>
                  <a:latin typeface="Klint Pro Regular"/>
                  <a:ea typeface="Klint Pro Regular"/>
                  <a:cs typeface="Klint Pro Regular"/>
                  <a:sym typeface="Klint Pro Regular"/>
                </a:defRPr>
              </a:pPr>
              <a:r>
                <a:t>design</a:t>
              </a:r>
            </a:p>
          </p:txBody>
        </p:sp>
        <p:grpSp>
          <p:nvGrpSpPr>
            <p:cNvPr id="196" name="Group 119"/>
            <p:cNvGrpSpPr/>
            <p:nvPr/>
          </p:nvGrpSpPr>
          <p:grpSpPr>
            <a:xfrm>
              <a:off x="1830053" y="-1"/>
              <a:ext cx="3833691" cy="3737126"/>
              <a:chOff x="0" y="0"/>
              <a:chExt cx="3833690" cy="3737124"/>
            </a:xfrm>
          </p:grpSpPr>
          <p:pic>
            <p:nvPicPr>
              <p:cNvPr id="194" name="image10.png" descr="image10.png"/>
              <p:cNvPicPr>
                <a:picLocks noChangeAspect="1"/>
              </p:cNvPicPr>
              <p:nvPr/>
            </p:nvPicPr>
            <p:blipFill>
              <a:blip r:embed="rId2">
                <a:extLst/>
              </a:blip>
              <a:stretch>
                <a:fillRect/>
              </a:stretch>
            </p:blipFill>
            <p:spPr>
              <a:xfrm>
                <a:off x="0" y="0"/>
                <a:ext cx="3833691" cy="3737125"/>
              </a:xfrm>
              <a:prstGeom prst="rect">
                <a:avLst/>
              </a:prstGeom>
              <a:ln w="12700" cap="flat">
                <a:noFill/>
                <a:miter lim="400000"/>
              </a:ln>
              <a:effectLst/>
            </p:spPr>
          </p:pic>
          <p:pic>
            <p:nvPicPr>
              <p:cNvPr id="195" name="image11.png" descr="image11.png"/>
              <p:cNvPicPr>
                <a:picLocks noChangeAspect="1"/>
              </p:cNvPicPr>
              <p:nvPr/>
            </p:nvPicPr>
            <p:blipFill>
              <a:blip r:embed="rId3">
                <a:extLst/>
              </a:blip>
              <a:stretch>
                <a:fillRect/>
              </a:stretch>
            </p:blipFill>
            <p:spPr>
              <a:xfrm>
                <a:off x="1659608" y="1568108"/>
                <a:ext cx="514474" cy="600906"/>
              </a:xfrm>
              <a:prstGeom prst="rect">
                <a:avLst/>
              </a:prstGeom>
              <a:ln w="12700" cap="flat">
                <a:noFill/>
                <a:miter lim="400000"/>
              </a:ln>
              <a:effectLst/>
            </p:spPr>
          </p:pic>
        </p:grpSp>
      </p:gr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hape 122"/>
          <p:cNvSpPr txBox="1"/>
          <p:nvPr>
            <p:ph type="title"/>
          </p:nvPr>
        </p:nvSpPr>
        <p:spPr>
          <a:xfrm>
            <a:off x="1066800" y="-17365"/>
            <a:ext cx="10058400" cy="1737362"/>
          </a:xfrm>
          <a:prstGeom prst="rect">
            <a:avLst/>
          </a:prstGeom>
        </p:spPr>
        <p:txBody>
          <a:bodyPr/>
          <a:lstStyle>
            <a:lvl1pPr>
              <a:lnSpc>
                <a:spcPct val="90000"/>
              </a:lnSpc>
              <a:defRPr spc="0" sz="4400">
                <a:solidFill>
                  <a:srgbClr val="EF5262"/>
                </a:solidFill>
              </a:defRPr>
            </a:lvl1pPr>
          </a:lstStyle>
          <a:p>
            <a:pPr/>
            <a:r>
              <a:t>Dekomposition</a:t>
            </a:r>
          </a:p>
        </p:txBody>
      </p:sp>
      <p:sp>
        <p:nvSpPr>
          <p:cNvPr id="200" name="Shape 123"/>
          <p:cNvSpPr txBox="1"/>
          <p:nvPr>
            <p:ph type="body" sz="quarter" idx="1"/>
          </p:nvPr>
        </p:nvSpPr>
        <p:spPr>
          <a:xfrm>
            <a:off x="1351619" y="2838316"/>
            <a:ext cx="5151179" cy="2976451"/>
          </a:xfrm>
          <a:prstGeom prst="rect">
            <a:avLst/>
          </a:prstGeom>
        </p:spPr>
        <p:txBody>
          <a:bodyPr/>
          <a:lstStyle/>
          <a:p>
            <a:pPr marL="210551" indent="-210551">
              <a:lnSpc>
                <a:spcPct val="81000"/>
              </a:lnSpc>
              <a:spcBef>
                <a:spcPts val="1000"/>
              </a:spcBef>
              <a:buClr>
                <a:srgbClr val="EF5262"/>
              </a:buClr>
              <a:buSzPct val="100000"/>
              <a:buChar char="•"/>
              <a:defRPr cap="none" sz="2100">
                <a:solidFill>
                  <a:srgbClr val="000000"/>
                </a:solidFill>
              </a:defRPr>
            </a:pPr>
            <a:r>
              <a:t>Nedbrydning af opgave i delopgaver</a:t>
            </a:r>
          </a:p>
          <a:p>
            <a:pPr marL="210551" indent="-210551">
              <a:lnSpc>
                <a:spcPct val="81000"/>
              </a:lnSpc>
              <a:spcBef>
                <a:spcPts val="1000"/>
              </a:spcBef>
              <a:buClr>
                <a:srgbClr val="EF5262"/>
              </a:buClr>
              <a:buSzPct val="100000"/>
              <a:buChar char="•"/>
              <a:defRPr cap="none" sz="2100">
                <a:solidFill>
                  <a:srgbClr val="000000"/>
                </a:solidFill>
              </a:defRPr>
            </a:pPr>
            <a:r>
              <a:t>Detaljer uden at miste overblik</a:t>
            </a:r>
            <a:br/>
            <a:br/>
            <a:endParaRPr u="sng"/>
          </a:p>
          <a:p>
            <a:pPr>
              <a:lnSpc>
                <a:spcPct val="100000"/>
              </a:lnSpc>
              <a:spcBef>
                <a:spcPts val="0"/>
              </a:spcBef>
              <a:defRPr cap="none" sz="2100">
                <a:solidFill>
                  <a:srgbClr val="000000"/>
                </a:solidFill>
                <a:latin typeface="Klint Pro Medium"/>
                <a:ea typeface="Klint Pro Medium"/>
                <a:cs typeface="Klint Pro Medium"/>
                <a:sym typeface="Klint Pro Medium"/>
              </a:defRPr>
            </a:pPr>
            <a:r>
              <a:t>Eksempel:</a:t>
            </a:r>
          </a:p>
          <a:p>
            <a:pPr marL="228600" indent="-228600" defTabSz="457200">
              <a:spcBef>
                <a:spcPts val="1000"/>
              </a:spcBef>
              <a:buClr>
                <a:srgbClr val="EF5262"/>
              </a:buClr>
              <a:buSzPct val="100000"/>
              <a:buChar char="•"/>
              <a:defRPr cap="none" sz="2100">
                <a:solidFill>
                  <a:srgbClr val="000000"/>
                </a:solidFill>
              </a:defRPr>
            </a:pPr>
            <a:r>
              <a:t>Indhold af website (Strukturdiagram)</a:t>
            </a:r>
            <a:endParaRPr>
              <a:solidFill>
                <a:srgbClr val="404040"/>
              </a:solidFill>
            </a:endParaRPr>
          </a:p>
          <a:p>
            <a:pPr marL="228600" indent="-228600" defTabSz="457200">
              <a:spcBef>
                <a:spcPts val="1000"/>
              </a:spcBef>
              <a:buClr>
                <a:srgbClr val="EF5262"/>
              </a:buClr>
              <a:buSzPct val="100000"/>
              <a:buChar char="•"/>
              <a:defRPr cap="none" sz="2100">
                <a:solidFill>
                  <a:srgbClr val="000000"/>
                </a:solidFill>
              </a:defRPr>
            </a:pPr>
            <a:r>
              <a:t>Betaling på website</a:t>
            </a:r>
            <a:br/>
            <a:r>
              <a:t>(Flowdiagram)</a:t>
            </a:r>
          </a:p>
        </p:txBody>
      </p:sp>
      <p:sp>
        <p:nvSpPr>
          <p:cNvPr id="201" name="Shape 124"/>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grpSp>
        <p:nvGrpSpPr>
          <p:cNvPr id="206" name="Group 129"/>
          <p:cNvGrpSpPr/>
          <p:nvPr/>
        </p:nvGrpSpPr>
        <p:grpSpPr>
          <a:xfrm>
            <a:off x="7231493" y="2838316"/>
            <a:ext cx="3608890" cy="3482014"/>
            <a:chOff x="0" y="0"/>
            <a:chExt cx="3608889" cy="3482012"/>
          </a:xfrm>
        </p:grpSpPr>
        <p:pic>
          <p:nvPicPr>
            <p:cNvPr id="202" name="image12.pdf" descr="image12.pdf"/>
            <p:cNvPicPr>
              <a:picLocks noChangeAspect="1"/>
            </p:cNvPicPr>
            <p:nvPr/>
          </p:nvPicPr>
          <p:blipFill>
            <a:blip r:embed="rId2">
              <a:extLst/>
            </a:blip>
            <a:stretch>
              <a:fillRect/>
            </a:stretch>
          </p:blipFill>
          <p:spPr>
            <a:xfrm>
              <a:off x="2036782" y="1960628"/>
              <a:ext cx="1572107" cy="1518187"/>
            </a:xfrm>
            <a:prstGeom prst="rect">
              <a:avLst/>
            </a:prstGeom>
            <a:ln w="12700" cap="flat">
              <a:noFill/>
              <a:miter lim="400000"/>
            </a:ln>
            <a:effectLst/>
          </p:spPr>
        </p:pic>
        <p:pic>
          <p:nvPicPr>
            <p:cNvPr id="203" name="image13.pdf" descr="image13.pdf"/>
            <p:cNvPicPr>
              <a:picLocks noChangeAspect="1"/>
            </p:cNvPicPr>
            <p:nvPr/>
          </p:nvPicPr>
          <p:blipFill>
            <a:blip r:embed="rId3">
              <a:extLst/>
            </a:blip>
            <a:stretch>
              <a:fillRect/>
            </a:stretch>
          </p:blipFill>
          <p:spPr>
            <a:xfrm>
              <a:off x="463615" y="1966950"/>
              <a:ext cx="1572106" cy="1515063"/>
            </a:xfrm>
            <a:prstGeom prst="rect">
              <a:avLst/>
            </a:prstGeom>
            <a:ln w="12700" cap="flat">
              <a:noFill/>
              <a:miter lim="400000"/>
            </a:ln>
            <a:effectLst/>
          </p:spPr>
        </p:pic>
        <p:pic>
          <p:nvPicPr>
            <p:cNvPr id="204" name="image14.pdf" descr="image14.pdf"/>
            <p:cNvPicPr>
              <a:picLocks noChangeAspect="1"/>
            </p:cNvPicPr>
            <p:nvPr/>
          </p:nvPicPr>
          <p:blipFill>
            <a:blip r:embed="rId4">
              <a:extLst/>
            </a:blip>
            <a:stretch>
              <a:fillRect/>
            </a:stretch>
          </p:blipFill>
          <p:spPr>
            <a:xfrm>
              <a:off x="-1" y="-1"/>
              <a:ext cx="2160262" cy="1800852"/>
            </a:xfrm>
            <a:prstGeom prst="rect">
              <a:avLst/>
            </a:prstGeom>
            <a:ln w="12700" cap="flat">
              <a:noFill/>
              <a:miter lim="400000"/>
            </a:ln>
            <a:effectLst/>
          </p:spPr>
        </p:pic>
        <p:pic>
          <p:nvPicPr>
            <p:cNvPr id="205" name="image15.pdf" descr="image15.pdf"/>
            <p:cNvPicPr>
              <a:picLocks noChangeAspect="1"/>
            </p:cNvPicPr>
            <p:nvPr/>
          </p:nvPicPr>
          <p:blipFill>
            <a:blip r:embed="rId5">
              <a:extLst/>
            </a:blip>
            <a:stretch>
              <a:fillRect/>
            </a:stretch>
          </p:blipFill>
          <p:spPr>
            <a:xfrm>
              <a:off x="2036782" y="439241"/>
              <a:ext cx="1572107" cy="1518189"/>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8" name="Shape 131"/>
          <p:cNvSpPr txBox="1"/>
          <p:nvPr>
            <p:ph type="title"/>
          </p:nvPr>
        </p:nvSpPr>
        <p:spPr>
          <a:xfrm>
            <a:off x="1066800" y="-17365"/>
            <a:ext cx="10058400" cy="1737362"/>
          </a:xfrm>
          <a:prstGeom prst="rect">
            <a:avLst/>
          </a:prstGeom>
        </p:spPr>
        <p:txBody>
          <a:bodyPr/>
          <a:lstStyle>
            <a:lvl1pPr>
              <a:lnSpc>
                <a:spcPct val="90000"/>
              </a:lnSpc>
              <a:defRPr spc="0" sz="4400">
                <a:solidFill>
                  <a:srgbClr val="EF5262"/>
                </a:solidFill>
              </a:defRPr>
            </a:lvl1pPr>
          </a:lstStyle>
          <a:p>
            <a:pPr/>
            <a:r>
              <a:t>Dekomposition – øvelse 1 (2 pers)</a:t>
            </a:r>
          </a:p>
        </p:txBody>
      </p:sp>
      <p:sp>
        <p:nvSpPr>
          <p:cNvPr id="209" name="Shape 132"/>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grpSp>
        <p:nvGrpSpPr>
          <p:cNvPr id="214" name="Group 137"/>
          <p:cNvGrpSpPr/>
          <p:nvPr/>
        </p:nvGrpSpPr>
        <p:grpSpPr>
          <a:xfrm>
            <a:off x="7292049" y="2838316"/>
            <a:ext cx="3608889" cy="3482014"/>
            <a:chOff x="-1" y="0"/>
            <a:chExt cx="3608888" cy="3482012"/>
          </a:xfrm>
        </p:grpSpPr>
        <p:pic>
          <p:nvPicPr>
            <p:cNvPr id="210" name="image12.pdf" descr="image12.pdf"/>
            <p:cNvPicPr>
              <a:picLocks noChangeAspect="1"/>
            </p:cNvPicPr>
            <p:nvPr/>
          </p:nvPicPr>
          <p:blipFill>
            <a:blip r:embed="rId2">
              <a:extLst/>
            </a:blip>
            <a:stretch>
              <a:fillRect/>
            </a:stretch>
          </p:blipFill>
          <p:spPr>
            <a:xfrm>
              <a:off x="2036781" y="1960628"/>
              <a:ext cx="1572107" cy="1518187"/>
            </a:xfrm>
            <a:prstGeom prst="rect">
              <a:avLst/>
            </a:prstGeom>
            <a:ln w="12700" cap="flat">
              <a:noFill/>
              <a:miter lim="400000"/>
            </a:ln>
            <a:effectLst/>
          </p:spPr>
        </p:pic>
        <p:pic>
          <p:nvPicPr>
            <p:cNvPr id="211" name="image13.pdf" descr="image13.pdf"/>
            <p:cNvPicPr>
              <a:picLocks noChangeAspect="1"/>
            </p:cNvPicPr>
            <p:nvPr/>
          </p:nvPicPr>
          <p:blipFill>
            <a:blip r:embed="rId3">
              <a:extLst/>
            </a:blip>
            <a:stretch>
              <a:fillRect/>
            </a:stretch>
          </p:blipFill>
          <p:spPr>
            <a:xfrm>
              <a:off x="463615" y="1966950"/>
              <a:ext cx="1572105" cy="1515063"/>
            </a:xfrm>
            <a:prstGeom prst="rect">
              <a:avLst/>
            </a:prstGeom>
            <a:ln w="12700" cap="flat">
              <a:noFill/>
              <a:miter lim="400000"/>
            </a:ln>
            <a:effectLst/>
          </p:spPr>
        </p:pic>
        <p:pic>
          <p:nvPicPr>
            <p:cNvPr id="212" name="image14.pdf" descr="image14.pdf"/>
            <p:cNvPicPr>
              <a:picLocks noChangeAspect="1"/>
            </p:cNvPicPr>
            <p:nvPr/>
          </p:nvPicPr>
          <p:blipFill>
            <a:blip r:embed="rId4">
              <a:extLst/>
            </a:blip>
            <a:stretch>
              <a:fillRect/>
            </a:stretch>
          </p:blipFill>
          <p:spPr>
            <a:xfrm>
              <a:off x="-2" y="-1"/>
              <a:ext cx="2160262" cy="1800852"/>
            </a:xfrm>
            <a:prstGeom prst="rect">
              <a:avLst/>
            </a:prstGeom>
            <a:ln w="12700" cap="flat">
              <a:noFill/>
              <a:miter lim="400000"/>
            </a:ln>
            <a:effectLst/>
          </p:spPr>
        </p:pic>
        <p:pic>
          <p:nvPicPr>
            <p:cNvPr id="213" name="image15.pdf" descr="image15.pdf"/>
            <p:cNvPicPr>
              <a:picLocks noChangeAspect="1"/>
            </p:cNvPicPr>
            <p:nvPr/>
          </p:nvPicPr>
          <p:blipFill>
            <a:blip r:embed="rId5">
              <a:extLst/>
            </a:blip>
            <a:stretch>
              <a:fillRect/>
            </a:stretch>
          </p:blipFill>
          <p:spPr>
            <a:xfrm>
              <a:off x="2036781" y="439241"/>
              <a:ext cx="1572107" cy="1518189"/>
            </a:xfrm>
            <a:prstGeom prst="rect">
              <a:avLst/>
            </a:prstGeom>
            <a:ln w="12700" cap="flat">
              <a:noFill/>
              <a:miter lim="400000"/>
            </a:ln>
            <a:effectLst/>
          </p:spPr>
        </p:pic>
      </p:grpSp>
      <p:sp>
        <p:nvSpPr>
          <p:cNvPr id="215" name="Shape 138"/>
          <p:cNvSpPr txBox="1"/>
          <p:nvPr>
            <p:ph type="body" sz="quarter" idx="1"/>
          </p:nvPr>
        </p:nvSpPr>
        <p:spPr>
          <a:xfrm>
            <a:off x="1351619" y="2838316"/>
            <a:ext cx="5151179" cy="2976451"/>
          </a:xfrm>
          <a:prstGeom prst="rect">
            <a:avLst/>
          </a:prstGeom>
        </p:spPr>
        <p:txBody>
          <a:bodyPr/>
          <a:lstStyle/>
          <a:p>
            <a:pPr defTabSz="758951">
              <a:lnSpc>
                <a:spcPct val="72000"/>
              </a:lnSpc>
              <a:spcBef>
                <a:spcPts val="800"/>
              </a:spcBef>
              <a:defRPr cap="none" sz="1500">
                <a:solidFill>
                  <a:srgbClr val="EF5262"/>
                </a:solidFill>
                <a:latin typeface="Klint Pro Medium"/>
                <a:ea typeface="Klint Pro Medium"/>
                <a:cs typeface="Klint Pro Medium"/>
                <a:sym typeface="Klint Pro Medium"/>
              </a:defRPr>
            </a:pPr>
            <a:r>
              <a:t>A:</a:t>
            </a:r>
          </a:p>
          <a:p>
            <a:pPr defTabSz="758951">
              <a:lnSpc>
                <a:spcPct val="72000"/>
              </a:lnSpc>
              <a:spcBef>
                <a:spcPts val="800"/>
              </a:spcBef>
              <a:defRPr cap="none" sz="1500">
                <a:solidFill>
                  <a:srgbClr val="011820"/>
                </a:solidFill>
                <a:latin typeface="Klint Pro Medium"/>
                <a:ea typeface="Klint Pro Medium"/>
                <a:cs typeface="Klint Pro Medium"/>
                <a:sym typeface="Klint Pro Medium"/>
              </a:defRPr>
            </a:pPr>
            <a:r>
              <a:t>2 minutter til opgaven</a:t>
            </a:r>
            <a:r>
              <a:rPr>
                <a:solidFill>
                  <a:srgbClr val="000000"/>
                </a:solidFill>
              </a:rPr>
              <a:t>:</a:t>
            </a:r>
          </a:p>
          <a:p>
            <a:pPr defTabSz="758951">
              <a:lnSpc>
                <a:spcPct val="72000"/>
              </a:lnSpc>
              <a:spcBef>
                <a:spcPts val="800"/>
              </a:spcBef>
              <a:defRPr cap="none" sz="1500">
                <a:solidFill>
                  <a:srgbClr val="011820"/>
                </a:solidFill>
              </a:defRPr>
            </a:pPr>
            <a:r>
              <a:t>Fortæl hvad du har lavet, fra du stod op i morges, og indtil du mødte i skolen.</a:t>
            </a:r>
            <a:br/>
            <a:br/>
            <a:r>
              <a:t>Makker tager noter og genfortæller.</a:t>
            </a:r>
            <a:br/>
            <a:br/>
          </a:p>
          <a:p>
            <a:pPr defTabSz="758951">
              <a:lnSpc>
                <a:spcPct val="72000"/>
              </a:lnSpc>
              <a:spcBef>
                <a:spcPts val="800"/>
              </a:spcBef>
              <a:defRPr cap="none" sz="1500">
                <a:solidFill>
                  <a:srgbClr val="EF5262"/>
                </a:solidFill>
                <a:latin typeface="Klint Pro Medium"/>
                <a:ea typeface="Klint Pro Medium"/>
                <a:cs typeface="Klint Pro Medium"/>
                <a:sym typeface="Klint Pro Medium"/>
              </a:defRPr>
            </a:pPr>
            <a:r>
              <a:t>B:</a:t>
            </a:r>
          </a:p>
          <a:p>
            <a:pPr defTabSz="758951">
              <a:lnSpc>
                <a:spcPct val="72000"/>
              </a:lnSpc>
              <a:spcBef>
                <a:spcPts val="800"/>
              </a:spcBef>
              <a:defRPr cap="none" sz="1500">
                <a:solidFill>
                  <a:srgbClr val="011820"/>
                </a:solidFill>
                <a:latin typeface="Klint Pro Medium"/>
                <a:ea typeface="Klint Pro Medium"/>
                <a:cs typeface="Klint Pro Medium"/>
                <a:sym typeface="Klint Pro Medium"/>
              </a:defRPr>
            </a:pPr>
            <a:r>
              <a:t>2 minutter til opgaven:</a:t>
            </a:r>
          </a:p>
          <a:p>
            <a:pPr defTabSz="758951">
              <a:lnSpc>
                <a:spcPct val="72000"/>
              </a:lnSpc>
              <a:spcBef>
                <a:spcPts val="800"/>
              </a:spcBef>
              <a:defRPr cap="none" sz="1500">
                <a:solidFill>
                  <a:srgbClr val="011820"/>
                </a:solidFill>
              </a:defRPr>
            </a:pPr>
            <a:r>
              <a:t>Beskriv udførligt og detaljeret, hvorledes du børster tænder.</a:t>
            </a:r>
            <a:br/>
            <a:br/>
            <a:r>
              <a:t>Makker tager noter og genfortæller.</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140"/>
          <p:cNvSpPr txBox="1"/>
          <p:nvPr>
            <p:ph type="title"/>
          </p:nvPr>
        </p:nvSpPr>
        <p:spPr>
          <a:xfrm>
            <a:off x="1066800" y="-17365"/>
            <a:ext cx="10058400" cy="1737362"/>
          </a:xfrm>
          <a:prstGeom prst="rect">
            <a:avLst/>
          </a:prstGeom>
        </p:spPr>
        <p:txBody>
          <a:bodyPr/>
          <a:lstStyle>
            <a:lvl1pPr>
              <a:lnSpc>
                <a:spcPct val="90000"/>
              </a:lnSpc>
              <a:defRPr spc="0" sz="4400">
                <a:solidFill>
                  <a:srgbClr val="EF5262"/>
                </a:solidFill>
              </a:defRPr>
            </a:lvl1pPr>
          </a:lstStyle>
          <a:p>
            <a:pPr/>
            <a:r>
              <a:t>Abstraktion – øvelse 2 (2 pers)</a:t>
            </a:r>
          </a:p>
        </p:txBody>
      </p:sp>
      <p:sp>
        <p:nvSpPr>
          <p:cNvPr id="218" name="Shape 141"/>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grpSp>
        <p:nvGrpSpPr>
          <p:cNvPr id="223" name="Group 146"/>
          <p:cNvGrpSpPr/>
          <p:nvPr/>
        </p:nvGrpSpPr>
        <p:grpSpPr>
          <a:xfrm>
            <a:off x="7350705" y="2656081"/>
            <a:ext cx="3341008" cy="3266486"/>
            <a:chOff x="-1" y="0"/>
            <a:chExt cx="3341005" cy="3266485"/>
          </a:xfrm>
        </p:grpSpPr>
        <p:pic>
          <p:nvPicPr>
            <p:cNvPr id="219" name="image14.pdf" descr="image14.pdf"/>
            <p:cNvPicPr>
              <a:picLocks noChangeAspect="1"/>
            </p:cNvPicPr>
            <p:nvPr/>
          </p:nvPicPr>
          <p:blipFill>
            <a:blip r:embed="rId2">
              <a:extLst/>
            </a:blip>
            <a:stretch>
              <a:fillRect/>
            </a:stretch>
          </p:blipFill>
          <p:spPr>
            <a:xfrm>
              <a:off x="-2" y="411193"/>
              <a:ext cx="1709491" cy="1425077"/>
            </a:xfrm>
            <a:prstGeom prst="rect">
              <a:avLst/>
            </a:prstGeom>
            <a:ln w="12700" cap="flat">
              <a:noFill/>
              <a:miter lim="400000"/>
            </a:ln>
            <a:effectLst/>
          </p:spPr>
        </p:pic>
        <p:pic>
          <p:nvPicPr>
            <p:cNvPr id="220" name="image12.pdf" descr="image12.pdf"/>
            <p:cNvPicPr>
              <a:picLocks noChangeAspect="1"/>
            </p:cNvPicPr>
            <p:nvPr/>
          </p:nvPicPr>
          <p:blipFill>
            <a:blip r:embed="rId3">
              <a:extLst/>
            </a:blip>
            <a:stretch>
              <a:fillRect/>
            </a:stretch>
          </p:blipFill>
          <p:spPr>
            <a:xfrm>
              <a:off x="1475790" y="1839268"/>
              <a:ext cx="1474796" cy="1424216"/>
            </a:xfrm>
            <a:prstGeom prst="rect">
              <a:avLst/>
            </a:prstGeom>
            <a:ln w="12700" cap="flat">
              <a:noFill/>
              <a:miter lim="400000"/>
            </a:ln>
            <a:effectLst/>
          </p:spPr>
        </p:pic>
        <p:pic>
          <p:nvPicPr>
            <p:cNvPr id="221" name="image13.pdf" descr="image13.pdf"/>
            <p:cNvPicPr>
              <a:picLocks noChangeAspect="1"/>
            </p:cNvPicPr>
            <p:nvPr/>
          </p:nvPicPr>
          <p:blipFill>
            <a:blip r:embed="rId4">
              <a:extLst/>
            </a:blip>
            <a:stretch>
              <a:fillRect/>
            </a:stretch>
          </p:blipFill>
          <p:spPr>
            <a:xfrm>
              <a:off x="-2" y="1845200"/>
              <a:ext cx="1474797" cy="1421285"/>
            </a:xfrm>
            <a:prstGeom prst="rect">
              <a:avLst/>
            </a:prstGeom>
            <a:ln w="12700" cap="flat">
              <a:noFill/>
              <a:miter lim="400000"/>
            </a:ln>
            <a:effectLst/>
          </p:spPr>
        </p:pic>
        <p:pic>
          <p:nvPicPr>
            <p:cNvPr id="222" name="image15.pdf" descr="image15.pdf"/>
            <p:cNvPicPr>
              <a:picLocks noChangeAspect="1"/>
            </p:cNvPicPr>
            <p:nvPr/>
          </p:nvPicPr>
          <p:blipFill>
            <a:blip r:embed="rId5">
              <a:extLst/>
            </a:blip>
            <a:stretch>
              <a:fillRect/>
            </a:stretch>
          </p:blipFill>
          <p:spPr>
            <a:xfrm>
              <a:off x="1591624" y="-1"/>
              <a:ext cx="1749381" cy="1689384"/>
            </a:xfrm>
            <a:prstGeom prst="rect">
              <a:avLst/>
            </a:prstGeom>
            <a:ln w="12700" cap="flat">
              <a:noFill/>
              <a:miter lim="400000"/>
            </a:ln>
            <a:effectLst/>
          </p:spPr>
        </p:pic>
      </p:grpSp>
      <p:sp>
        <p:nvSpPr>
          <p:cNvPr id="224" name="Shape 147"/>
          <p:cNvSpPr txBox="1"/>
          <p:nvPr>
            <p:ph type="body" sz="half" idx="1"/>
          </p:nvPr>
        </p:nvSpPr>
        <p:spPr>
          <a:xfrm>
            <a:off x="1159526" y="2814750"/>
            <a:ext cx="5283851" cy="3364375"/>
          </a:xfrm>
          <a:prstGeom prst="rect">
            <a:avLst/>
          </a:prstGeom>
        </p:spPr>
        <p:txBody>
          <a:bodyPr/>
          <a:lstStyle/>
          <a:p>
            <a:pPr marL="342900" indent="-342900" defTabSz="411479">
              <a:lnSpc>
                <a:spcPct val="120000"/>
              </a:lnSpc>
              <a:spcBef>
                <a:spcPts val="900"/>
              </a:spcBef>
              <a:buClr>
                <a:srgbClr val="EF5262"/>
              </a:buClr>
              <a:buSzPct val="100000"/>
              <a:buAutoNum type="arabicPeriod" startAt="1"/>
              <a:defRPr cap="none" sz="1800">
                <a:solidFill>
                  <a:srgbClr val="404040"/>
                </a:solidFill>
              </a:defRPr>
            </a:pPr>
            <a:r>
              <a:t>Den ene elev (praktikeren) nævner en ting (eksempel: blyant). Den anden elev (filosoffen) skal så finde et mere abstrakt begreb for denne ting (eksempel: skriveredskab).</a:t>
            </a:r>
            <a:br/>
          </a:p>
          <a:p>
            <a:pPr marL="342900" indent="-342900" defTabSz="411479">
              <a:lnSpc>
                <a:spcPct val="120000"/>
              </a:lnSpc>
              <a:spcBef>
                <a:spcPts val="900"/>
              </a:spcBef>
              <a:buClr>
                <a:srgbClr val="EF5262"/>
              </a:buClr>
              <a:buSzPct val="100000"/>
              <a:buAutoNum type="arabicPeriod" startAt="1"/>
              <a:defRPr cap="none" sz="1800">
                <a:solidFill>
                  <a:srgbClr val="404040"/>
                </a:solidFill>
              </a:defRPr>
            </a:pPr>
            <a:r>
              <a:t>Derefter er det filosoffens tur til at nævne ting/begrebet (eksempel: Tid). Praktikeren skal så finde en konkret ting som passer til begrebet (eksempel: Ur).</a:t>
            </a:r>
          </a:p>
        </p:txBody>
      </p:sp>
      <p:sp>
        <p:nvSpPr>
          <p:cNvPr id="225" name="Shape 148"/>
          <p:cNvSpPr txBox="1"/>
          <p:nvPr/>
        </p:nvSpPr>
        <p:spPr>
          <a:xfrm>
            <a:off x="7296852" y="6247369"/>
            <a:ext cx="3448711" cy="1778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gn="ctr">
              <a:defRPr sz="1200">
                <a:latin typeface="Klint Pro Regular"/>
                <a:ea typeface="Klint Pro Regular"/>
                <a:cs typeface="Klint Pro Regular"/>
                <a:sym typeface="Klint Pro Regular"/>
              </a:defRPr>
            </a:lvl1pPr>
          </a:lstStyle>
          <a:p>
            <a:pPr/>
            <a:r>
              <a:t>Eleverne skal stå op. Der er 1 minut til hver øvelse</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hape 150"/>
          <p:cNvSpPr txBox="1"/>
          <p:nvPr>
            <p:ph type="title"/>
          </p:nvPr>
        </p:nvSpPr>
        <p:spPr>
          <a:xfrm>
            <a:off x="1066800" y="-17365"/>
            <a:ext cx="10058400" cy="1737362"/>
          </a:xfrm>
          <a:prstGeom prst="rect">
            <a:avLst/>
          </a:prstGeom>
        </p:spPr>
        <p:txBody>
          <a:bodyPr/>
          <a:lstStyle>
            <a:lvl1pPr>
              <a:lnSpc>
                <a:spcPct val="90000"/>
              </a:lnSpc>
              <a:defRPr spc="0" sz="4400">
                <a:solidFill>
                  <a:srgbClr val="EF5262"/>
                </a:solidFill>
              </a:defRPr>
            </a:lvl1pPr>
          </a:lstStyle>
          <a:p>
            <a:pPr/>
            <a:r>
              <a:t>Mønster genkendelse</a:t>
            </a:r>
          </a:p>
        </p:txBody>
      </p:sp>
      <p:sp>
        <p:nvSpPr>
          <p:cNvPr id="228" name="Shape 151"/>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29" name="Shape 152"/>
          <p:cNvSpPr txBox="1"/>
          <p:nvPr>
            <p:ph type="body" sz="half" idx="1"/>
          </p:nvPr>
        </p:nvSpPr>
        <p:spPr>
          <a:xfrm>
            <a:off x="1638873" y="2643340"/>
            <a:ext cx="5229443" cy="3598428"/>
          </a:xfrm>
          <a:prstGeom prst="rect">
            <a:avLst/>
          </a:prstGeom>
        </p:spPr>
        <p:txBody>
          <a:bodyPr/>
          <a:lstStyle/>
          <a:p>
            <a:pPr marL="176863" indent="-176863" defTabSz="448055">
              <a:lnSpc>
                <a:spcPct val="100000"/>
              </a:lnSpc>
              <a:spcBef>
                <a:spcPts val="900"/>
              </a:spcBef>
              <a:buClr>
                <a:srgbClr val="EF5262"/>
              </a:buClr>
              <a:buSzPct val="100000"/>
              <a:buChar char="•"/>
              <a:defRPr cap="none" sz="2200">
                <a:solidFill>
                  <a:srgbClr val="404040"/>
                </a:solidFill>
              </a:defRPr>
            </a:pPr>
            <a:r>
              <a:t>Når ting går igen</a:t>
            </a:r>
          </a:p>
          <a:p>
            <a:pPr marL="176863" indent="-176863" defTabSz="448055">
              <a:lnSpc>
                <a:spcPct val="100000"/>
              </a:lnSpc>
              <a:spcBef>
                <a:spcPts val="900"/>
              </a:spcBef>
              <a:buClr>
                <a:srgbClr val="EF5262"/>
              </a:buClr>
              <a:buSzPct val="100000"/>
              <a:buChar char="•"/>
              <a:defRPr cap="none" sz="2200">
                <a:solidFill>
                  <a:srgbClr val="404040"/>
                </a:solidFill>
              </a:defRPr>
            </a:pPr>
            <a:r>
              <a:t>Noget udvikler sig på en bestemt måde</a:t>
            </a:r>
          </a:p>
          <a:p>
            <a:pPr marL="176863" indent="-176863" defTabSz="448055">
              <a:lnSpc>
                <a:spcPct val="100000"/>
              </a:lnSpc>
              <a:spcBef>
                <a:spcPts val="900"/>
              </a:spcBef>
              <a:buClr>
                <a:srgbClr val="EF5262"/>
              </a:buClr>
              <a:buSzPct val="100000"/>
              <a:buChar char="•"/>
              <a:defRPr cap="none" sz="2200">
                <a:solidFill>
                  <a:srgbClr val="404040"/>
                </a:solidFill>
              </a:defRPr>
            </a:pPr>
            <a:r>
              <a:t>Computeren er god til gentagelser</a:t>
            </a:r>
          </a:p>
          <a:p>
            <a:pPr defTabSz="448055">
              <a:lnSpc>
                <a:spcPct val="100000"/>
              </a:lnSpc>
              <a:spcBef>
                <a:spcPts val="900"/>
              </a:spcBef>
              <a:defRPr cap="none" sz="2200">
                <a:solidFill>
                  <a:srgbClr val="404040"/>
                </a:solidFill>
              </a:defRPr>
            </a:pPr>
          </a:p>
          <a:p>
            <a:pPr defTabSz="448055">
              <a:lnSpc>
                <a:spcPct val="100000"/>
              </a:lnSpc>
              <a:spcBef>
                <a:spcPts val="900"/>
              </a:spcBef>
              <a:defRPr cap="none" sz="2200">
                <a:solidFill>
                  <a:srgbClr val="404040"/>
                </a:solidFill>
                <a:latin typeface="Klint Pro Medium"/>
                <a:ea typeface="Klint Pro Medium"/>
                <a:cs typeface="Klint Pro Medium"/>
                <a:sym typeface="Klint Pro Medium"/>
              </a:defRPr>
            </a:pPr>
            <a:r>
              <a:t>Eksempel</a:t>
            </a:r>
          </a:p>
          <a:p>
            <a:pPr marL="176863" indent="-176863" defTabSz="448055">
              <a:lnSpc>
                <a:spcPct val="100000"/>
              </a:lnSpc>
              <a:spcBef>
                <a:spcPts val="900"/>
              </a:spcBef>
              <a:buClr>
                <a:srgbClr val="EF5262"/>
              </a:buClr>
              <a:buSzPct val="100000"/>
              <a:buChar char="•"/>
              <a:defRPr cap="none" sz="2200">
                <a:solidFill>
                  <a:srgbClr val="404040"/>
                </a:solidFill>
              </a:defRPr>
            </a:pPr>
            <a:r>
              <a:t>Varer i en webshop</a:t>
            </a:r>
          </a:p>
          <a:p>
            <a:pPr marL="176863" indent="-176863" defTabSz="448055">
              <a:lnSpc>
                <a:spcPct val="100000"/>
              </a:lnSpc>
              <a:spcBef>
                <a:spcPts val="900"/>
              </a:spcBef>
              <a:buClr>
                <a:srgbClr val="EF5262"/>
              </a:buClr>
              <a:buSzPct val="100000"/>
              <a:buChar char="•"/>
              <a:defRPr cap="none" sz="2200">
                <a:solidFill>
                  <a:srgbClr val="404040"/>
                </a:solidFill>
              </a:defRPr>
            </a:pPr>
            <a:r>
              <a:t>Sidelayout på et website</a:t>
            </a:r>
          </a:p>
          <a:p>
            <a:pPr marL="176863" indent="-176863" defTabSz="448055">
              <a:lnSpc>
                <a:spcPct val="100000"/>
              </a:lnSpc>
              <a:spcBef>
                <a:spcPts val="900"/>
              </a:spcBef>
              <a:buClr>
                <a:srgbClr val="EF5262"/>
              </a:buClr>
              <a:buSzPct val="100000"/>
              <a:buChar char="•"/>
              <a:defRPr cap="none" sz="2200">
                <a:solidFill>
                  <a:srgbClr val="404040"/>
                </a:solidFill>
              </a:defRPr>
            </a:pPr>
            <a:r>
              <a:t>Kalender</a:t>
            </a:r>
          </a:p>
        </p:txBody>
      </p:sp>
      <p:grpSp>
        <p:nvGrpSpPr>
          <p:cNvPr id="234" name="Group 157"/>
          <p:cNvGrpSpPr/>
          <p:nvPr/>
        </p:nvGrpSpPr>
        <p:grpSpPr>
          <a:xfrm>
            <a:off x="7379947" y="2702586"/>
            <a:ext cx="3561450" cy="3479939"/>
            <a:chOff x="0" y="0"/>
            <a:chExt cx="3561449" cy="3479937"/>
          </a:xfrm>
        </p:grpSpPr>
        <p:pic>
          <p:nvPicPr>
            <p:cNvPr id="230" name="image15.pdf" descr="image15.pdf"/>
            <p:cNvPicPr>
              <a:picLocks noChangeAspect="1"/>
            </p:cNvPicPr>
            <p:nvPr/>
          </p:nvPicPr>
          <p:blipFill>
            <a:blip r:embed="rId2">
              <a:extLst/>
            </a:blip>
            <a:stretch>
              <a:fillRect/>
            </a:stretch>
          </p:blipFill>
          <p:spPr>
            <a:xfrm>
              <a:off x="1573165" y="915"/>
              <a:ext cx="1572106" cy="1518188"/>
            </a:xfrm>
            <a:prstGeom prst="rect">
              <a:avLst/>
            </a:prstGeom>
            <a:ln w="12700" cap="flat">
              <a:noFill/>
              <a:miter lim="400000"/>
            </a:ln>
            <a:effectLst/>
          </p:spPr>
        </p:pic>
        <p:pic>
          <p:nvPicPr>
            <p:cNvPr id="231" name="image13.pdf" descr="image13.pdf"/>
            <p:cNvPicPr>
              <a:picLocks noChangeAspect="1"/>
            </p:cNvPicPr>
            <p:nvPr/>
          </p:nvPicPr>
          <p:blipFill>
            <a:blip r:embed="rId3">
              <a:extLst/>
            </a:blip>
            <a:stretch>
              <a:fillRect/>
            </a:stretch>
          </p:blipFill>
          <p:spPr>
            <a:xfrm>
              <a:off x="0" y="1528623"/>
              <a:ext cx="1572105" cy="1515064"/>
            </a:xfrm>
            <a:prstGeom prst="rect">
              <a:avLst/>
            </a:prstGeom>
            <a:ln w="12700" cap="flat">
              <a:noFill/>
              <a:miter lim="400000"/>
            </a:ln>
            <a:effectLst/>
          </p:spPr>
        </p:pic>
        <p:pic>
          <p:nvPicPr>
            <p:cNvPr id="232" name="image14.pdf" descr="image14.pdf"/>
            <p:cNvPicPr>
              <a:picLocks noChangeAspect="1"/>
            </p:cNvPicPr>
            <p:nvPr/>
          </p:nvPicPr>
          <p:blipFill>
            <a:blip r:embed="rId4">
              <a:extLst/>
            </a:blip>
            <a:stretch>
              <a:fillRect/>
            </a:stretch>
          </p:blipFill>
          <p:spPr>
            <a:xfrm>
              <a:off x="0" y="-1"/>
              <a:ext cx="1822285" cy="1519106"/>
            </a:xfrm>
            <a:prstGeom prst="rect">
              <a:avLst/>
            </a:prstGeom>
            <a:ln w="12700" cap="flat">
              <a:noFill/>
              <a:miter lim="400000"/>
            </a:ln>
            <a:effectLst/>
          </p:spPr>
        </p:pic>
        <p:pic>
          <p:nvPicPr>
            <p:cNvPr id="233" name="image12.pdf" descr="image12.pdf"/>
            <p:cNvPicPr>
              <a:picLocks noChangeAspect="1"/>
            </p:cNvPicPr>
            <p:nvPr/>
          </p:nvPicPr>
          <p:blipFill>
            <a:blip r:embed="rId5">
              <a:extLst/>
            </a:blip>
            <a:stretch>
              <a:fillRect/>
            </a:stretch>
          </p:blipFill>
          <p:spPr>
            <a:xfrm>
              <a:off x="1696641" y="1679087"/>
              <a:ext cx="1864809" cy="1800850"/>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Shape 159"/>
          <p:cNvSpPr txBox="1"/>
          <p:nvPr>
            <p:ph type="title"/>
          </p:nvPr>
        </p:nvSpPr>
        <p:spPr>
          <a:xfrm>
            <a:off x="1066800" y="-17365"/>
            <a:ext cx="10058400" cy="1737362"/>
          </a:xfrm>
          <a:prstGeom prst="rect">
            <a:avLst/>
          </a:prstGeom>
        </p:spPr>
        <p:txBody>
          <a:bodyPr/>
          <a:lstStyle>
            <a:lvl1pPr>
              <a:lnSpc>
                <a:spcPct val="90000"/>
              </a:lnSpc>
              <a:defRPr spc="0" sz="4400">
                <a:solidFill>
                  <a:srgbClr val="EF5262"/>
                </a:solidFill>
              </a:defRPr>
            </a:lvl1pPr>
          </a:lstStyle>
          <a:p>
            <a:pPr/>
            <a:r>
              <a:t>Mønster genkendelse – øvelse 3 (Alle)</a:t>
            </a:r>
          </a:p>
        </p:txBody>
      </p:sp>
      <p:sp>
        <p:nvSpPr>
          <p:cNvPr id="237" name="Shape 160"/>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grpSp>
        <p:nvGrpSpPr>
          <p:cNvPr id="242" name="Group 165"/>
          <p:cNvGrpSpPr/>
          <p:nvPr/>
        </p:nvGrpSpPr>
        <p:grpSpPr>
          <a:xfrm>
            <a:off x="7418863" y="2687215"/>
            <a:ext cx="3872852" cy="3784213"/>
            <a:chOff x="0" y="-1"/>
            <a:chExt cx="3872850" cy="3784212"/>
          </a:xfrm>
        </p:grpSpPr>
        <p:pic>
          <p:nvPicPr>
            <p:cNvPr id="238" name="image15.pdf" descr="image15.pdf"/>
            <p:cNvPicPr>
              <a:picLocks noChangeAspect="1"/>
            </p:cNvPicPr>
            <p:nvPr/>
          </p:nvPicPr>
          <p:blipFill>
            <a:blip r:embed="rId2">
              <a:extLst/>
            </a:blip>
            <a:stretch>
              <a:fillRect/>
            </a:stretch>
          </p:blipFill>
          <p:spPr>
            <a:xfrm>
              <a:off x="1710717" y="995"/>
              <a:ext cx="1709566" cy="1650934"/>
            </a:xfrm>
            <a:prstGeom prst="rect">
              <a:avLst/>
            </a:prstGeom>
            <a:ln w="12700" cap="flat">
              <a:noFill/>
              <a:miter lim="400000"/>
            </a:ln>
            <a:effectLst/>
          </p:spPr>
        </p:pic>
        <p:pic>
          <p:nvPicPr>
            <p:cNvPr id="239" name="image13.pdf" descr="image13.pdf"/>
            <p:cNvPicPr>
              <a:picLocks noChangeAspect="1"/>
            </p:cNvPicPr>
            <p:nvPr/>
          </p:nvPicPr>
          <p:blipFill>
            <a:blip r:embed="rId3">
              <a:extLst/>
            </a:blip>
            <a:stretch>
              <a:fillRect/>
            </a:stretch>
          </p:blipFill>
          <p:spPr>
            <a:xfrm>
              <a:off x="-1" y="1662281"/>
              <a:ext cx="1709565" cy="1647537"/>
            </a:xfrm>
            <a:prstGeom prst="rect">
              <a:avLst/>
            </a:prstGeom>
            <a:ln w="12700" cap="flat">
              <a:noFill/>
              <a:miter lim="400000"/>
            </a:ln>
            <a:effectLst/>
          </p:spPr>
        </p:pic>
        <p:pic>
          <p:nvPicPr>
            <p:cNvPr id="240" name="image14.pdf" descr="image14.pdf"/>
            <p:cNvPicPr>
              <a:picLocks noChangeAspect="1"/>
            </p:cNvPicPr>
            <p:nvPr/>
          </p:nvPicPr>
          <p:blipFill>
            <a:blip r:embed="rId4">
              <a:extLst/>
            </a:blip>
            <a:stretch>
              <a:fillRect/>
            </a:stretch>
          </p:blipFill>
          <p:spPr>
            <a:xfrm>
              <a:off x="-1" y="-2"/>
              <a:ext cx="1981619" cy="1651932"/>
            </a:xfrm>
            <a:prstGeom prst="rect">
              <a:avLst/>
            </a:prstGeom>
            <a:ln w="12700" cap="flat">
              <a:noFill/>
              <a:miter lim="400000"/>
            </a:ln>
            <a:effectLst/>
          </p:spPr>
        </p:pic>
        <p:pic>
          <p:nvPicPr>
            <p:cNvPr id="241" name="image12.pdf" descr="image12.pdf"/>
            <p:cNvPicPr>
              <a:picLocks noChangeAspect="1"/>
            </p:cNvPicPr>
            <p:nvPr/>
          </p:nvPicPr>
          <p:blipFill>
            <a:blip r:embed="rId5">
              <a:extLst/>
            </a:blip>
            <a:stretch>
              <a:fillRect/>
            </a:stretch>
          </p:blipFill>
          <p:spPr>
            <a:xfrm>
              <a:off x="1844989" y="1825900"/>
              <a:ext cx="2027861" cy="1958312"/>
            </a:xfrm>
            <a:prstGeom prst="rect">
              <a:avLst/>
            </a:prstGeom>
            <a:ln w="12700" cap="flat">
              <a:noFill/>
              <a:miter lim="400000"/>
            </a:ln>
            <a:effectLst/>
          </p:spPr>
        </p:pic>
      </p:grpSp>
      <p:sp>
        <p:nvSpPr>
          <p:cNvPr id="243" name="Shape 166"/>
          <p:cNvSpPr txBox="1"/>
          <p:nvPr>
            <p:ph type="body" sz="quarter" idx="1"/>
          </p:nvPr>
        </p:nvSpPr>
        <p:spPr>
          <a:xfrm>
            <a:off x="2476687" y="2534060"/>
            <a:ext cx="3152121" cy="3598426"/>
          </a:xfrm>
          <a:prstGeom prst="rect">
            <a:avLst/>
          </a:prstGeom>
        </p:spPr>
        <p:txBody>
          <a:bodyPr/>
          <a:lstStyle/>
          <a:p>
            <a:pPr marL="480059" indent="-480059" defTabSz="411479">
              <a:lnSpc>
                <a:spcPct val="80000"/>
              </a:lnSpc>
              <a:spcBef>
                <a:spcPts val="900"/>
              </a:spcBef>
              <a:buClr>
                <a:srgbClr val="EF5262"/>
              </a:buClr>
              <a:buSzPct val="100000"/>
              <a:buAutoNum type="arabicPeriod" startAt="1"/>
              <a:defRPr cap="none" sz="1200">
                <a:solidFill>
                  <a:srgbClr val="404040"/>
                </a:solidFill>
              </a:defRPr>
            </a:pPr>
            <a:r>
              <a:t>1,2,3,4, ?</a:t>
            </a:r>
            <a:br/>
            <a:endParaRPr sz="2300"/>
          </a:p>
          <a:p>
            <a:pPr marL="480059" indent="-480059" defTabSz="411479">
              <a:lnSpc>
                <a:spcPct val="80000"/>
              </a:lnSpc>
              <a:spcBef>
                <a:spcPts val="900"/>
              </a:spcBef>
              <a:buClr>
                <a:srgbClr val="EF5262"/>
              </a:buClr>
              <a:buSzPct val="100000"/>
              <a:buAutoNum type="arabicPeriod" startAt="1"/>
              <a:defRPr cap="none" sz="1200">
                <a:solidFill>
                  <a:srgbClr val="404040"/>
                </a:solidFill>
              </a:defRPr>
            </a:pPr>
            <a:r>
              <a:t>1, 4, 9, 16, 25, ?</a:t>
            </a:r>
            <a:br/>
            <a:endParaRPr sz="2300"/>
          </a:p>
          <a:p>
            <a:pPr marL="480059" indent="-480059" defTabSz="411479">
              <a:lnSpc>
                <a:spcPct val="80000"/>
              </a:lnSpc>
              <a:spcBef>
                <a:spcPts val="900"/>
              </a:spcBef>
              <a:buClr>
                <a:srgbClr val="EF5262"/>
              </a:buClr>
              <a:buSzPct val="100000"/>
              <a:buAutoNum type="arabicPeriod" startAt="1"/>
              <a:defRPr cap="none" sz="1200">
                <a:solidFill>
                  <a:srgbClr val="404040"/>
                </a:solidFill>
              </a:defRPr>
            </a:pPr>
            <a:r>
              <a:t>1,2,3,5,7,11,13,?</a:t>
            </a:r>
            <a:br/>
            <a:endParaRPr sz="2300"/>
          </a:p>
          <a:p>
            <a:pPr marL="480059" indent="-480059" defTabSz="411479">
              <a:lnSpc>
                <a:spcPct val="80000"/>
              </a:lnSpc>
              <a:spcBef>
                <a:spcPts val="900"/>
              </a:spcBef>
              <a:buClr>
                <a:srgbClr val="EF5262"/>
              </a:buClr>
              <a:buSzPct val="100000"/>
              <a:buAutoNum type="arabicPeriod" startAt="1"/>
              <a:defRPr cap="none" sz="1200">
                <a:solidFill>
                  <a:srgbClr val="404040"/>
                </a:solidFill>
              </a:defRPr>
            </a:pPr>
            <a:r>
              <a:t>X,O,X</a:t>
            </a:r>
            <a:br/>
            <a:r>
              <a:t>O,X,O</a:t>
            </a:r>
            <a:br/>
            <a:r>
              <a:t>X,O,?</a:t>
            </a:r>
            <a:br/>
            <a:endParaRPr sz="2300"/>
          </a:p>
          <a:p>
            <a:pPr marL="480059" indent="-480059" defTabSz="411479">
              <a:lnSpc>
                <a:spcPct val="80000"/>
              </a:lnSpc>
              <a:spcBef>
                <a:spcPts val="900"/>
              </a:spcBef>
              <a:buClr>
                <a:srgbClr val="EF5262"/>
              </a:buClr>
              <a:buSzPct val="100000"/>
              <a:buAutoNum type="arabicPeriod" startAt="1"/>
              <a:defRPr cap="none" sz="1200">
                <a:solidFill>
                  <a:srgbClr val="404040"/>
                </a:solidFill>
              </a:defRPr>
            </a:pPr>
            <a:r>
              <a:t>O,X,=,O</a:t>
            </a:r>
            <a:br/>
            <a:r>
              <a:t>X,=,O,?</a:t>
            </a:r>
            <a:br/>
            <a:endParaRPr sz="2300"/>
          </a:p>
          <a:p>
            <a:pPr marL="480059" indent="-480059" defTabSz="411479">
              <a:lnSpc>
                <a:spcPct val="80000"/>
              </a:lnSpc>
              <a:spcBef>
                <a:spcPts val="900"/>
              </a:spcBef>
              <a:buClr>
                <a:srgbClr val="EF5262"/>
              </a:buClr>
              <a:buSzPct val="100000"/>
              <a:buAutoNum type="arabicPeriod" startAt="1"/>
              <a:defRPr cap="none" sz="1200">
                <a:solidFill>
                  <a:srgbClr val="404040"/>
                </a:solidFill>
              </a:defRPr>
            </a:pPr>
            <a:r>
              <a:t>LA,EB,FC</a:t>
            </a:r>
            <a:br/>
            <a:r>
              <a:t>FC,LA,EB</a:t>
            </a:r>
            <a:br/>
            <a:r>
              <a:rPr>
                <a:latin typeface="Calibri"/>
                <a:ea typeface="Calibri"/>
                <a:cs typeface="Calibri"/>
                <a:sym typeface="Calibri"/>
              </a:rPr>
              <a:t>EB,FC,??</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3F9FB"/>
        </a:solidFill>
      </p:bgPr>
    </p:bg>
    <p:spTree>
      <p:nvGrpSpPr>
        <p:cNvPr id="1" name=""/>
        <p:cNvGrpSpPr/>
        <p:nvPr/>
      </p:nvGrpSpPr>
      <p:grpSpPr>
        <a:xfrm>
          <a:off x="0" y="0"/>
          <a:ext cx="0" cy="0"/>
          <a:chOff x="0" y="0"/>
          <a:chExt cx="0" cy="0"/>
        </a:xfrm>
      </p:grpSpPr>
      <p:sp>
        <p:nvSpPr>
          <p:cNvPr id="245" name="Shape 168"/>
          <p:cNvSpPr txBox="1"/>
          <p:nvPr>
            <p:ph type="body" sz="quarter" idx="4294967295"/>
          </p:nvPr>
        </p:nvSpPr>
        <p:spPr>
          <a:xfrm>
            <a:off x="3454074" y="3081053"/>
            <a:ext cx="5283851" cy="2671136"/>
          </a:xfrm>
          <a:prstGeom prst="rect">
            <a:avLst/>
          </a:prstGeom>
        </p:spPr>
        <p:txBody>
          <a:bodyPr lIns="0" tIns="0" rIns="0" bIns="0" anchor="ctr"/>
          <a:lstStyle/>
          <a:p>
            <a:pPr marL="0" indent="0" algn="ctr" defTabSz="869044">
              <a:lnSpc>
                <a:spcPct val="100000"/>
              </a:lnSpc>
              <a:spcBef>
                <a:spcPts val="0"/>
              </a:spcBef>
              <a:buSzTx/>
              <a:buNone/>
              <a:defRPr sz="2500">
                <a:latin typeface="Klint Pro Regular"/>
                <a:ea typeface="Klint Pro Regular"/>
                <a:cs typeface="Klint Pro Regular"/>
                <a:sym typeface="Klint Pro Regular"/>
              </a:defRPr>
            </a:pPr>
            <a:r>
              <a:t>Hvad er næste tal?</a:t>
            </a:r>
          </a:p>
          <a:p>
            <a:pPr marL="0" indent="0" algn="ctr" defTabSz="869044">
              <a:lnSpc>
                <a:spcPct val="100000"/>
              </a:lnSpc>
              <a:spcBef>
                <a:spcPts val="0"/>
              </a:spcBef>
              <a:buSzTx/>
              <a:buNone/>
              <a:defRPr sz="2500">
                <a:latin typeface="Klint Pro Regular"/>
                <a:ea typeface="Klint Pro Regular"/>
                <a:cs typeface="Klint Pro Regular"/>
                <a:sym typeface="Klint Pro Regular"/>
              </a:defRPr>
            </a:pPr>
          </a:p>
          <a:p>
            <a:pPr marL="0" indent="0" algn="ctr" defTabSz="869044">
              <a:lnSpc>
                <a:spcPct val="100000"/>
              </a:lnSpc>
              <a:spcBef>
                <a:spcPts val="0"/>
              </a:spcBef>
              <a:buSzTx/>
              <a:buNone/>
              <a:defRPr sz="2500">
                <a:latin typeface="Klint Pro Regular"/>
                <a:ea typeface="Klint Pro Regular"/>
                <a:cs typeface="Klint Pro Regular"/>
                <a:sym typeface="Klint Pro Regular"/>
              </a:defRPr>
            </a:pPr>
            <a:r>
              <a:t>Skriv en formel, der automatisk tæller op</a:t>
            </a:r>
          </a:p>
          <a:p>
            <a:pPr marL="0" indent="0" algn="ctr" defTabSz="869044">
              <a:lnSpc>
                <a:spcPct val="100000"/>
              </a:lnSpc>
              <a:spcBef>
                <a:spcPts val="0"/>
              </a:spcBef>
              <a:buSzTx/>
              <a:buNone/>
              <a:defRPr sz="2500">
                <a:latin typeface="Klint Pro Regular"/>
                <a:ea typeface="Klint Pro Regular"/>
                <a:cs typeface="Klint Pro Regular"/>
                <a:sym typeface="Klint Pro Regular"/>
              </a:defRPr>
            </a:pPr>
          </a:p>
          <a:p>
            <a:pPr marL="0" indent="0" algn="ctr" defTabSz="869044">
              <a:lnSpc>
                <a:spcPct val="100000"/>
              </a:lnSpc>
              <a:spcBef>
                <a:spcPts val="0"/>
              </a:spcBef>
              <a:buSzTx/>
              <a:buNone/>
              <a:defRPr sz="2500">
                <a:latin typeface="Klint Pro Regular"/>
                <a:ea typeface="Klint Pro Regular"/>
                <a:cs typeface="Klint Pro Regular"/>
                <a:sym typeface="Klint Pro Regular"/>
              </a:defRPr>
            </a:pPr>
            <a:r>
              <a:t>X + 1 =</a:t>
            </a:r>
            <a:br/>
          </a:p>
        </p:txBody>
      </p:sp>
      <p:sp>
        <p:nvSpPr>
          <p:cNvPr id="246" name="Shape 169"/>
          <p:cNvSpPr txBox="1"/>
          <p:nvPr>
            <p:ph type="title" idx="4294967295"/>
          </p:nvPr>
        </p:nvSpPr>
        <p:spPr>
          <a:xfrm>
            <a:off x="19692" y="1817011"/>
            <a:ext cx="12152616" cy="677290"/>
          </a:xfrm>
          <a:prstGeom prst="rect">
            <a:avLst/>
          </a:prstGeom>
        </p:spPr>
        <p:txBody>
          <a:bodyPr lIns="0" tIns="0" rIns="0" bIns="0" anchor="b"/>
          <a:lstStyle>
            <a:lvl1pPr algn="ctr">
              <a:lnSpc>
                <a:spcPct val="100000"/>
              </a:lnSpc>
              <a:defRPr>
                <a:solidFill>
                  <a:srgbClr val="EF5262"/>
                </a:solidFill>
                <a:latin typeface="Klint Pro Regular"/>
                <a:ea typeface="Klint Pro Regular"/>
                <a:cs typeface="Klint Pro Regular"/>
                <a:sym typeface="Klint Pro Regular"/>
              </a:defRPr>
            </a:lvl1pPr>
          </a:lstStyle>
          <a:p>
            <a:pPr/>
            <a:r>
              <a:t>1,2,3,4, ?</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3F9FB"/>
        </a:solidFill>
      </p:bgPr>
    </p:bg>
    <p:spTree>
      <p:nvGrpSpPr>
        <p:cNvPr id="1" name=""/>
        <p:cNvGrpSpPr/>
        <p:nvPr/>
      </p:nvGrpSpPr>
      <p:grpSpPr>
        <a:xfrm>
          <a:off x="0" y="0"/>
          <a:ext cx="0" cy="0"/>
          <a:chOff x="0" y="0"/>
          <a:chExt cx="0" cy="0"/>
        </a:xfrm>
      </p:grpSpPr>
      <p:sp>
        <p:nvSpPr>
          <p:cNvPr id="248" name="Shape 171"/>
          <p:cNvSpPr txBox="1"/>
          <p:nvPr>
            <p:ph type="body" sz="quarter" idx="4294967295"/>
          </p:nvPr>
        </p:nvSpPr>
        <p:spPr>
          <a:xfrm>
            <a:off x="3454074" y="3081053"/>
            <a:ext cx="5283850" cy="2671136"/>
          </a:xfrm>
          <a:prstGeom prst="rect">
            <a:avLst/>
          </a:prstGeom>
        </p:spPr>
        <p:txBody>
          <a:bodyPr lIns="0" tIns="0" rIns="0" bIns="0" anchor="ctr"/>
          <a:lstStyle/>
          <a:p>
            <a:pPr marL="0" indent="0" algn="ctr" defTabSz="869044">
              <a:lnSpc>
                <a:spcPct val="100000"/>
              </a:lnSpc>
              <a:spcBef>
                <a:spcPts val="0"/>
              </a:spcBef>
              <a:buSzTx/>
              <a:buNone/>
              <a:defRPr sz="2500">
                <a:latin typeface="Klint Pro Regular"/>
                <a:ea typeface="Klint Pro Regular"/>
                <a:cs typeface="Klint Pro Regular"/>
                <a:sym typeface="Klint Pro Regular"/>
              </a:defRPr>
            </a:pPr>
            <a:r>
              <a:t>Hvad er næste tal?</a:t>
            </a:r>
          </a:p>
          <a:p>
            <a:pPr marL="0" indent="0" algn="ctr" defTabSz="869044">
              <a:lnSpc>
                <a:spcPct val="100000"/>
              </a:lnSpc>
              <a:spcBef>
                <a:spcPts val="0"/>
              </a:spcBef>
              <a:buSzTx/>
              <a:buNone/>
              <a:defRPr sz="2500">
                <a:latin typeface="Klint Pro Regular"/>
                <a:ea typeface="Klint Pro Regular"/>
                <a:cs typeface="Klint Pro Regular"/>
                <a:sym typeface="Klint Pro Regular"/>
              </a:defRPr>
            </a:pPr>
          </a:p>
          <a:p>
            <a:pPr marL="0" indent="0" algn="ctr" defTabSz="869044">
              <a:lnSpc>
                <a:spcPct val="100000"/>
              </a:lnSpc>
              <a:spcBef>
                <a:spcPts val="0"/>
              </a:spcBef>
              <a:buSzTx/>
              <a:buNone/>
              <a:defRPr sz="2500">
                <a:latin typeface="Klint Pro Regular"/>
                <a:ea typeface="Klint Pro Regular"/>
                <a:cs typeface="Klint Pro Regular"/>
                <a:sym typeface="Klint Pro Regular"/>
              </a:defRPr>
            </a:pPr>
            <a:r>
              <a:t>Skriv en formel, der automatisk tæller op</a:t>
            </a:r>
          </a:p>
          <a:p>
            <a:pPr marL="0" indent="0" algn="ctr" defTabSz="869044">
              <a:lnSpc>
                <a:spcPct val="100000"/>
              </a:lnSpc>
              <a:spcBef>
                <a:spcPts val="0"/>
              </a:spcBef>
              <a:buSzTx/>
              <a:buNone/>
              <a:defRPr sz="2500">
                <a:latin typeface="Klint Pro Regular"/>
                <a:ea typeface="Klint Pro Regular"/>
                <a:cs typeface="Klint Pro Regular"/>
                <a:sym typeface="Klint Pro Regular"/>
              </a:defRPr>
            </a:pPr>
          </a:p>
          <a:p>
            <a:pPr marL="0" indent="0" algn="ctr" defTabSz="869044">
              <a:lnSpc>
                <a:spcPct val="100000"/>
              </a:lnSpc>
              <a:spcBef>
                <a:spcPts val="0"/>
              </a:spcBef>
              <a:buSzTx/>
              <a:buNone/>
              <a:defRPr sz="2500">
                <a:latin typeface="Klint Pro Regular"/>
                <a:ea typeface="Klint Pro Regular"/>
                <a:cs typeface="Klint Pro Regular"/>
                <a:sym typeface="Klint Pro Regular"/>
              </a:defRPr>
            </a:pPr>
            <a:r>
              <a:t>(Tal +1) x (Tal + 1)</a:t>
            </a:r>
            <a:br/>
          </a:p>
        </p:txBody>
      </p:sp>
      <p:sp>
        <p:nvSpPr>
          <p:cNvPr id="249" name="Shape 172"/>
          <p:cNvSpPr txBox="1"/>
          <p:nvPr>
            <p:ph type="title" idx="4294967295"/>
          </p:nvPr>
        </p:nvSpPr>
        <p:spPr>
          <a:xfrm>
            <a:off x="19692" y="1817011"/>
            <a:ext cx="12152616" cy="677290"/>
          </a:xfrm>
          <a:prstGeom prst="rect">
            <a:avLst/>
          </a:prstGeom>
        </p:spPr>
        <p:txBody>
          <a:bodyPr lIns="0" tIns="0" rIns="0" bIns="0" anchor="b"/>
          <a:lstStyle>
            <a:lvl1pPr algn="ctr">
              <a:lnSpc>
                <a:spcPct val="100000"/>
              </a:lnSpc>
              <a:defRPr>
                <a:solidFill>
                  <a:srgbClr val="EF5262"/>
                </a:solidFill>
                <a:latin typeface="Klint Pro Regular"/>
                <a:ea typeface="Klint Pro Regular"/>
                <a:cs typeface="Klint Pro Regular"/>
                <a:sym typeface="Klint Pro Regular"/>
              </a:defRPr>
            </a:lvl1pPr>
          </a:lstStyle>
          <a:p>
            <a:pPr/>
            <a:r>
              <a:t>1, 4, 9, 16, 25, ?</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3" name="Shape 64"/>
          <p:cNvSpPr txBox="1"/>
          <p:nvPr>
            <p:ph type="title"/>
          </p:nvPr>
        </p:nvSpPr>
        <p:spPr>
          <a:xfrm>
            <a:off x="868848" y="2681415"/>
            <a:ext cx="3108383" cy="1495170"/>
          </a:xfrm>
          <a:prstGeom prst="rect">
            <a:avLst/>
          </a:prstGeom>
        </p:spPr>
        <p:txBody>
          <a:bodyPr/>
          <a:lstStyle/>
          <a:p>
            <a:pPr>
              <a:lnSpc>
                <a:spcPct val="100000"/>
              </a:lnSpc>
              <a:defRPr spc="-100"/>
            </a:pPr>
            <a:r>
              <a:t>Dagens </a:t>
            </a:r>
          </a:p>
          <a:p>
            <a:pPr>
              <a:lnSpc>
                <a:spcPct val="100000"/>
              </a:lnSpc>
              <a:defRPr spc="-100"/>
            </a:pPr>
            <a:r>
              <a:t>program</a:t>
            </a:r>
          </a:p>
        </p:txBody>
      </p:sp>
      <p:sp>
        <p:nvSpPr>
          <p:cNvPr id="144" name="Shape 65"/>
          <p:cNvSpPr txBox="1"/>
          <p:nvPr>
            <p:ph type="body" sz="half" idx="1"/>
          </p:nvPr>
        </p:nvSpPr>
        <p:spPr>
          <a:xfrm>
            <a:off x="5262913" y="1519976"/>
            <a:ext cx="5313443" cy="3818046"/>
          </a:xfrm>
          <a:prstGeom prst="rect">
            <a:avLst/>
          </a:prstGeom>
        </p:spPr>
        <p:txBody>
          <a:bodyPr/>
          <a:lstStyle/>
          <a:p>
            <a:pPr defTabSz="512062">
              <a:lnSpc>
                <a:spcPct val="120000"/>
              </a:lnSpc>
              <a:spcBef>
                <a:spcPts val="0"/>
              </a:spcBef>
              <a:defRPr cap="none" sz="1700">
                <a:solidFill>
                  <a:srgbClr val="011820"/>
                </a:solidFill>
              </a:defRPr>
            </a:pPr>
            <a:r>
              <a:t>Det arbejdede vi med sidst:</a:t>
            </a:r>
          </a:p>
          <a:p>
            <a:pPr defTabSz="512062">
              <a:lnSpc>
                <a:spcPct val="120000"/>
              </a:lnSpc>
              <a:spcBef>
                <a:spcPts val="0"/>
              </a:spcBef>
              <a:defRPr cap="none" sz="1700">
                <a:solidFill>
                  <a:srgbClr val="011820"/>
                </a:solidFill>
              </a:defRPr>
            </a:pPr>
          </a:p>
          <a:p>
            <a:pPr marL="179670" indent="-179670" defTabSz="512062">
              <a:lnSpc>
                <a:spcPct val="120000"/>
              </a:lnSpc>
              <a:spcBef>
                <a:spcPts val="0"/>
              </a:spcBef>
              <a:buSzPct val="100000"/>
              <a:buChar char="•"/>
              <a:defRPr cap="none" sz="1700">
                <a:solidFill>
                  <a:srgbClr val="011820"/>
                </a:solidFill>
              </a:defRPr>
            </a:pPr>
            <a:r>
              <a:t>Udarbejdet hjemmeside</a:t>
            </a:r>
            <a:br/>
            <a:r>
              <a:t>Nogle valgte at udarbejde personlig hjemmeside Nogle valgte at udarbejde firmahjemmeside</a:t>
            </a:r>
          </a:p>
          <a:p>
            <a:pPr defTabSz="512062">
              <a:lnSpc>
                <a:spcPct val="120000"/>
              </a:lnSpc>
              <a:spcBef>
                <a:spcPts val="0"/>
              </a:spcBef>
              <a:defRPr cap="none" sz="1700">
                <a:solidFill>
                  <a:srgbClr val="011820"/>
                </a:solidFill>
              </a:defRPr>
            </a:pPr>
          </a:p>
          <a:p>
            <a:pPr marL="179670" indent="-179670" defTabSz="512062">
              <a:lnSpc>
                <a:spcPct val="120000"/>
              </a:lnSpc>
              <a:spcBef>
                <a:spcPts val="0"/>
              </a:spcBef>
              <a:buSzPct val="100000"/>
              <a:buChar char="•"/>
              <a:defRPr cap="none" sz="1700">
                <a:solidFill>
                  <a:srgbClr val="011820"/>
                </a:solidFill>
              </a:defRPr>
            </a:pPr>
            <a:r>
              <a:t>Blev vi klogere af det?</a:t>
            </a:r>
          </a:p>
          <a:p>
            <a:pPr defTabSz="512062">
              <a:lnSpc>
                <a:spcPct val="120000"/>
              </a:lnSpc>
              <a:spcBef>
                <a:spcPts val="0"/>
              </a:spcBef>
              <a:defRPr cap="none" sz="1700">
                <a:solidFill>
                  <a:srgbClr val="011820"/>
                </a:solidFill>
              </a:defRPr>
            </a:pPr>
          </a:p>
          <a:p>
            <a:pPr marL="179670" indent="-179670" defTabSz="512062">
              <a:lnSpc>
                <a:spcPct val="120000"/>
              </a:lnSpc>
              <a:spcBef>
                <a:spcPts val="0"/>
              </a:spcBef>
              <a:buSzPct val="100000"/>
              <a:buChar char="•"/>
              <a:defRPr cap="none" sz="1700">
                <a:solidFill>
                  <a:srgbClr val="011820"/>
                </a:solidFill>
              </a:defRPr>
            </a:pPr>
            <a:r>
              <a:t>Vi har fanget grise</a:t>
            </a:r>
          </a:p>
          <a:p>
            <a:pPr marL="179670" indent="-179670" defTabSz="512062">
              <a:lnSpc>
                <a:spcPct val="120000"/>
              </a:lnSpc>
              <a:spcBef>
                <a:spcPts val="0"/>
              </a:spcBef>
              <a:buSzPct val="100000"/>
              <a:buChar char="•"/>
              <a:defRPr cap="none" sz="1700">
                <a:solidFill>
                  <a:srgbClr val="011820"/>
                </a:solidFill>
              </a:defRPr>
            </a:pPr>
            <a:r>
              <a:t>Vi har kodet fremløb med blokprogrammering</a:t>
            </a:r>
          </a:p>
          <a:p>
            <a:pPr defTabSz="512062">
              <a:lnSpc>
                <a:spcPct val="120000"/>
              </a:lnSpc>
              <a:spcBef>
                <a:spcPts val="0"/>
              </a:spcBef>
              <a:defRPr cap="none" sz="1700">
                <a:solidFill>
                  <a:srgbClr val="011820"/>
                </a:solidFill>
              </a:defRPr>
            </a:pPr>
          </a:p>
          <a:p>
            <a:pPr defTabSz="512062">
              <a:lnSpc>
                <a:spcPct val="120000"/>
              </a:lnSpc>
              <a:spcBef>
                <a:spcPts val="0"/>
              </a:spcBef>
              <a:defRPr cap="none" sz="1700">
                <a:solidFill>
                  <a:srgbClr val="011820"/>
                </a:solidFill>
              </a:defRPr>
            </a:pPr>
            <a:r>
              <a:t>Hvad fik vi ud af det? </a:t>
            </a:r>
          </a:p>
        </p:txBody>
      </p:sp>
      <p:sp>
        <p:nvSpPr>
          <p:cNvPr id="145" name="Shape 66"/>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3F9FB"/>
        </a:solidFill>
      </p:bgPr>
    </p:bg>
    <p:spTree>
      <p:nvGrpSpPr>
        <p:cNvPr id="1" name=""/>
        <p:cNvGrpSpPr/>
        <p:nvPr/>
      </p:nvGrpSpPr>
      <p:grpSpPr>
        <a:xfrm>
          <a:off x="0" y="0"/>
          <a:ext cx="0" cy="0"/>
          <a:chOff x="0" y="0"/>
          <a:chExt cx="0" cy="0"/>
        </a:xfrm>
      </p:grpSpPr>
      <p:sp>
        <p:nvSpPr>
          <p:cNvPr id="251" name="Shape 174"/>
          <p:cNvSpPr txBox="1"/>
          <p:nvPr>
            <p:ph type="body" sz="quarter" idx="4294967295"/>
          </p:nvPr>
        </p:nvSpPr>
        <p:spPr>
          <a:xfrm>
            <a:off x="3454074" y="3106453"/>
            <a:ext cx="5283850" cy="2671136"/>
          </a:xfrm>
          <a:prstGeom prst="rect">
            <a:avLst/>
          </a:prstGeom>
        </p:spPr>
        <p:txBody>
          <a:bodyPr lIns="0" tIns="0" rIns="0" bIns="0" anchor="ctr"/>
          <a:lstStyle/>
          <a:p>
            <a:pPr marL="0" indent="0" algn="ctr">
              <a:lnSpc>
                <a:spcPct val="100000"/>
              </a:lnSpc>
              <a:spcBef>
                <a:spcPts val="0"/>
              </a:spcBef>
              <a:buSzTx/>
              <a:buNone/>
              <a:defRPr>
                <a:latin typeface="Klint Pro Regular"/>
                <a:ea typeface="Klint Pro Regular"/>
                <a:cs typeface="Klint Pro Regular"/>
                <a:sym typeface="Klint Pro Regular"/>
              </a:defRPr>
            </a:pPr>
            <a:r>
              <a:t>Hvad er næste tal?</a:t>
            </a:r>
          </a:p>
          <a:p>
            <a:pPr marL="0" indent="0" algn="ctr">
              <a:lnSpc>
                <a:spcPct val="100000"/>
              </a:lnSpc>
              <a:spcBef>
                <a:spcPts val="0"/>
              </a:spcBef>
              <a:buSzTx/>
              <a:buNone/>
              <a:defRPr>
                <a:latin typeface="Klint Pro Regular"/>
                <a:ea typeface="Klint Pro Regular"/>
                <a:cs typeface="Klint Pro Regular"/>
                <a:sym typeface="Klint Pro Regular"/>
              </a:defRPr>
            </a:pPr>
          </a:p>
          <a:p>
            <a:pPr marL="0" indent="0" algn="ctr">
              <a:lnSpc>
                <a:spcPct val="100000"/>
              </a:lnSpc>
              <a:spcBef>
                <a:spcPts val="0"/>
              </a:spcBef>
              <a:buSzTx/>
              <a:buNone/>
              <a:defRPr>
                <a:latin typeface="Klint Pro Regular"/>
                <a:ea typeface="Klint Pro Regular"/>
                <a:cs typeface="Klint Pro Regular"/>
                <a:sym typeface="Klint Pro Regular"/>
              </a:defRPr>
            </a:pPr>
            <a:r>
              <a:t>Skriv en formel, der automatisk tæller op</a:t>
            </a:r>
            <a:br/>
          </a:p>
        </p:txBody>
      </p:sp>
      <p:sp>
        <p:nvSpPr>
          <p:cNvPr id="252" name="Shape 175"/>
          <p:cNvSpPr txBox="1"/>
          <p:nvPr>
            <p:ph type="title" idx="4294967295"/>
          </p:nvPr>
        </p:nvSpPr>
        <p:spPr>
          <a:xfrm>
            <a:off x="19692" y="1817011"/>
            <a:ext cx="12152616" cy="677290"/>
          </a:xfrm>
          <a:prstGeom prst="rect">
            <a:avLst/>
          </a:prstGeom>
        </p:spPr>
        <p:txBody>
          <a:bodyPr lIns="0" tIns="0" rIns="0" bIns="0" anchor="b"/>
          <a:lstStyle>
            <a:lvl1pPr algn="ctr">
              <a:lnSpc>
                <a:spcPct val="100000"/>
              </a:lnSpc>
              <a:defRPr>
                <a:solidFill>
                  <a:srgbClr val="EF5262"/>
                </a:solidFill>
                <a:latin typeface="Klint Pro Regular"/>
                <a:ea typeface="Klint Pro Regular"/>
                <a:cs typeface="Klint Pro Regular"/>
                <a:sym typeface="Klint Pro Regular"/>
              </a:defRPr>
            </a:lvl1pPr>
          </a:lstStyle>
          <a:p>
            <a:pPr/>
            <a:r>
              <a:t>1,2,3,5,7,11,13,?</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4" name="Shape 177"/>
          <p:cNvSpPr txBox="1"/>
          <p:nvPr>
            <p:ph type="title"/>
          </p:nvPr>
        </p:nvSpPr>
        <p:spPr>
          <a:xfrm>
            <a:off x="1066800" y="-17365"/>
            <a:ext cx="10058400" cy="1737362"/>
          </a:xfrm>
          <a:prstGeom prst="rect">
            <a:avLst/>
          </a:prstGeom>
        </p:spPr>
        <p:txBody>
          <a:bodyPr/>
          <a:lstStyle>
            <a:lvl1pPr>
              <a:lnSpc>
                <a:spcPct val="90000"/>
              </a:lnSpc>
              <a:defRPr spc="0" sz="4400">
                <a:solidFill>
                  <a:srgbClr val="EF5262"/>
                </a:solidFill>
              </a:defRPr>
            </a:lvl1pPr>
          </a:lstStyle>
          <a:p>
            <a:pPr/>
            <a:r>
              <a:t>Algoritme design</a:t>
            </a:r>
          </a:p>
        </p:txBody>
      </p:sp>
      <p:sp>
        <p:nvSpPr>
          <p:cNvPr id="255" name="Shape 178"/>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grpSp>
        <p:nvGrpSpPr>
          <p:cNvPr id="260" name="Group 183"/>
          <p:cNvGrpSpPr/>
          <p:nvPr/>
        </p:nvGrpSpPr>
        <p:grpSpPr>
          <a:xfrm>
            <a:off x="7292049" y="2839352"/>
            <a:ext cx="3608889" cy="3479939"/>
            <a:chOff x="-1" y="0"/>
            <a:chExt cx="3608888" cy="3479937"/>
          </a:xfrm>
        </p:grpSpPr>
        <p:pic>
          <p:nvPicPr>
            <p:cNvPr id="256" name="image15.pdf" descr="image15.pdf"/>
            <p:cNvPicPr>
              <a:picLocks noChangeAspect="1"/>
            </p:cNvPicPr>
            <p:nvPr/>
          </p:nvPicPr>
          <p:blipFill>
            <a:blip r:embed="rId2">
              <a:extLst/>
            </a:blip>
            <a:stretch>
              <a:fillRect/>
            </a:stretch>
          </p:blipFill>
          <p:spPr>
            <a:xfrm>
              <a:off x="2036781" y="915"/>
              <a:ext cx="1572107" cy="1518189"/>
            </a:xfrm>
            <a:prstGeom prst="rect">
              <a:avLst/>
            </a:prstGeom>
            <a:ln w="12700" cap="flat">
              <a:noFill/>
              <a:miter lim="400000"/>
            </a:ln>
            <a:effectLst/>
          </p:spPr>
        </p:pic>
        <p:pic>
          <p:nvPicPr>
            <p:cNvPr id="257" name="image12.pdf" descr="image12.pdf"/>
            <p:cNvPicPr>
              <a:picLocks noChangeAspect="1"/>
            </p:cNvPicPr>
            <p:nvPr/>
          </p:nvPicPr>
          <p:blipFill>
            <a:blip r:embed="rId3">
              <a:extLst/>
            </a:blip>
            <a:stretch>
              <a:fillRect/>
            </a:stretch>
          </p:blipFill>
          <p:spPr>
            <a:xfrm>
              <a:off x="2036781" y="1522302"/>
              <a:ext cx="1572107" cy="1518188"/>
            </a:xfrm>
            <a:prstGeom prst="rect">
              <a:avLst/>
            </a:prstGeom>
            <a:ln w="12700" cap="flat">
              <a:noFill/>
              <a:miter lim="400000"/>
            </a:ln>
            <a:effectLst/>
          </p:spPr>
        </p:pic>
        <p:pic>
          <p:nvPicPr>
            <p:cNvPr id="258" name="image14.pdf" descr="image14.pdf"/>
            <p:cNvPicPr>
              <a:picLocks noChangeAspect="1"/>
            </p:cNvPicPr>
            <p:nvPr/>
          </p:nvPicPr>
          <p:blipFill>
            <a:blip r:embed="rId4">
              <a:extLst/>
            </a:blip>
            <a:stretch>
              <a:fillRect/>
            </a:stretch>
          </p:blipFill>
          <p:spPr>
            <a:xfrm>
              <a:off x="463615" y="-1"/>
              <a:ext cx="1822284" cy="1519107"/>
            </a:xfrm>
            <a:prstGeom prst="rect">
              <a:avLst/>
            </a:prstGeom>
            <a:ln w="12700" cap="flat">
              <a:noFill/>
              <a:miter lim="400000"/>
            </a:ln>
            <a:effectLst/>
          </p:spPr>
        </p:pic>
        <p:pic>
          <p:nvPicPr>
            <p:cNvPr id="259" name="image13.pdf" descr="image13.pdf"/>
            <p:cNvPicPr>
              <a:picLocks noChangeAspect="1"/>
            </p:cNvPicPr>
            <p:nvPr/>
          </p:nvPicPr>
          <p:blipFill>
            <a:blip r:embed="rId5">
              <a:extLst/>
            </a:blip>
            <a:stretch>
              <a:fillRect/>
            </a:stretch>
          </p:blipFill>
          <p:spPr>
            <a:xfrm>
              <a:off x="-2" y="1679087"/>
              <a:ext cx="1868652" cy="1800851"/>
            </a:xfrm>
            <a:prstGeom prst="rect">
              <a:avLst/>
            </a:prstGeom>
            <a:ln w="12700" cap="flat">
              <a:noFill/>
              <a:miter lim="400000"/>
            </a:ln>
            <a:effectLst/>
          </p:spPr>
        </p:pic>
      </p:grpSp>
      <p:sp>
        <p:nvSpPr>
          <p:cNvPr id="261" name="Shape 184"/>
          <p:cNvSpPr txBox="1"/>
          <p:nvPr>
            <p:ph type="body" sz="half" idx="1"/>
          </p:nvPr>
        </p:nvSpPr>
        <p:spPr>
          <a:xfrm>
            <a:off x="1658058" y="2566601"/>
            <a:ext cx="5229443" cy="3598426"/>
          </a:xfrm>
          <a:prstGeom prst="rect">
            <a:avLst/>
          </a:prstGeom>
        </p:spPr>
        <p:txBody>
          <a:bodyPr/>
          <a:lstStyle/>
          <a:p>
            <a:pPr marL="180472" indent="-180472" defTabSz="457200">
              <a:lnSpc>
                <a:spcPct val="100000"/>
              </a:lnSpc>
              <a:spcBef>
                <a:spcPts val="1000"/>
              </a:spcBef>
              <a:buClr>
                <a:srgbClr val="EF5262"/>
              </a:buClr>
              <a:buSzPct val="100000"/>
              <a:buChar char="•"/>
              <a:defRPr cap="none" sz="1800">
                <a:solidFill>
                  <a:srgbClr val="404040"/>
                </a:solidFill>
                <a:latin typeface="Calibri"/>
                <a:ea typeface="Calibri"/>
                <a:cs typeface="Calibri"/>
                <a:sym typeface="Calibri"/>
              </a:defRPr>
            </a:pPr>
            <a:r>
              <a:t>Opskrift på, hvordan man løser et problem</a:t>
            </a:r>
          </a:p>
          <a:p>
            <a:pPr marL="180472" indent="-180472" defTabSz="457200">
              <a:lnSpc>
                <a:spcPct val="100000"/>
              </a:lnSpc>
              <a:spcBef>
                <a:spcPts val="1000"/>
              </a:spcBef>
              <a:buClr>
                <a:srgbClr val="EF5262"/>
              </a:buClr>
              <a:buSzPct val="100000"/>
              <a:buChar char="•"/>
              <a:defRPr cap="none" sz="1800">
                <a:solidFill>
                  <a:srgbClr val="404040"/>
                </a:solidFill>
                <a:latin typeface="Calibri"/>
                <a:ea typeface="Calibri"/>
                <a:cs typeface="Calibri"/>
                <a:sym typeface="Calibri"/>
              </a:defRPr>
            </a:pPr>
            <a:r>
              <a:t>Trin for trin beskrivelse (Flowdiagram)</a:t>
            </a:r>
          </a:p>
          <a:p>
            <a:pPr marL="180472" indent="-180472" defTabSz="457200">
              <a:lnSpc>
                <a:spcPct val="100000"/>
              </a:lnSpc>
              <a:spcBef>
                <a:spcPts val="1000"/>
              </a:spcBef>
              <a:buClr>
                <a:srgbClr val="EF5262"/>
              </a:buClr>
              <a:buSzPct val="100000"/>
              <a:buChar char="•"/>
              <a:defRPr cap="none" sz="1800">
                <a:solidFill>
                  <a:srgbClr val="404040"/>
                </a:solidFill>
                <a:latin typeface="Calibri"/>
                <a:ea typeface="Calibri"/>
                <a:cs typeface="Calibri"/>
                <a:sym typeface="Calibri"/>
              </a:defRPr>
            </a:pPr>
            <a:r>
              <a:t>Formler og regler</a:t>
            </a:r>
          </a:p>
          <a:p>
            <a:pPr defTabSz="457200">
              <a:lnSpc>
                <a:spcPct val="100000"/>
              </a:lnSpc>
              <a:spcBef>
                <a:spcPts val="1000"/>
              </a:spcBef>
              <a:defRPr cap="none" sz="2300">
                <a:solidFill>
                  <a:srgbClr val="404040"/>
                </a:solidFill>
              </a:defRPr>
            </a:pPr>
          </a:p>
          <a:p>
            <a:pPr defTabSz="457200">
              <a:lnSpc>
                <a:spcPct val="100000"/>
              </a:lnSpc>
              <a:spcBef>
                <a:spcPts val="1000"/>
              </a:spcBef>
              <a:defRPr cap="none" sz="1900">
                <a:solidFill>
                  <a:srgbClr val="404040"/>
                </a:solidFill>
                <a:latin typeface="Klint Pro Medium"/>
                <a:ea typeface="Klint Pro Medium"/>
                <a:cs typeface="Klint Pro Medium"/>
                <a:sym typeface="Klint Pro Medium"/>
              </a:defRPr>
            </a:pPr>
            <a:r>
              <a:t>Eksempel</a:t>
            </a:r>
            <a:endParaRPr sz="2100"/>
          </a:p>
          <a:p>
            <a:pPr marL="180472" indent="-180472" defTabSz="457200">
              <a:lnSpc>
                <a:spcPct val="100000"/>
              </a:lnSpc>
              <a:spcBef>
                <a:spcPts val="1000"/>
              </a:spcBef>
              <a:buClr>
                <a:srgbClr val="EF5262"/>
              </a:buClr>
              <a:buSzPct val="100000"/>
              <a:buChar char="•"/>
              <a:defRPr cap="none" sz="1800">
                <a:solidFill>
                  <a:srgbClr val="404040"/>
                </a:solidFill>
                <a:latin typeface="Calibri"/>
                <a:ea typeface="Calibri"/>
                <a:cs typeface="Calibri"/>
                <a:sym typeface="Calibri"/>
              </a:defRPr>
            </a:pPr>
            <a:r>
              <a:t>Algoritme for sortering af tal</a:t>
            </a:r>
          </a:p>
          <a:p>
            <a:pPr marL="180472" indent="-180472" defTabSz="457200">
              <a:lnSpc>
                <a:spcPct val="100000"/>
              </a:lnSpc>
              <a:spcBef>
                <a:spcPts val="1000"/>
              </a:spcBef>
              <a:buClr>
                <a:srgbClr val="EF5262"/>
              </a:buClr>
              <a:buSzPct val="100000"/>
              <a:buChar char="•"/>
              <a:defRPr cap="none" sz="1800">
                <a:solidFill>
                  <a:srgbClr val="404040"/>
                </a:solidFill>
                <a:latin typeface="Calibri"/>
                <a:ea typeface="Calibri"/>
                <a:cs typeface="Calibri"/>
                <a:sym typeface="Calibri"/>
              </a:defRPr>
            </a:pPr>
            <a:r>
              <a:t>Algoritme til beregning af moms</a:t>
            </a:r>
          </a:p>
          <a:p>
            <a:pPr marL="180472" indent="-180472" defTabSz="457200">
              <a:lnSpc>
                <a:spcPct val="100000"/>
              </a:lnSpc>
              <a:spcBef>
                <a:spcPts val="1000"/>
              </a:spcBef>
              <a:buClr>
                <a:srgbClr val="EF5262"/>
              </a:buClr>
              <a:buSzPct val="100000"/>
              <a:buChar char="•"/>
              <a:defRPr cap="none" sz="1800">
                <a:solidFill>
                  <a:srgbClr val="404040"/>
                </a:solidFill>
                <a:latin typeface="Calibri"/>
                <a:ea typeface="Calibri"/>
                <a:cs typeface="Calibri"/>
                <a:sym typeface="Calibri"/>
              </a:defRPr>
            </a:pPr>
            <a:r>
              <a:t>Algoritme for at lave kaffe</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Shape 186"/>
          <p:cNvSpPr txBox="1"/>
          <p:nvPr>
            <p:ph type="title"/>
          </p:nvPr>
        </p:nvSpPr>
        <p:spPr>
          <a:xfrm>
            <a:off x="1066800" y="-17365"/>
            <a:ext cx="10058400" cy="1737362"/>
          </a:xfrm>
          <a:prstGeom prst="rect">
            <a:avLst/>
          </a:prstGeom>
        </p:spPr>
        <p:txBody>
          <a:bodyPr/>
          <a:lstStyle>
            <a:lvl1pPr>
              <a:lnSpc>
                <a:spcPct val="90000"/>
              </a:lnSpc>
              <a:defRPr spc="0" sz="4400">
                <a:solidFill>
                  <a:srgbClr val="EF5262"/>
                </a:solidFill>
              </a:defRPr>
            </a:lvl1pPr>
          </a:lstStyle>
          <a:p>
            <a:pPr/>
            <a:r>
              <a:t>Algoritme design - øvelse (2 pers)</a:t>
            </a:r>
          </a:p>
        </p:txBody>
      </p:sp>
      <p:sp>
        <p:nvSpPr>
          <p:cNvPr id="264" name="Shape 187"/>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grpSp>
        <p:nvGrpSpPr>
          <p:cNvPr id="269" name="Group 192"/>
          <p:cNvGrpSpPr/>
          <p:nvPr/>
        </p:nvGrpSpPr>
        <p:grpSpPr>
          <a:xfrm>
            <a:off x="6984474" y="2782364"/>
            <a:ext cx="3608889" cy="3479939"/>
            <a:chOff x="-1" y="0"/>
            <a:chExt cx="3608888" cy="3479937"/>
          </a:xfrm>
        </p:grpSpPr>
        <p:pic>
          <p:nvPicPr>
            <p:cNvPr id="265" name="image15.pdf" descr="image15.pdf"/>
            <p:cNvPicPr>
              <a:picLocks noChangeAspect="1"/>
            </p:cNvPicPr>
            <p:nvPr/>
          </p:nvPicPr>
          <p:blipFill>
            <a:blip r:embed="rId2">
              <a:extLst/>
            </a:blip>
            <a:stretch>
              <a:fillRect/>
            </a:stretch>
          </p:blipFill>
          <p:spPr>
            <a:xfrm>
              <a:off x="2036781" y="916"/>
              <a:ext cx="1572107" cy="1518187"/>
            </a:xfrm>
            <a:prstGeom prst="rect">
              <a:avLst/>
            </a:prstGeom>
            <a:ln w="12700" cap="flat">
              <a:noFill/>
              <a:miter lim="400000"/>
            </a:ln>
            <a:effectLst/>
          </p:spPr>
        </p:pic>
        <p:pic>
          <p:nvPicPr>
            <p:cNvPr id="266" name="image12.pdf" descr="image12.pdf"/>
            <p:cNvPicPr>
              <a:picLocks noChangeAspect="1"/>
            </p:cNvPicPr>
            <p:nvPr/>
          </p:nvPicPr>
          <p:blipFill>
            <a:blip r:embed="rId3">
              <a:extLst/>
            </a:blip>
            <a:stretch>
              <a:fillRect/>
            </a:stretch>
          </p:blipFill>
          <p:spPr>
            <a:xfrm>
              <a:off x="2036781" y="1522301"/>
              <a:ext cx="1572107" cy="1518189"/>
            </a:xfrm>
            <a:prstGeom prst="rect">
              <a:avLst/>
            </a:prstGeom>
            <a:ln w="12700" cap="flat">
              <a:noFill/>
              <a:miter lim="400000"/>
            </a:ln>
            <a:effectLst/>
          </p:spPr>
        </p:pic>
        <p:pic>
          <p:nvPicPr>
            <p:cNvPr id="267" name="image14.pdf" descr="image14.pdf"/>
            <p:cNvPicPr>
              <a:picLocks noChangeAspect="1"/>
            </p:cNvPicPr>
            <p:nvPr/>
          </p:nvPicPr>
          <p:blipFill>
            <a:blip r:embed="rId4">
              <a:extLst/>
            </a:blip>
            <a:stretch>
              <a:fillRect/>
            </a:stretch>
          </p:blipFill>
          <p:spPr>
            <a:xfrm>
              <a:off x="463615" y="0"/>
              <a:ext cx="1822284" cy="1519105"/>
            </a:xfrm>
            <a:prstGeom prst="rect">
              <a:avLst/>
            </a:prstGeom>
            <a:ln w="12700" cap="flat">
              <a:noFill/>
              <a:miter lim="400000"/>
            </a:ln>
            <a:effectLst/>
          </p:spPr>
        </p:pic>
        <p:pic>
          <p:nvPicPr>
            <p:cNvPr id="268" name="image13.pdf" descr="image13.pdf"/>
            <p:cNvPicPr>
              <a:picLocks noChangeAspect="1"/>
            </p:cNvPicPr>
            <p:nvPr/>
          </p:nvPicPr>
          <p:blipFill>
            <a:blip r:embed="rId5">
              <a:extLst/>
            </a:blip>
            <a:stretch>
              <a:fillRect/>
            </a:stretch>
          </p:blipFill>
          <p:spPr>
            <a:xfrm>
              <a:off x="-2" y="1679088"/>
              <a:ext cx="1868652" cy="1800850"/>
            </a:xfrm>
            <a:prstGeom prst="rect">
              <a:avLst/>
            </a:prstGeom>
            <a:ln w="12700" cap="flat">
              <a:noFill/>
              <a:miter lim="400000"/>
            </a:ln>
            <a:effectLst/>
          </p:spPr>
        </p:pic>
      </p:grpSp>
      <p:sp>
        <p:nvSpPr>
          <p:cNvPr id="270" name="Shape 193"/>
          <p:cNvSpPr txBox="1"/>
          <p:nvPr>
            <p:ph type="body" sz="quarter" idx="1"/>
          </p:nvPr>
        </p:nvSpPr>
        <p:spPr>
          <a:xfrm>
            <a:off x="1598639" y="3317771"/>
            <a:ext cx="4582519" cy="2409120"/>
          </a:xfrm>
          <a:prstGeom prst="rect">
            <a:avLst/>
          </a:prstGeom>
        </p:spPr>
        <p:txBody>
          <a:bodyPr/>
          <a:lstStyle/>
          <a:p>
            <a:pPr marL="180472" indent="-180472" defTabSz="457200">
              <a:lnSpc>
                <a:spcPct val="120000"/>
              </a:lnSpc>
              <a:spcBef>
                <a:spcPts val="1000"/>
              </a:spcBef>
              <a:buClr>
                <a:srgbClr val="EF5262"/>
              </a:buClr>
              <a:buSzPct val="100000"/>
              <a:buChar char="•"/>
              <a:defRPr cap="none" sz="2100">
                <a:solidFill>
                  <a:srgbClr val="404040"/>
                </a:solidFill>
              </a:defRPr>
            </a:pPr>
            <a:r>
              <a:t>I skal lave en opskrift for brygning af kaffe ved brug af en kande og en kaffetragt med filter. </a:t>
            </a:r>
            <a:br/>
            <a:br/>
            <a:r>
              <a:t>Opskriften skal være så detaljeret </a:t>
            </a:r>
            <a:br/>
            <a:r>
              <a:t>og præcis som muligt.</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2" name="image16.jpg" descr="image16.jpg"/>
          <p:cNvPicPr>
            <a:picLocks noChangeAspect="1"/>
          </p:cNvPicPr>
          <p:nvPr/>
        </p:nvPicPr>
        <p:blipFill>
          <a:blip r:embed="rId2">
            <a:extLst/>
          </a:blip>
          <a:stretch>
            <a:fillRect/>
          </a:stretch>
        </p:blipFill>
        <p:spPr>
          <a:xfrm>
            <a:off x="6291838" y="2287471"/>
            <a:ext cx="5303002" cy="3966644"/>
          </a:xfrm>
          <a:prstGeom prst="rect">
            <a:avLst/>
          </a:prstGeom>
          <a:ln w="25400">
            <a:solidFill>
              <a:srgbClr val="FFFFFF"/>
            </a:solidFill>
            <a:miter lim="400000"/>
          </a:ln>
        </p:spPr>
      </p:pic>
      <p:sp>
        <p:nvSpPr>
          <p:cNvPr id="273" name="Shape 196"/>
          <p:cNvSpPr/>
          <p:nvPr/>
        </p:nvSpPr>
        <p:spPr>
          <a:xfrm>
            <a:off x="590809" y="1181733"/>
            <a:ext cx="6388207" cy="4228524"/>
          </a:xfrm>
          <a:prstGeom prst="rect">
            <a:avLst/>
          </a:prstGeom>
          <a:solidFill>
            <a:srgbClr val="FFFFFF"/>
          </a:solidFill>
          <a:ln w="12700">
            <a:solidFill>
              <a:srgbClr val="003B41"/>
            </a:solidFill>
            <a:miter/>
          </a:ln>
        </p:spPr>
        <p:txBody>
          <a:bodyPr lIns="45718" tIns="45718" rIns="45718" bIns="45718" anchor="ctr"/>
          <a:lstStyle/>
          <a:p>
            <a:pPr>
              <a:defRPr>
                <a:latin typeface="Calibri"/>
                <a:ea typeface="Calibri"/>
                <a:cs typeface="Calibri"/>
                <a:sym typeface="Calibri"/>
              </a:defRPr>
            </a:pPr>
          </a:p>
        </p:txBody>
      </p:sp>
      <p:sp>
        <p:nvSpPr>
          <p:cNvPr id="274" name="Shape 197"/>
          <p:cNvSpPr txBox="1"/>
          <p:nvPr/>
        </p:nvSpPr>
        <p:spPr>
          <a:xfrm>
            <a:off x="1057883" y="1721276"/>
            <a:ext cx="5581059" cy="322563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defTabSz="713230">
              <a:lnSpc>
                <a:spcPct val="120000"/>
              </a:lnSpc>
              <a:defRPr sz="1700">
                <a:solidFill>
                  <a:srgbClr val="011820"/>
                </a:solidFill>
                <a:latin typeface="Klint Pro Regular"/>
                <a:ea typeface="Klint Pro Regular"/>
                <a:cs typeface="Klint Pro Regular"/>
                <a:sym typeface="Klint Pro Regular"/>
              </a:defRPr>
            </a:pPr>
            <a:r>
              <a:t>Vi forestiller os, at jeg er på campingtur med familien </a:t>
            </a:r>
            <a:br/>
            <a:r>
              <a:t>– og ønsker kaffe til mit morgenbord. </a:t>
            </a:r>
          </a:p>
          <a:p>
            <a:pPr defTabSz="713230">
              <a:lnSpc>
                <a:spcPct val="120000"/>
              </a:lnSpc>
              <a:defRPr sz="1700">
                <a:solidFill>
                  <a:srgbClr val="011820"/>
                </a:solidFill>
                <a:latin typeface="Klint Pro Regular"/>
                <a:ea typeface="Klint Pro Regular"/>
                <a:cs typeface="Klint Pro Regular"/>
                <a:sym typeface="Klint Pro Regular"/>
              </a:defRPr>
            </a:pPr>
          </a:p>
          <a:p>
            <a:pPr defTabSz="713230">
              <a:lnSpc>
                <a:spcPct val="120000"/>
              </a:lnSpc>
              <a:defRPr sz="1700">
                <a:solidFill>
                  <a:srgbClr val="011820"/>
                </a:solidFill>
                <a:latin typeface="Klint Pro Regular"/>
                <a:ea typeface="Klint Pro Regular"/>
                <a:cs typeface="Klint Pro Regular"/>
                <a:sym typeface="Klint Pro Regular"/>
              </a:defRPr>
            </a:pPr>
            <a:r>
              <a:t>Kaffen skal derfor produceres på gammeldags maner.</a:t>
            </a:r>
          </a:p>
          <a:p>
            <a:pPr defTabSz="713230">
              <a:lnSpc>
                <a:spcPct val="120000"/>
              </a:lnSpc>
              <a:defRPr sz="1700">
                <a:solidFill>
                  <a:srgbClr val="011820"/>
                </a:solidFill>
                <a:latin typeface="Klint Pro Regular"/>
                <a:ea typeface="Klint Pro Regular"/>
                <a:cs typeface="Klint Pro Regular"/>
                <a:sym typeface="Klint Pro Regular"/>
              </a:defRPr>
            </a:pPr>
          </a:p>
          <a:p>
            <a:pPr marL="140767" indent="-140767" defTabSz="713230">
              <a:lnSpc>
                <a:spcPct val="120000"/>
              </a:lnSpc>
              <a:buClr>
                <a:srgbClr val="EF5262"/>
              </a:buClr>
              <a:buSzPct val="100000"/>
              <a:buChar char="•"/>
              <a:defRPr sz="1700">
                <a:solidFill>
                  <a:srgbClr val="011820"/>
                </a:solidFill>
                <a:latin typeface="Klint Pro Regular"/>
                <a:ea typeface="Klint Pro Regular"/>
                <a:cs typeface="Klint Pro Regular"/>
                <a:sym typeface="Klint Pro Regular"/>
              </a:defRPr>
            </a:pPr>
            <a:r>
              <a:t>Vand varmes i en gryde</a:t>
            </a:r>
          </a:p>
          <a:p>
            <a:pPr marL="140767" indent="-140767" defTabSz="713230">
              <a:lnSpc>
                <a:spcPct val="120000"/>
              </a:lnSpc>
              <a:buClr>
                <a:srgbClr val="EF5262"/>
              </a:buClr>
              <a:buSzPct val="100000"/>
              <a:buChar char="•"/>
              <a:defRPr sz="1700">
                <a:solidFill>
                  <a:srgbClr val="011820"/>
                </a:solidFill>
                <a:latin typeface="Klint Pro Regular"/>
                <a:ea typeface="Klint Pro Regular"/>
                <a:cs typeface="Klint Pro Regular"/>
                <a:sym typeface="Klint Pro Regular"/>
              </a:defRPr>
            </a:pPr>
            <a:r>
              <a:t>Vandes hældes i en tragt, som løber ned i </a:t>
            </a:r>
            <a:br/>
            <a:r>
              <a:t>en termokande</a:t>
            </a:r>
          </a:p>
          <a:p>
            <a:pPr defTabSz="713230">
              <a:lnSpc>
                <a:spcPct val="120000"/>
              </a:lnSpc>
              <a:defRPr sz="1700">
                <a:solidFill>
                  <a:srgbClr val="011820"/>
                </a:solidFill>
                <a:latin typeface="Klint Pro Regular"/>
                <a:ea typeface="Klint Pro Regular"/>
                <a:cs typeface="Klint Pro Regular"/>
                <a:sym typeface="Klint Pro Regular"/>
              </a:defRPr>
            </a:pPr>
          </a:p>
          <a:p>
            <a:pPr defTabSz="713230">
              <a:lnSpc>
                <a:spcPct val="120000"/>
              </a:lnSpc>
              <a:defRPr sz="1700">
                <a:solidFill>
                  <a:srgbClr val="011820"/>
                </a:solidFill>
                <a:latin typeface="Klint Pro Regular"/>
                <a:ea typeface="Klint Pro Regular"/>
                <a:cs typeface="Klint Pro Regular"/>
                <a:sym typeface="Klint Pro Regular"/>
              </a:defRPr>
            </a:pPr>
            <a:r>
              <a:t>Opgaven sættes op i et flow-diagram</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6" name="image17.png" descr="image17.png"/>
          <p:cNvPicPr>
            <a:picLocks noChangeAspect="1"/>
          </p:cNvPicPr>
          <p:nvPr/>
        </p:nvPicPr>
        <p:blipFill>
          <a:blip r:embed="rId2">
            <a:extLst/>
          </a:blip>
          <a:stretch>
            <a:fillRect/>
          </a:stretch>
        </p:blipFill>
        <p:spPr>
          <a:xfrm>
            <a:off x="1224489" y="1001536"/>
            <a:ext cx="1590858" cy="5359673"/>
          </a:xfrm>
          <a:prstGeom prst="rect">
            <a:avLst/>
          </a:prstGeom>
          <a:ln w="12700">
            <a:solidFill>
              <a:srgbClr val="003B41"/>
            </a:solidFill>
            <a:miter/>
          </a:ln>
        </p:spPr>
      </p:pic>
      <p:pic>
        <p:nvPicPr>
          <p:cNvPr id="277" name="image16.jpg" descr="image16.jpg"/>
          <p:cNvPicPr>
            <a:picLocks noChangeAspect="1"/>
          </p:cNvPicPr>
          <p:nvPr/>
        </p:nvPicPr>
        <p:blipFill>
          <a:blip r:embed="rId3">
            <a:extLst/>
          </a:blip>
          <a:stretch>
            <a:fillRect/>
          </a:stretch>
        </p:blipFill>
        <p:spPr>
          <a:xfrm>
            <a:off x="6461173" y="2456802"/>
            <a:ext cx="5303002" cy="3966648"/>
          </a:xfrm>
          <a:prstGeom prst="rect">
            <a:avLst/>
          </a:prstGeom>
          <a:ln w="25400">
            <a:solidFill>
              <a:srgbClr val="FFFFFF"/>
            </a:solidFill>
            <a:miter lim="400000"/>
          </a:ln>
        </p:spPr>
      </p:pic>
      <p:sp>
        <p:nvSpPr>
          <p:cNvPr id="278" name="Shape 201"/>
          <p:cNvSpPr/>
          <p:nvPr/>
        </p:nvSpPr>
        <p:spPr>
          <a:xfrm>
            <a:off x="3231490" y="973194"/>
            <a:ext cx="4418305" cy="2603983"/>
          </a:xfrm>
          <a:prstGeom prst="rect">
            <a:avLst/>
          </a:prstGeom>
          <a:solidFill>
            <a:srgbClr val="FFFFFF"/>
          </a:solidFill>
          <a:ln w="12700">
            <a:solidFill>
              <a:srgbClr val="003B41"/>
            </a:solidFill>
            <a:miter/>
          </a:ln>
        </p:spPr>
        <p:txBody>
          <a:bodyPr lIns="45718" tIns="45718" rIns="45718" bIns="45718" anchor="ctr"/>
          <a:lstStyle/>
          <a:p>
            <a:pPr>
              <a:defRPr>
                <a:latin typeface="Calibri"/>
                <a:ea typeface="Calibri"/>
                <a:cs typeface="Calibri"/>
                <a:sym typeface="Calibri"/>
              </a:defRPr>
            </a:pPr>
          </a:p>
        </p:txBody>
      </p:sp>
      <p:sp>
        <p:nvSpPr>
          <p:cNvPr id="279" name="Shape 202"/>
          <p:cNvSpPr txBox="1"/>
          <p:nvPr/>
        </p:nvSpPr>
        <p:spPr>
          <a:xfrm>
            <a:off x="3669460" y="1444178"/>
            <a:ext cx="3542366" cy="1662016"/>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a:lnSpc>
                <a:spcPct val="120000"/>
              </a:lnSpc>
              <a:defRPr sz="2200">
                <a:solidFill>
                  <a:srgbClr val="EF5262"/>
                </a:solidFill>
                <a:latin typeface="Klint Pro Regular"/>
                <a:ea typeface="Klint Pro Regular"/>
                <a:cs typeface="Klint Pro Regular"/>
                <a:sym typeface="Klint Pro Regular"/>
              </a:defRPr>
            </a:pPr>
            <a:r>
              <a:t>Opgaven ligger også i Teams som AutoCAD-fil</a:t>
            </a:r>
          </a:p>
          <a:p>
            <a:pPr>
              <a:lnSpc>
                <a:spcPct val="120000"/>
              </a:lnSpc>
              <a:defRPr sz="2200">
                <a:solidFill>
                  <a:srgbClr val="EF5262"/>
                </a:solidFill>
                <a:latin typeface="Klint Pro Regular"/>
                <a:ea typeface="Klint Pro Regular"/>
                <a:cs typeface="Klint Pro Regular"/>
                <a:sym typeface="Klint Pro Regular"/>
              </a:defRPr>
            </a:pPr>
          </a:p>
          <a:p>
            <a:pPr>
              <a:lnSpc>
                <a:spcPct val="120000"/>
              </a:lnSpc>
              <a:defRPr sz="2200">
                <a:solidFill>
                  <a:srgbClr val="EF5262"/>
                </a:solidFill>
                <a:latin typeface="Klint Pro Regular"/>
                <a:ea typeface="Klint Pro Regular"/>
                <a:cs typeface="Klint Pro Regular"/>
                <a:sym typeface="Klint Pro Regular"/>
              </a:defRPr>
            </a:pPr>
            <a:r>
              <a:t>- Valg og Løkker</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81" name="image16.jpg" descr="image16.jpg"/>
          <p:cNvPicPr>
            <a:picLocks noChangeAspect="1"/>
          </p:cNvPicPr>
          <p:nvPr/>
        </p:nvPicPr>
        <p:blipFill>
          <a:blip r:embed="rId2">
            <a:extLst/>
          </a:blip>
          <a:stretch>
            <a:fillRect/>
          </a:stretch>
        </p:blipFill>
        <p:spPr>
          <a:xfrm>
            <a:off x="6461173" y="2456802"/>
            <a:ext cx="5303002" cy="3966648"/>
          </a:xfrm>
          <a:prstGeom prst="rect">
            <a:avLst/>
          </a:prstGeom>
          <a:ln w="25400">
            <a:solidFill>
              <a:srgbClr val="FFFFFF"/>
            </a:solidFill>
            <a:miter lim="400000"/>
          </a:ln>
        </p:spPr>
      </p:pic>
      <p:pic>
        <p:nvPicPr>
          <p:cNvPr id="282" name="image18.png" descr="image18.png"/>
          <p:cNvPicPr>
            <a:picLocks noChangeAspect="1"/>
          </p:cNvPicPr>
          <p:nvPr/>
        </p:nvPicPr>
        <p:blipFill>
          <a:blip r:embed="rId3">
            <a:extLst/>
          </a:blip>
          <a:stretch>
            <a:fillRect/>
          </a:stretch>
        </p:blipFill>
        <p:spPr>
          <a:xfrm>
            <a:off x="3261554" y="1161017"/>
            <a:ext cx="2825224" cy="5283448"/>
          </a:xfrm>
          <a:prstGeom prst="rect">
            <a:avLst/>
          </a:prstGeom>
          <a:ln w="12700">
            <a:solidFill>
              <a:srgbClr val="EF5262"/>
            </a:solidFill>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4" name="Shape 207"/>
          <p:cNvSpPr txBox="1"/>
          <p:nvPr>
            <p:ph type="title"/>
          </p:nvPr>
        </p:nvSpPr>
        <p:spPr>
          <a:xfrm>
            <a:off x="1066800" y="-17365"/>
            <a:ext cx="10058400" cy="1737362"/>
          </a:xfrm>
          <a:prstGeom prst="rect">
            <a:avLst/>
          </a:prstGeom>
        </p:spPr>
        <p:txBody>
          <a:bodyPr/>
          <a:lstStyle>
            <a:lvl1pPr>
              <a:lnSpc>
                <a:spcPct val="90000"/>
              </a:lnSpc>
              <a:defRPr spc="0" sz="4400">
                <a:solidFill>
                  <a:srgbClr val="EF5262"/>
                </a:solidFill>
              </a:defRPr>
            </a:lvl1pPr>
          </a:lstStyle>
          <a:p>
            <a:pPr/>
            <a:r>
              <a:t>Abstraktion og generalisering</a:t>
            </a:r>
          </a:p>
        </p:txBody>
      </p:sp>
      <p:sp>
        <p:nvSpPr>
          <p:cNvPr id="285" name="Shape 208"/>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grpSp>
        <p:nvGrpSpPr>
          <p:cNvPr id="290" name="Group 213"/>
          <p:cNvGrpSpPr/>
          <p:nvPr/>
        </p:nvGrpSpPr>
        <p:grpSpPr>
          <a:xfrm>
            <a:off x="7704864" y="2838316"/>
            <a:ext cx="3561453" cy="3482014"/>
            <a:chOff x="-1" y="0"/>
            <a:chExt cx="3561451" cy="3482012"/>
          </a:xfrm>
        </p:grpSpPr>
        <p:pic>
          <p:nvPicPr>
            <p:cNvPr id="286" name="image14.pdf" descr="image14.pdf"/>
            <p:cNvPicPr>
              <a:picLocks noChangeAspect="1"/>
            </p:cNvPicPr>
            <p:nvPr/>
          </p:nvPicPr>
          <p:blipFill>
            <a:blip r:embed="rId2">
              <a:extLst/>
            </a:blip>
            <a:stretch>
              <a:fillRect/>
            </a:stretch>
          </p:blipFill>
          <p:spPr>
            <a:xfrm>
              <a:off x="-2" y="438324"/>
              <a:ext cx="1822286" cy="1519108"/>
            </a:xfrm>
            <a:prstGeom prst="rect">
              <a:avLst/>
            </a:prstGeom>
            <a:ln w="12700" cap="flat">
              <a:noFill/>
              <a:miter lim="400000"/>
            </a:ln>
            <a:effectLst/>
          </p:spPr>
        </p:pic>
        <p:pic>
          <p:nvPicPr>
            <p:cNvPr id="287" name="image12.pdf" descr="image12.pdf"/>
            <p:cNvPicPr>
              <a:picLocks noChangeAspect="1"/>
            </p:cNvPicPr>
            <p:nvPr/>
          </p:nvPicPr>
          <p:blipFill>
            <a:blip r:embed="rId3">
              <a:extLst/>
            </a:blip>
            <a:stretch>
              <a:fillRect/>
            </a:stretch>
          </p:blipFill>
          <p:spPr>
            <a:xfrm>
              <a:off x="1573165" y="1960628"/>
              <a:ext cx="1572105" cy="1518187"/>
            </a:xfrm>
            <a:prstGeom prst="rect">
              <a:avLst/>
            </a:prstGeom>
            <a:ln w="12700" cap="flat">
              <a:noFill/>
              <a:miter lim="400000"/>
            </a:ln>
            <a:effectLst/>
          </p:spPr>
        </p:pic>
        <p:pic>
          <p:nvPicPr>
            <p:cNvPr id="288" name="image13.pdf" descr="image13.pdf"/>
            <p:cNvPicPr>
              <a:picLocks noChangeAspect="1"/>
            </p:cNvPicPr>
            <p:nvPr/>
          </p:nvPicPr>
          <p:blipFill>
            <a:blip r:embed="rId4">
              <a:extLst/>
            </a:blip>
            <a:stretch>
              <a:fillRect/>
            </a:stretch>
          </p:blipFill>
          <p:spPr>
            <a:xfrm>
              <a:off x="-2" y="1966950"/>
              <a:ext cx="1572107" cy="1515063"/>
            </a:xfrm>
            <a:prstGeom prst="rect">
              <a:avLst/>
            </a:prstGeom>
            <a:ln w="12700" cap="flat">
              <a:noFill/>
              <a:miter lim="400000"/>
            </a:ln>
            <a:effectLst/>
          </p:spPr>
        </p:pic>
        <p:pic>
          <p:nvPicPr>
            <p:cNvPr id="289" name="image15.pdf" descr="image15.pdf"/>
            <p:cNvPicPr>
              <a:picLocks noChangeAspect="1"/>
            </p:cNvPicPr>
            <p:nvPr/>
          </p:nvPicPr>
          <p:blipFill>
            <a:blip r:embed="rId5">
              <a:extLst/>
            </a:blip>
            <a:stretch>
              <a:fillRect/>
            </a:stretch>
          </p:blipFill>
          <p:spPr>
            <a:xfrm>
              <a:off x="1696642" y="-1"/>
              <a:ext cx="1864808" cy="1800852"/>
            </a:xfrm>
            <a:prstGeom prst="rect">
              <a:avLst/>
            </a:prstGeom>
            <a:ln w="12700" cap="flat">
              <a:noFill/>
              <a:miter lim="400000"/>
            </a:ln>
            <a:effectLst/>
          </p:spPr>
        </p:pic>
      </p:grpSp>
      <p:sp>
        <p:nvSpPr>
          <p:cNvPr id="291" name="Shape 214"/>
          <p:cNvSpPr txBox="1"/>
          <p:nvPr>
            <p:ph type="body" sz="quarter" idx="1"/>
          </p:nvPr>
        </p:nvSpPr>
        <p:spPr>
          <a:xfrm>
            <a:off x="1612971" y="2659203"/>
            <a:ext cx="5229444" cy="3075927"/>
          </a:xfrm>
          <a:prstGeom prst="rect">
            <a:avLst/>
          </a:prstGeom>
        </p:spPr>
        <p:txBody>
          <a:bodyPr/>
          <a:lstStyle/>
          <a:p>
            <a:pPr marL="180472" indent="-180472" defTabSz="457200">
              <a:lnSpc>
                <a:spcPct val="100000"/>
              </a:lnSpc>
              <a:spcBef>
                <a:spcPts val="1000"/>
              </a:spcBef>
              <a:buClr>
                <a:srgbClr val="EF5262"/>
              </a:buClr>
              <a:buSzPct val="100000"/>
              <a:buChar char="•"/>
              <a:defRPr cap="none" sz="1800">
                <a:solidFill>
                  <a:srgbClr val="404040"/>
                </a:solidFill>
              </a:defRPr>
            </a:pPr>
            <a:r>
              <a:t>Fokuser på væsentlige elementer (abstraktion)</a:t>
            </a:r>
          </a:p>
          <a:p>
            <a:pPr marL="180472" indent="-180472" defTabSz="457200">
              <a:lnSpc>
                <a:spcPct val="100000"/>
              </a:lnSpc>
              <a:spcBef>
                <a:spcPts val="1000"/>
              </a:spcBef>
              <a:buClr>
                <a:srgbClr val="EF5262"/>
              </a:buClr>
              <a:buSzPct val="100000"/>
              <a:buChar char="•"/>
              <a:defRPr cap="none" sz="1800">
                <a:solidFill>
                  <a:srgbClr val="404040"/>
                </a:solidFill>
              </a:defRPr>
            </a:pPr>
            <a:r>
              <a:t>Lav generelle løsninger (Generalisering - genbrug</a:t>
            </a:r>
            <a:r>
              <a:rPr sz="2100"/>
              <a:t>)</a:t>
            </a:r>
          </a:p>
          <a:p>
            <a:pPr defTabSz="457200">
              <a:lnSpc>
                <a:spcPct val="100000"/>
              </a:lnSpc>
              <a:spcBef>
                <a:spcPts val="1000"/>
              </a:spcBef>
              <a:defRPr cap="none" sz="2300">
                <a:solidFill>
                  <a:srgbClr val="404040"/>
                </a:solidFill>
              </a:defRPr>
            </a:pPr>
          </a:p>
          <a:p>
            <a:pPr defTabSz="457200">
              <a:lnSpc>
                <a:spcPct val="100000"/>
              </a:lnSpc>
              <a:spcBef>
                <a:spcPts val="1000"/>
              </a:spcBef>
              <a:defRPr cap="none" sz="2100">
                <a:solidFill>
                  <a:srgbClr val="404040"/>
                </a:solidFill>
                <a:latin typeface="Klint Pro Medium"/>
                <a:ea typeface="Klint Pro Medium"/>
                <a:cs typeface="Klint Pro Medium"/>
                <a:sym typeface="Klint Pro Medium"/>
              </a:defRPr>
            </a:pPr>
            <a:r>
              <a:t>Eksempel</a:t>
            </a:r>
          </a:p>
          <a:p>
            <a:pPr marL="180472" indent="-180472" defTabSz="457200">
              <a:lnSpc>
                <a:spcPct val="100000"/>
              </a:lnSpc>
              <a:spcBef>
                <a:spcPts val="1000"/>
              </a:spcBef>
              <a:buClr>
                <a:srgbClr val="EF5262"/>
              </a:buClr>
              <a:buSzPct val="100000"/>
              <a:buChar char="•"/>
              <a:defRPr cap="none" sz="1800">
                <a:solidFill>
                  <a:srgbClr val="404040"/>
                </a:solidFill>
              </a:defRPr>
            </a:pPr>
            <a:r>
              <a:t>Betalingsløsning på website</a:t>
            </a:r>
          </a:p>
          <a:p>
            <a:pPr marL="180472" indent="-180472" defTabSz="457200">
              <a:lnSpc>
                <a:spcPct val="100000"/>
              </a:lnSpc>
              <a:spcBef>
                <a:spcPts val="1000"/>
              </a:spcBef>
              <a:buClr>
                <a:srgbClr val="EF5262"/>
              </a:buClr>
              <a:buSzPct val="100000"/>
              <a:buChar char="•"/>
              <a:defRPr cap="none" sz="1800">
                <a:solidFill>
                  <a:srgbClr val="404040"/>
                </a:solidFill>
              </a:defRPr>
            </a:pPr>
            <a:r>
              <a:t>En webshop kan købes som en færdig løsning</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Shape 216"/>
          <p:cNvSpPr txBox="1"/>
          <p:nvPr>
            <p:ph type="title"/>
          </p:nvPr>
        </p:nvSpPr>
        <p:spPr>
          <a:xfrm>
            <a:off x="1066800" y="-17365"/>
            <a:ext cx="10058400" cy="1737362"/>
          </a:xfrm>
          <a:prstGeom prst="rect">
            <a:avLst/>
          </a:prstGeom>
        </p:spPr>
        <p:txBody>
          <a:bodyPr/>
          <a:lstStyle>
            <a:lvl1pPr>
              <a:lnSpc>
                <a:spcPct val="100000"/>
              </a:lnSpc>
              <a:defRPr spc="0" sz="4000">
                <a:solidFill>
                  <a:srgbClr val="EF5262"/>
                </a:solidFill>
              </a:defRPr>
            </a:lvl1pPr>
          </a:lstStyle>
          <a:p>
            <a:pPr/>
            <a:r>
              <a:t>    Computionel tænkning</a:t>
            </a:r>
          </a:p>
        </p:txBody>
      </p:sp>
      <p:sp>
        <p:nvSpPr>
          <p:cNvPr id="294" name="Shape 217"/>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pic>
        <p:nvPicPr>
          <p:cNvPr id="295" name="image9.png" descr="image9.png"/>
          <p:cNvPicPr>
            <a:picLocks noChangeAspect="1"/>
          </p:cNvPicPr>
          <p:nvPr/>
        </p:nvPicPr>
        <p:blipFill>
          <a:blip r:embed="rId2">
            <a:extLst/>
          </a:blip>
          <a:stretch>
            <a:fillRect/>
          </a:stretch>
        </p:blipFill>
        <p:spPr>
          <a:xfrm>
            <a:off x="5600884" y="2834762"/>
            <a:ext cx="5537426" cy="3056370"/>
          </a:xfrm>
          <a:prstGeom prst="rect">
            <a:avLst/>
          </a:prstGeom>
          <a:ln w="12700">
            <a:miter lim="400000"/>
          </a:ln>
        </p:spPr>
      </p:pic>
      <p:sp>
        <p:nvSpPr>
          <p:cNvPr id="296" name="Shape 219"/>
          <p:cNvSpPr txBox="1"/>
          <p:nvPr>
            <p:ph type="body" sz="quarter" idx="1"/>
          </p:nvPr>
        </p:nvSpPr>
        <p:spPr>
          <a:xfrm>
            <a:off x="1015998" y="2666458"/>
            <a:ext cx="4406748" cy="3392975"/>
          </a:xfrm>
          <a:prstGeom prst="rect">
            <a:avLst/>
          </a:prstGeom>
        </p:spPr>
        <p:txBody>
          <a:bodyPr/>
          <a:lstStyle/>
          <a:p>
            <a:pPr defTabSz="512062">
              <a:lnSpc>
                <a:spcPct val="120000"/>
              </a:lnSpc>
              <a:spcBef>
                <a:spcPts val="0"/>
              </a:spcBef>
              <a:defRPr cap="none" sz="1500">
                <a:solidFill>
                  <a:srgbClr val="EF5262"/>
                </a:solidFill>
              </a:defRPr>
            </a:pPr>
            <a:r>
              <a:t>Dekomposition er nedbrydning af en opgave i delopgaver. Ved at nedbryde opgaven i små overskuelige delopgaver, kan vi på en struktureret måde komme rundt omkring alle elementerne i løsningen, og få diskuteret alle detaljer, uden at miste overblikket. </a:t>
            </a:r>
          </a:p>
          <a:p>
            <a:pPr defTabSz="512062">
              <a:lnSpc>
                <a:spcPct val="120000"/>
              </a:lnSpc>
              <a:spcBef>
                <a:spcPts val="0"/>
              </a:spcBef>
              <a:defRPr cap="none" sz="1500">
                <a:solidFill>
                  <a:srgbClr val="EF5262"/>
                </a:solidFill>
              </a:defRPr>
            </a:pPr>
          </a:p>
          <a:p>
            <a:pPr defTabSz="512062">
              <a:lnSpc>
                <a:spcPct val="120000"/>
              </a:lnSpc>
              <a:spcBef>
                <a:spcPts val="0"/>
              </a:spcBef>
              <a:defRPr cap="none" sz="1500">
                <a:solidFill>
                  <a:srgbClr val="EF5262"/>
                </a:solidFill>
              </a:defRPr>
            </a:pPr>
            <a:r>
              <a:t>Til dette kan man benytte teknikker såsom struktur-diagrammer og flowdiagrammer. </a:t>
            </a:r>
          </a:p>
          <a:p>
            <a:pPr defTabSz="512062">
              <a:lnSpc>
                <a:spcPct val="120000"/>
              </a:lnSpc>
              <a:spcBef>
                <a:spcPts val="0"/>
              </a:spcBef>
              <a:defRPr cap="none" sz="1500">
                <a:solidFill>
                  <a:srgbClr val="EF5262"/>
                </a:solidFill>
              </a:defRPr>
            </a:pPr>
            <a:r>
              <a:t>Til de lidt mere avancerede opgaver kan man anvende USE-cases, data flow-diagrammer </a:t>
            </a:r>
          </a:p>
          <a:p>
            <a:pPr defTabSz="512062">
              <a:lnSpc>
                <a:spcPct val="120000"/>
              </a:lnSpc>
              <a:spcBef>
                <a:spcPts val="0"/>
              </a:spcBef>
              <a:defRPr cap="none" sz="1500">
                <a:solidFill>
                  <a:srgbClr val="EF5262"/>
                </a:solidFill>
              </a:defRPr>
            </a:pPr>
            <a:r>
              <a:t>eller objektorienteret analyse. </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Shape 221"/>
          <p:cNvSpPr txBox="1"/>
          <p:nvPr>
            <p:ph type="title"/>
          </p:nvPr>
        </p:nvSpPr>
        <p:spPr>
          <a:xfrm>
            <a:off x="1066800" y="-17365"/>
            <a:ext cx="10058400" cy="1737362"/>
          </a:xfrm>
          <a:prstGeom prst="rect">
            <a:avLst/>
          </a:prstGeom>
        </p:spPr>
        <p:txBody>
          <a:bodyPr/>
          <a:lstStyle>
            <a:lvl1pPr>
              <a:lnSpc>
                <a:spcPct val="100000"/>
              </a:lnSpc>
              <a:defRPr spc="0" sz="4000">
                <a:solidFill>
                  <a:srgbClr val="EF5262"/>
                </a:solidFill>
              </a:defRPr>
            </a:lvl1pPr>
          </a:lstStyle>
          <a:p>
            <a:pPr/>
            <a:r>
              <a:t>    Computionel tænkning</a:t>
            </a:r>
          </a:p>
        </p:txBody>
      </p:sp>
      <p:sp>
        <p:nvSpPr>
          <p:cNvPr id="299" name="Shape 222"/>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pic>
        <p:nvPicPr>
          <p:cNvPr id="300" name="image9.png" descr="image9.png"/>
          <p:cNvPicPr>
            <a:picLocks noChangeAspect="1"/>
          </p:cNvPicPr>
          <p:nvPr/>
        </p:nvPicPr>
        <p:blipFill>
          <a:blip r:embed="rId2">
            <a:extLst/>
          </a:blip>
          <a:stretch>
            <a:fillRect/>
          </a:stretch>
        </p:blipFill>
        <p:spPr>
          <a:xfrm>
            <a:off x="5600884" y="2834762"/>
            <a:ext cx="5537426" cy="3056370"/>
          </a:xfrm>
          <a:prstGeom prst="rect">
            <a:avLst/>
          </a:prstGeom>
          <a:ln w="12700">
            <a:miter lim="400000"/>
          </a:ln>
        </p:spPr>
      </p:pic>
      <p:sp>
        <p:nvSpPr>
          <p:cNvPr id="301" name="Shape 224"/>
          <p:cNvSpPr txBox="1"/>
          <p:nvPr>
            <p:ph type="body" sz="quarter" idx="1"/>
          </p:nvPr>
        </p:nvSpPr>
        <p:spPr>
          <a:xfrm>
            <a:off x="1012816" y="2881379"/>
            <a:ext cx="4037692" cy="3388226"/>
          </a:xfrm>
          <a:prstGeom prst="rect">
            <a:avLst/>
          </a:prstGeom>
        </p:spPr>
        <p:txBody>
          <a:bodyPr/>
          <a:lstStyle/>
          <a:p>
            <a:pPr defTabSz="429768">
              <a:lnSpc>
                <a:spcPct val="120000"/>
              </a:lnSpc>
              <a:spcBef>
                <a:spcPts val="300"/>
              </a:spcBef>
              <a:defRPr cap="none" sz="1300">
                <a:solidFill>
                  <a:srgbClr val="EF5262"/>
                </a:solidFill>
              </a:defRPr>
            </a:pPr>
            <a:r>
              <a:t>Abstraktion og generalisering handler om at fokusere på de væsentlige elementer. Hvis man skal vide alt om binære talsystemer, internet protokoller og programmering for at lave en hjemmeside, så kommer man aldrig i gang. Heldigvis er der lavet generelle løsninger, der gør, at udviklerne kan abstrahere fra dette, så de kun skal koncentrere sig om designet. </a:t>
            </a:r>
          </a:p>
          <a:p>
            <a:pPr defTabSz="429768">
              <a:lnSpc>
                <a:spcPct val="120000"/>
              </a:lnSpc>
              <a:spcBef>
                <a:spcPts val="300"/>
              </a:spcBef>
              <a:defRPr cap="none" sz="1300">
                <a:solidFill>
                  <a:srgbClr val="EF5262"/>
                </a:solidFill>
              </a:defRPr>
            </a:pPr>
          </a:p>
          <a:p>
            <a:pPr defTabSz="429768">
              <a:lnSpc>
                <a:spcPct val="120000"/>
              </a:lnSpc>
              <a:spcBef>
                <a:spcPts val="300"/>
              </a:spcBef>
              <a:defRPr cap="none" sz="1300">
                <a:solidFill>
                  <a:srgbClr val="EF5262"/>
                </a:solidFill>
              </a:defRPr>
            </a:pPr>
            <a:r>
              <a:t>Gennem abstrakt tænkning kan vi fjerne alt det unødvendige (eller bare det, vi ikke behøver at løse lige her og nu), og så bør vi ellers forsøge at lave løsningerne generelle, så samme løsning kan bruges flere steder. I forbindelse med programmering laver </a:t>
            </a:r>
            <a:br/>
            <a:r>
              <a:t>vi abstraktion gennem brug af funktioner.</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3" name="Shape 226"/>
          <p:cNvSpPr txBox="1"/>
          <p:nvPr>
            <p:ph type="title"/>
          </p:nvPr>
        </p:nvSpPr>
        <p:spPr>
          <a:xfrm>
            <a:off x="1066800" y="-17365"/>
            <a:ext cx="10058400" cy="1737362"/>
          </a:xfrm>
          <a:prstGeom prst="rect">
            <a:avLst/>
          </a:prstGeom>
        </p:spPr>
        <p:txBody>
          <a:bodyPr/>
          <a:lstStyle>
            <a:lvl1pPr>
              <a:lnSpc>
                <a:spcPct val="100000"/>
              </a:lnSpc>
              <a:defRPr spc="0" sz="4000">
                <a:solidFill>
                  <a:srgbClr val="EF5262"/>
                </a:solidFill>
              </a:defRPr>
            </a:lvl1pPr>
          </a:lstStyle>
          <a:p>
            <a:pPr/>
            <a:r>
              <a:t>    Computionel tænkning</a:t>
            </a:r>
          </a:p>
        </p:txBody>
      </p:sp>
      <p:sp>
        <p:nvSpPr>
          <p:cNvPr id="304" name="Shape 227"/>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pic>
        <p:nvPicPr>
          <p:cNvPr id="305" name="image9.png" descr="image9.png"/>
          <p:cNvPicPr>
            <a:picLocks noChangeAspect="1"/>
          </p:cNvPicPr>
          <p:nvPr/>
        </p:nvPicPr>
        <p:blipFill>
          <a:blip r:embed="rId2">
            <a:extLst/>
          </a:blip>
          <a:stretch>
            <a:fillRect/>
          </a:stretch>
        </p:blipFill>
        <p:spPr>
          <a:xfrm>
            <a:off x="5528450" y="2890123"/>
            <a:ext cx="5537426" cy="3056367"/>
          </a:xfrm>
          <a:prstGeom prst="rect">
            <a:avLst/>
          </a:prstGeom>
          <a:ln w="12700">
            <a:miter lim="400000"/>
          </a:ln>
        </p:spPr>
      </p:pic>
      <p:sp>
        <p:nvSpPr>
          <p:cNvPr id="306" name="Shape 229"/>
          <p:cNvSpPr txBox="1"/>
          <p:nvPr>
            <p:ph type="body" sz="quarter" idx="1"/>
          </p:nvPr>
        </p:nvSpPr>
        <p:spPr>
          <a:xfrm>
            <a:off x="1011823" y="3212150"/>
            <a:ext cx="3896087" cy="3056371"/>
          </a:xfrm>
          <a:prstGeom prst="rect">
            <a:avLst/>
          </a:prstGeom>
        </p:spPr>
        <p:txBody>
          <a:bodyPr/>
          <a:lstStyle/>
          <a:p>
            <a:pPr>
              <a:lnSpc>
                <a:spcPct val="110000"/>
              </a:lnSpc>
              <a:spcBef>
                <a:spcPts val="800"/>
              </a:spcBef>
              <a:defRPr cap="none" sz="1700">
                <a:solidFill>
                  <a:srgbClr val="EF5262"/>
                </a:solidFill>
              </a:defRPr>
            </a:pPr>
            <a:r>
              <a:t>Mønstergenkendelse er, når ting går igen. Er der noget computeren er god til, så er det at lave gentagelser (løkker).</a:t>
            </a:r>
          </a:p>
          <a:p>
            <a:pPr>
              <a:lnSpc>
                <a:spcPct val="110000"/>
              </a:lnSpc>
              <a:spcBef>
                <a:spcPts val="800"/>
              </a:spcBef>
              <a:defRPr cap="none" sz="1700">
                <a:solidFill>
                  <a:srgbClr val="EF5262"/>
                </a:solidFill>
              </a:defRPr>
            </a:pPr>
          </a:p>
          <a:p>
            <a:pPr>
              <a:lnSpc>
                <a:spcPct val="110000"/>
              </a:lnSpc>
              <a:spcBef>
                <a:spcPts val="800"/>
              </a:spcBef>
              <a:defRPr cap="none" sz="1700">
                <a:solidFill>
                  <a:srgbClr val="EF5262"/>
                </a:solidFill>
              </a:defRPr>
            </a:pPr>
            <a:r>
              <a:t>Derfor skal vi analysere problematikken og kigge efter gentagelser, for derefter at skrive koden ved brug af gentagelser.</a:t>
            </a:r>
            <a:br/>
            <a:r>
              <a:rPr sz="2800"/>
              <a:t> </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 name="Shape 68"/>
          <p:cNvSpPr txBox="1"/>
          <p:nvPr>
            <p:ph type="title"/>
          </p:nvPr>
        </p:nvSpPr>
        <p:spPr>
          <a:xfrm>
            <a:off x="863599" y="2679699"/>
            <a:ext cx="3108383" cy="1369144"/>
          </a:xfrm>
          <a:prstGeom prst="rect">
            <a:avLst/>
          </a:prstGeom>
        </p:spPr>
        <p:txBody>
          <a:bodyPr/>
          <a:lstStyle/>
          <a:p>
            <a:pPr>
              <a:defRPr spc="-100"/>
            </a:pPr>
            <a:r>
              <a:t>Dagens</a:t>
            </a:r>
          </a:p>
          <a:p>
            <a:pPr>
              <a:defRPr spc="-100"/>
            </a:pPr>
            <a:r>
              <a:t>nye stof</a:t>
            </a:r>
          </a:p>
        </p:txBody>
      </p:sp>
      <p:sp>
        <p:nvSpPr>
          <p:cNvPr id="148" name="Shape 69"/>
          <p:cNvSpPr txBox="1"/>
          <p:nvPr>
            <p:ph type="body" sz="half" idx="1"/>
          </p:nvPr>
        </p:nvSpPr>
        <p:spPr>
          <a:xfrm>
            <a:off x="5220708" y="1671019"/>
            <a:ext cx="6507814" cy="3515962"/>
          </a:xfrm>
          <a:prstGeom prst="rect">
            <a:avLst/>
          </a:prstGeom>
        </p:spPr>
        <p:txBody>
          <a:bodyPr/>
          <a:lstStyle/>
          <a:p>
            <a:pPr marL="214763" indent="-214763" defTabSz="466344">
              <a:lnSpc>
                <a:spcPct val="120000"/>
              </a:lnSpc>
              <a:spcBef>
                <a:spcPts val="0"/>
              </a:spcBef>
              <a:buSzPct val="100000"/>
              <a:buChar char="•"/>
              <a:defRPr cap="none" sz="2100">
                <a:solidFill>
                  <a:srgbClr val="011820"/>
                </a:solidFill>
              </a:defRPr>
            </a:pPr>
            <a:r>
              <a:t> Overordnet: </a:t>
            </a:r>
            <a:br/>
            <a:r>
              <a:t> Flow-diagrammer</a:t>
            </a:r>
          </a:p>
          <a:p>
            <a:pPr defTabSz="466344">
              <a:lnSpc>
                <a:spcPct val="120000"/>
              </a:lnSpc>
              <a:spcBef>
                <a:spcPts val="0"/>
              </a:spcBef>
              <a:defRPr cap="none" sz="2100">
                <a:solidFill>
                  <a:srgbClr val="011820"/>
                </a:solidFill>
              </a:defRPr>
            </a:pPr>
            <a:r>
              <a:t> </a:t>
            </a:r>
          </a:p>
          <a:p>
            <a:pPr marL="214763" indent="-214763" defTabSz="466344">
              <a:lnSpc>
                <a:spcPct val="120000"/>
              </a:lnSpc>
              <a:spcBef>
                <a:spcPts val="0"/>
              </a:spcBef>
              <a:buSzPct val="100000"/>
              <a:buChar char="•"/>
              <a:defRPr cap="none" sz="2100">
                <a:solidFill>
                  <a:srgbClr val="011820"/>
                </a:solidFill>
              </a:defRPr>
            </a:pPr>
            <a:r>
              <a:t> Vi starter med:</a:t>
            </a:r>
            <a:br/>
            <a:r>
              <a:t>Udtalelser fra dem der ved, hvor ræven er begravet</a:t>
            </a:r>
            <a:br/>
            <a:br/>
            <a:r>
              <a:t>Nye fremmedord</a:t>
            </a:r>
            <a:br/>
            <a:br/>
            <a:r>
              <a:t> Omsætning fra diagram til kodning</a:t>
            </a:r>
          </a:p>
        </p:txBody>
      </p:sp>
      <p:sp>
        <p:nvSpPr>
          <p:cNvPr id="149" name="Shape 70"/>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231"/>
          <p:cNvSpPr txBox="1"/>
          <p:nvPr>
            <p:ph type="title"/>
          </p:nvPr>
        </p:nvSpPr>
        <p:spPr>
          <a:xfrm>
            <a:off x="1066800" y="-17365"/>
            <a:ext cx="10058400" cy="1737362"/>
          </a:xfrm>
          <a:prstGeom prst="rect">
            <a:avLst/>
          </a:prstGeom>
        </p:spPr>
        <p:txBody>
          <a:bodyPr/>
          <a:lstStyle>
            <a:lvl1pPr>
              <a:lnSpc>
                <a:spcPct val="100000"/>
              </a:lnSpc>
              <a:defRPr spc="0" sz="4000">
                <a:solidFill>
                  <a:srgbClr val="EF5262"/>
                </a:solidFill>
              </a:defRPr>
            </a:lvl1pPr>
          </a:lstStyle>
          <a:p>
            <a:pPr/>
            <a:r>
              <a:t>    Computionel tænkning</a:t>
            </a:r>
          </a:p>
        </p:txBody>
      </p:sp>
      <p:sp>
        <p:nvSpPr>
          <p:cNvPr id="309" name="Shape 232"/>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pic>
        <p:nvPicPr>
          <p:cNvPr id="310" name="image9.png" descr="image9.png"/>
          <p:cNvPicPr>
            <a:picLocks noChangeAspect="1"/>
          </p:cNvPicPr>
          <p:nvPr/>
        </p:nvPicPr>
        <p:blipFill>
          <a:blip r:embed="rId2">
            <a:extLst/>
          </a:blip>
          <a:stretch>
            <a:fillRect/>
          </a:stretch>
        </p:blipFill>
        <p:spPr>
          <a:xfrm>
            <a:off x="5528450" y="2890123"/>
            <a:ext cx="5537426" cy="3056367"/>
          </a:xfrm>
          <a:prstGeom prst="rect">
            <a:avLst/>
          </a:prstGeom>
          <a:ln w="12700">
            <a:miter lim="400000"/>
          </a:ln>
        </p:spPr>
      </p:pic>
      <p:sp>
        <p:nvSpPr>
          <p:cNvPr id="311" name="Shape 234"/>
          <p:cNvSpPr txBox="1"/>
          <p:nvPr>
            <p:ph type="body" sz="quarter" idx="1"/>
          </p:nvPr>
        </p:nvSpPr>
        <p:spPr>
          <a:xfrm>
            <a:off x="1011825" y="3110550"/>
            <a:ext cx="3954861" cy="3056371"/>
          </a:xfrm>
          <a:prstGeom prst="rect">
            <a:avLst/>
          </a:prstGeom>
        </p:spPr>
        <p:txBody>
          <a:bodyPr/>
          <a:lstStyle/>
          <a:p>
            <a:pPr defTabSz="365758">
              <a:lnSpc>
                <a:spcPct val="120000"/>
              </a:lnSpc>
              <a:spcBef>
                <a:spcPts val="300"/>
              </a:spcBef>
              <a:defRPr cap="none" sz="1100">
                <a:solidFill>
                  <a:srgbClr val="EF5262"/>
                </a:solidFill>
              </a:defRPr>
            </a:pPr>
            <a:r>
              <a:t>En algoritme er en opskrift på, hvorledes man løser et konkret problem. Det kan eksempelvis dokumenteres i et flowchart, hvor løsningen beskrives trin for trin. Det kan også dokumenteres ved brug af formler og regler (bemærk, at der i små opgaver er en del sammenfald mellem dekomposition og algoritme design).</a:t>
            </a:r>
          </a:p>
          <a:p>
            <a:pPr defTabSz="365758">
              <a:lnSpc>
                <a:spcPct val="120000"/>
              </a:lnSpc>
              <a:spcBef>
                <a:spcPts val="300"/>
              </a:spcBef>
              <a:defRPr cap="none" sz="1100">
                <a:solidFill>
                  <a:srgbClr val="EF5262"/>
                </a:solidFill>
              </a:defRPr>
            </a:pPr>
          </a:p>
          <a:p>
            <a:pPr defTabSz="365758">
              <a:lnSpc>
                <a:spcPct val="120000"/>
              </a:lnSpc>
              <a:spcBef>
                <a:spcPts val="300"/>
              </a:spcBef>
              <a:defRPr cap="none" sz="1100">
                <a:solidFill>
                  <a:srgbClr val="EF5262"/>
                </a:solidFill>
              </a:defRPr>
            </a:pPr>
            <a:r>
              <a:t>De fire teknikker er nogle metoder, vi kan bruge, når vi skal angribe et problem (gælder ikke kun IT systemer). Der er ikke nogen bestemt rækkefølge, de skal anvendes i, men ofte er </a:t>
            </a:r>
            <a:br/>
            <a:r>
              <a:t>det en god ide at starte med dekomposition.  I nedenstående eksempler vises, hvorledes computationel tænkning er anvendt i forbindelse med udvikling af hhv. en webshop og </a:t>
            </a:r>
            <a:br/>
            <a:r>
              <a:t>en app.</a:t>
            </a:r>
            <a:br/>
            <a:r>
              <a:rPr>
                <a:solidFill>
                  <a:srgbClr val="000000"/>
                </a:solidFill>
                <a:latin typeface="Calibri"/>
                <a:ea typeface="Calibri"/>
                <a:cs typeface="Calibri"/>
                <a:sym typeface="Calibri"/>
              </a:rPr>
              <a:t> </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hape 236"/>
          <p:cNvSpPr txBox="1"/>
          <p:nvPr>
            <p:ph type="title"/>
          </p:nvPr>
        </p:nvSpPr>
        <p:spPr>
          <a:xfrm>
            <a:off x="1066800" y="-17365"/>
            <a:ext cx="10058400" cy="1737362"/>
          </a:xfrm>
          <a:prstGeom prst="rect">
            <a:avLst/>
          </a:prstGeom>
        </p:spPr>
        <p:txBody>
          <a:bodyPr/>
          <a:lstStyle>
            <a:lvl1pPr>
              <a:defRPr spc="-100"/>
            </a:lvl1pPr>
          </a:lstStyle>
          <a:p>
            <a:pPr/>
            <a:r>
              <a:t>Vores finale opgave</a:t>
            </a:r>
          </a:p>
        </p:txBody>
      </p:sp>
      <p:sp>
        <p:nvSpPr>
          <p:cNvPr id="314" name="Shape 237"/>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grpSp>
        <p:nvGrpSpPr>
          <p:cNvPr id="317" name="Group 240"/>
          <p:cNvGrpSpPr/>
          <p:nvPr/>
        </p:nvGrpSpPr>
        <p:grpSpPr>
          <a:xfrm>
            <a:off x="1299678" y="2597016"/>
            <a:ext cx="4143157" cy="3648691"/>
            <a:chOff x="-1" y="0"/>
            <a:chExt cx="4143156" cy="3648690"/>
          </a:xfrm>
        </p:grpSpPr>
        <p:pic>
          <p:nvPicPr>
            <p:cNvPr id="315" name="image19.jpg" descr="image19.jpg"/>
            <p:cNvPicPr>
              <a:picLocks noChangeAspect="1"/>
            </p:cNvPicPr>
            <p:nvPr/>
          </p:nvPicPr>
          <p:blipFill>
            <a:blip r:embed="rId2">
              <a:extLst/>
            </a:blip>
            <a:stretch>
              <a:fillRect/>
            </a:stretch>
          </p:blipFill>
          <p:spPr>
            <a:xfrm>
              <a:off x="1479611" y="-1"/>
              <a:ext cx="2663545" cy="2425527"/>
            </a:xfrm>
            <a:prstGeom prst="rect">
              <a:avLst/>
            </a:prstGeom>
            <a:ln w="12700" cap="flat">
              <a:solidFill>
                <a:srgbClr val="EF5262"/>
              </a:solidFill>
              <a:prstDash val="solid"/>
              <a:miter lim="400000"/>
            </a:ln>
            <a:effectLst/>
          </p:spPr>
        </p:pic>
        <p:pic>
          <p:nvPicPr>
            <p:cNvPr id="316" name="image20.jpg" descr="image20.jpg"/>
            <p:cNvPicPr>
              <a:picLocks noChangeAspect="1"/>
            </p:cNvPicPr>
            <p:nvPr/>
          </p:nvPicPr>
          <p:blipFill>
            <a:blip r:embed="rId3">
              <a:extLst/>
            </a:blip>
            <a:stretch>
              <a:fillRect/>
            </a:stretch>
          </p:blipFill>
          <p:spPr>
            <a:xfrm>
              <a:off x="-2" y="2022800"/>
              <a:ext cx="2296892" cy="1625890"/>
            </a:xfrm>
            <a:prstGeom prst="rect">
              <a:avLst/>
            </a:prstGeom>
            <a:ln w="12700" cap="flat">
              <a:solidFill>
                <a:srgbClr val="003B41"/>
              </a:solidFill>
              <a:prstDash val="solid"/>
              <a:miter lim="400000"/>
            </a:ln>
            <a:effectLst/>
          </p:spPr>
        </p:pic>
      </p:grpSp>
      <p:sp>
        <p:nvSpPr>
          <p:cNvPr id="318" name="Shape 241"/>
          <p:cNvSpPr txBox="1"/>
          <p:nvPr>
            <p:ph type="body" sz="quarter" idx="1"/>
          </p:nvPr>
        </p:nvSpPr>
        <p:spPr>
          <a:xfrm>
            <a:off x="6220927" y="2804137"/>
            <a:ext cx="4798395" cy="3234447"/>
          </a:xfrm>
          <a:prstGeom prst="rect">
            <a:avLst/>
          </a:prstGeom>
        </p:spPr>
        <p:txBody>
          <a:bodyPr/>
          <a:lstStyle/>
          <a:p>
            <a:pPr defTabSz="731519">
              <a:lnSpc>
                <a:spcPct val="120000"/>
              </a:lnSpc>
              <a:spcBef>
                <a:spcPts val="0"/>
              </a:spcBef>
              <a:defRPr cap="none" sz="1900">
                <a:solidFill>
                  <a:srgbClr val="011820"/>
                </a:solidFill>
              </a:defRPr>
            </a:pPr>
            <a:r>
              <a:t>Lars Skærbæk har foreslået, at vi </a:t>
            </a:r>
            <a:br/>
            <a:r>
              <a:t>kan kode en ”Kasse-applikation”</a:t>
            </a:r>
          </a:p>
          <a:p>
            <a:pPr defTabSz="731519">
              <a:lnSpc>
                <a:spcPct val="120000"/>
              </a:lnSpc>
              <a:spcBef>
                <a:spcPts val="0"/>
              </a:spcBef>
              <a:defRPr cap="none" sz="1900">
                <a:solidFill>
                  <a:srgbClr val="011820"/>
                </a:solidFill>
              </a:defRPr>
            </a:pPr>
          </a:p>
          <a:p>
            <a:pPr defTabSz="731519">
              <a:lnSpc>
                <a:spcPct val="120000"/>
              </a:lnSpc>
              <a:spcBef>
                <a:spcPts val="0"/>
              </a:spcBef>
              <a:defRPr cap="none" sz="1900">
                <a:solidFill>
                  <a:srgbClr val="011820"/>
                </a:solidFill>
              </a:defRPr>
            </a:pPr>
            <a:r>
              <a:t>Vi skal i princippet laveen simpel lommeregner</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3F9FB"/>
        </a:solidFill>
      </p:bgPr>
    </p:bg>
    <p:spTree>
      <p:nvGrpSpPr>
        <p:cNvPr id="1" name=""/>
        <p:cNvGrpSpPr/>
        <p:nvPr/>
      </p:nvGrpSpPr>
      <p:grpSpPr>
        <a:xfrm>
          <a:off x="0" y="0"/>
          <a:ext cx="0" cy="0"/>
          <a:chOff x="0" y="0"/>
          <a:chExt cx="0" cy="0"/>
        </a:xfrm>
      </p:grpSpPr>
      <p:pic>
        <p:nvPicPr>
          <p:cNvPr id="320" name="image22.jpg" descr="image22.jpg"/>
          <p:cNvPicPr>
            <a:picLocks noChangeAspect="1"/>
          </p:cNvPicPr>
          <p:nvPr/>
        </p:nvPicPr>
        <p:blipFill>
          <a:blip r:embed="rId2">
            <a:extLst/>
          </a:blip>
          <a:stretch>
            <a:fillRect/>
          </a:stretch>
        </p:blipFill>
        <p:spPr>
          <a:xfrm>
            <a:off x="967185" y="2320239"/>
            <a:ext cx="2869468" cy="3830887"/>
          </a:xfrm>
          <a:prstGeom prst="rect">
            <a:avLst/>
          </a:prstGeom>
          <a:ln w="12700">
            <a:solidFill>
              <a:srgbClr val="EF5262"/>
            </a:solidFill>
            <a:miter lim="400000"/>
          </a:ln>
        </p:spPr>
      </p:pic>
      <p:pic>
        <p:nvPicPr>
          <p:cNvPr id="321" name="image21.jpg" descr="image21.jpg"/>
          <p:cNvPicPr>
            <a:picLocks noChangeAspect="1"/>
          </p:cNvPicPr>
          <p:nvPr/>
        </p:nvPicPr>
        <p:blipFill>
          <a:blip r:embed="rId3">
            <a:extLst/>
          </a:blip>
          <a:stretch>
            <a:fillRect/>
          </a:stretch>
        </p:blipFill>
        <p:spPr>
          <a:xfrm>
            <a:off x="2997095" y="923798"/>
            <a:ext cx="2113295" cy="3175717"/>
          </a:xfrm>
          <a:prstGeom prst="rect">
            <a:avLst/>
          </a:prstGeom>
          <a:ln w="12700">
            <a:solidFill>
              <a:srgbClr val="003B41"/>
            </a:solidFill>
            <a:miter lim="400000"/>
          </a:ln>
        </p:spPr>
      </p:pic>
      <p:sp>
        <p:nvSpPr>
          <p:cNvPr id="322" name="Shape 246"/>
          <p:cNvSpPr txBox="1"/>
          <p:nvPr>
            <p:ph type="body" sz="half" idx="4294967295"/>
          </p:nvPr>
        </p:nvSpPr>
        <p:spPr>
          <a:xfrm>
            <a:off x="6000896" y="1129738"/>
            <a:ext cx="5274720" cy="5198162"/>
          </a:xfrm>
          <a:prstGeom prst="rect">
            <a:avLst/>
          </a:prstGeom>
        </p:spPr>
        <p:txBody>
          <a:bodyPr lIns="0" tIns="0" rIns="0" bIns="0" anchor="ctr"/>
          <a:lstStyle/>
          <a:p>
            <a:pPr marL="0" indent="0">
              <a:lnSpc>
                <a:spcPct val="120000"/>
              </a:lnSpc>
              <a:spcBef>
                <a:spcPts val="0"/>
              </a:spcBef>
              <a:buSzTx/>
              <a:buNone/>
              <a:defRPr sz="2100">
                <a:latin typeface="Klint Pro Regular"/>
                <a:ea typeface="Klint Pro Regular"/>
                <a:cs typeface="Klint Pro Regular"/>
                <a:sym typeface="Klint Pro Regular"/>
              </a:defRPr>
            </a:pPr>
            <a:r>
              <a:t>Opgaven går ud på, at vi løbende kan følge med i vores indkøb, således at vi kender købsprisen, når vi kommer til kassen.</a:t>
            </a:r>
          </a:p>
          <a:p>
            <a:pPr marL="0" indent="0">
              <a:lnSpc>
                <a:spcPct val="120000"/>
              </a:lnSpc>
              <a:spcBef>
                <a:spcPts val="0"/>
              </a:spcBef>
              <a:buSzTx/>
              <a:buNone/>
              <a:defRPr sz="2100">
                <a:latin typeface="Klint Pro Regular"/>
                <a:ea typeface="Klint Pro Regular"/>
                <a:cs typeface="Klint Pro Regular"/>
                <a:sym typeface="Klint Pro Regular"/>
              </a:defRPr>
            </a:pPr>
          </a:p>
          <a:p>
            <a:pPr marL="0" indent="0">
              <a:lnSpc>
                <a:spcPct val="120000"/>
              </a:lnSpc>
              <a:spcBef>
                <a:spcPts val="0"/>
              </a:spcBef>
              <a:buSzTx/>
              <a:buNone/>
              <a:defRPr sz="2100">
                <a:solidFill>
                  <a:srgbClr val="EF5262"/>
                </a:solidFill>
                <a:latin typeface="Klint Pro Medium"/>
                <a:ea typeface="Klint Pro Medium"/>
                <a:cs typeface="Klint Pro Medium"/>
                <a:sym typeface="Klint Pro Medium"/>
              </a:defRPr>
            </a:pPr>
            <a:r>
              <a:t>Altså: </a:t>
            </a:r>
            <a:endParaRPr>
              <a:latin typeface="Klint Pro Bold"/>
              <a:ea typeface="Klint Pro Bold"/>
              <a:cs typeface="Klint Pro Bold"/>
              <a:sym typeface="Klint Pro Bold"/>
            </a:endParaRPr>
          </a:p>
          <a:p>
            <a:pPr marL="0" indent="0">
              <a:lnSpc>
                <a:spcPct val="120000"/>
              </a:lnSpc>
              <a:spcBef>
                <a:spcPts val="0"/>
              </a:spcBef>
              <a:buSzTx/>
              <a:buNone/>
              <a:defRPr sz="2100">
                <a:latin typeface="Klint Pro Regular"/>
                <a:ea typeface="Klint Pro Regular"/>
                <a:cs typeface="Klint Pro Regular"/>
                <a:sym typeface="Klint Pro Regular"/>
              </a:defRPr>
            </a:pPr>
            <a:r>
              <a:t>Legen går ud på, at vi løbende under vores indkøbstur hos købmanden i Blenstrup kan indtaste priserne,  hvorefter det digitale artefakt regner priserne sammen, og vi kender købssummen, før vi kommer til kassen.</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Shape 248"/>
          <p:cNvSpPr txBox="1"/>
          <p:nvPr>
            <p:ph type="title"/>
          </p:nvPr>
        </p:nvSpPr>
        <p:spPr>
          <a:xfrm>
            <a:off x="1066800" y="-17365"/>
            <a:ext cx="10058400" cy="1737362"/>
          </a:xfrm>
          <a:prstGeom prst="rect">
            <a:avLst/>
          </a:prstGeom>
        </p:spPr>
        <p:txBody>
          <a:bodyPr/>
          <a:lstStyle>
            <a:lvl1pPr>
              <a:defRPr spc="-100"/>
            </a:lvl1pPr>
          </a:lstStyle>
          <a:p>
            <a:pPr/>
            <a:r>
              <a:t>Kasseapp</a:t>
            </a:r>
          </a:p>
        </p:txBody>
      </p:sp>
      <p:sp>
        <p:nvSpPr>
          <p:cNvPr id="325" name="Shape 249"/>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326" name="Shape 250"/>
          <p:cNvSpPr txBox="1"/>
          <p:nvPr>
            <p:ph type="body" sz="quarter" idx="1"/>
          </p:nvPr>
        </p:nvSpPr>
        <p:spPr>
          <a:xfrm>
            <a:off x="1808706" y="3134336"/>
            <a:ext cx="4219948" cy="1384348"/>
          </a:xfrm>
          <a:prstGeom prst="rect">
            <a:avLst/>
          </a:prstGeom>
        </p:spPr>
        <p:txBody>
          <a:bodyPr/>
          <a:lstStyle>
            <a:lvl1pPr marL="202129" indent="-202129" defTabSz="768094">
              <a:lnSpc>
                <a:spcPct val="120000"/>
              </a:lnSpc>
              <a:spcBef>
                <a:spcPts val="0"/>
              </a:spcBef>
              <a:buClr>
                <a:srgbClr val="EF5262"/>
              </a:buClr>
              <a:buSzPct val="100000"/>
              <a:buChar char="•"/>
              <a:defRPr cap="none">
                <a:solidFill>
                  <a:srgbClr val="011820"/>
                </a:solidFill>
              </a:defRPr>
            </a:lvl1pPr>
          </a:lstStyle>
          <a:p>
            <a:pPr/>
            <a:r>
              <a:t>En kasseapper en app, der kan benyttes ved kassen i en butik eller i et supermarked til at understøtte betalingen </a:t>
            </a:r>
          </a:p>
        </p:txBody>
      </p:sp>
      <p:sp>
        <p:nvSpPr>
          <p:cNvPr id="327" name="Shape 251"/>
          <p:cNvSpPr txBox="1"/>
          <p:nvPr/>
        </p:nvSpPr>
        <p:spPr>
          <a:xfrm>
            <a:off x="6351632" y="3169242"/>
            <a:ext cx="4031663" cy="278279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marL="202129" indent="-202129" defTabSz="768094">
              <a:lnSpc>
                <a:spcPct val="120000"/>
              </a:lnSpc>
              <a:buClr>
                <a:srgbClr val="EF5262"/>
              </a:buClr>
              <a:buSzPct val="100000"/>
              <a:buChar char="•"/>
              <a:defRPr sz="2000">
                <a:solidFill>
                  <a:srgbClr val="011820"/>
                </a:solidFill>
                <a:latin typeface="Klint Pro Regular"/>
                <a:ea typeface="Klint Pro Regular"/>
                <a:cs typeface="Klint Pro Regular"/>
                <a:sym typeface="Klint Pro Regular"/>
              </a:defRPr>
            </a:pPr>
            <a:r>
              <a:t>I første omgang er målet at lave den mest basale funktionalitet for at lære grundbegreberne i kodning og App Lab.</a:t>
            </a:r>
          </a:p>
          <a:p>
            <a:pPr defTabSz="768094">
              <a:lnSpc>
                <a:spcPct val="120000"/>
              </a:lnSpc>
              <a:defRPr sz="2000">
                <a:solidFill>
                  <a:srgbClr val="011820"/>
                </a:solidFill>
                <a:latin typeface="Klint Pro Regular"/>
                <a:ea typeface="Klint Pro Regular"/>
                <a:cs typeface="Klint Pro Regular"/>
                <a:sym typeface="Klint Pro Regular"/>
              </a:defRPr>
            </a:pPr>
          </a:p>
          <a:p>
            <a:pPr marL="202129" indent="-202129" defTabSz="768094">
              <a:lnSpc>
                <a:spcPct val="120000"/>
              </a:lnSpc>
              <a:buClr>
                <a:srgbClr val="EF5262"/>
              </a:buClr>
              <a:buSzPct val="100000"/>
              <a:buChar char="•"/>
              <a:defRPr sz="2000">
                <a:solidFill>
                  <a:srgbClr val="011820"/>
                </a:solidFill>
                <a:latin typeface="Klint Pro Regular"/>
                <a:ea typeface="Klint Pro Regular"/>
                <a:cs typeface="Klint Pro Regular"/>
                <a:sym typeface="Klint Pro Regular"/>
              </a:defRPr>
            </a:pPr>
            <a:r>
              <a:t>Senere kan i evt. lave mere acvancerede udgaver af kasseapp’en</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253"/>
          <p:cNvSpPr txBox="1"/>
          <p:nvPr>
            <p:ph type="title"/>
          </p:nvPr>
        </p:nvSpPr>
        <p:spPr>
          <a:xfrm>
            <a:off x="1066800" y="-17365"/>
            <a:ext cx="10058400" cy="1737362"/>
          </a:xfrm>
          <a:prstGeom prst="rect">
            <a:avLst/>
          </a:prstGeom>
        </p:spPr>
        <p:txBody>
          <a:bodyPr/>
          <a:lstStyle>
            <a:lvl1pPr>
              <a:lnSpc>
                <a:spcPct val="100000"/>
              </a:lnSpc>
              <a:defRPr spc="0" sz="4400">
                <a:solidFill>
                  <a:srgbClr val="EF5262"/>
                </a:solidFill>
              </a:defRPr>
            </a:lvl1pPr>
          </a:lstStyle>
          <a:p>
            <a:pPr/>
            <a:r>
              <a:t>Computationel tænkning</a:t>
            </a:r>
          </a:p>
        </p:txBody>
      </p:sp>
      <p:sp>
        <p:nvSpPr>
          <p:cNvPr id="330" name="Shape 254"/>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331" name="Shape 255"/>
          <p:cNvSpPr txBox="1"/>
          <p:nvPr>
            <p:ph type="body" sz="quarter" idx="1"/>
          </p:nvPr>
        </p:nvSpPr>
        <p:spPr>
          <a:xfrm>
            <a:off x="1510884" y="3170471"/>
            <a:ext cx="4617487" cy="1947543"/>
          </a:xfrm>
          <a:prstGeom prst="rect">
            <a:avLst/>
          </a:prstGeom>
        </p:spPr>
        <p:txBody>
          <a:bodyPr/>
          <a:lstStyle/>
          <a:p>
            <a:pPr defTabSz="557783">
              <a:lnSpc>
                <a:spcPct val="120000"/>
              </a:lnSpc>
              <a:spcBef>
                <a:spcPts val="0"/>
              </a:spcBef>
              <a:defRPr cap="none" sz="1700">
                <a:solidFill>
                  <a:srgbClr val="000000"/>
                </a:solidFill>
              </a:defRPr>
            </a:pPr>
            <a:r>
              <a:t>Dekomposition: Først nedbryder vi opgaven i delopgaver ved at lave et flowchart, som viser processen. (Dette kan gøres i plenum sammen med eleverne. Bed dem evt. tegne et flowchart på papir eller i webapplikationen </a:t>
            </a:r>
            <a:r>
              <a:rPr u="sng">
                <a:solidFill>
                  <a:srgbClr val="0000FF"/>
                </a:solidFill>
                <a:uFill>
                  <a:solidFill>
                    <a:srgbClr val="0000FF"/>
                  </a:solidFill>
                </a:uFill>
                <a:hlinkClick r:id="rId2" invalidUrl="" action="" tgtFrame="" tooltip="" history="1" highlightClick="0" endSnd="0"/>
              </a:rPr>
              <a:t>draw.io</a:t>
            </a:r>
            <a:r>
              <a:t>) Resultatet er vist i nedenstående flowchart.</a:t>
            </a:r>
          </a:p>
        </p:txBody>
      </p:sp>
      <p:sp>
        <p:nvSpPr>
          <p:cNvPr id="332" name="Shape 256"/>
          <p:cNvSpPr txBox="1"/>
          <p:nvPr/>
        </p:nvSpPr>
        <p:spPr>
          <a:xfrm>
            <a:off x="6649452" y="3205376"/>
            <a:ext cx="4031663" cy="2782795"/>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defTabSz="585215">
              <a:lnSpc>
                <a:spcPct val="120000"/>
              </a:lnSpc>
              <a:defRPr sz="1700">
                <a:latin typeface="Klint Pro Regular"/>
                <a:ea typeface="Klint Pro Regular"/>
                <a:cs typeface="Klint Pro Regular"/>
                <a:sym typeface="Klint Pro Regular"/>
              </a:defRPr>
            </a:pPr>
            <a:r>
              <a:t>”Scan vare” kan foregå på mange måder. Det kan være noget med at læse en QR-kode og så slå prisen op. Det kan også bare være et simpelt input felt, hvor vi indtaster prisen. Vi vælger at abstrahere fra de mange muligheder, og laver i </a:t>
            </a:r>
            <a:br/>
            <a:r>
              <a:t>første omgang den enklest mulige løsning, nemlig et input felt, hvor </a:t>
            </a:r>
            <a:br/>
            <a:r>
              <a:t>prisen tastes ind. </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Shape 258"/>
          <p:cNvSpPr txBox="1"/>
          <p:nvPr/>
        </p:nvSpPr>
        <p:spPr>
          <a:xfrm>
            <a:off x="2136542" y="1244599"/>
            <a:ext cx="7918916" cy="4267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ct val="120000"/>
              </a:lnSpc>
              <a:spcBef>
                <a:spcPts val="800"/>
              </a:spcBef>
              <a:defRPr sz="2100">
                <a:solidFill>
                  <a:srgbClr val="FFFFFF"/>
                </a:solidFill>
                <a:latin typeface="Klint Pro Regular"/>
                <a:ea typeface="Klint Pro Regular"/>
                <a:cs typeface="Klint Pro Regular"/>
                <a:sym typeface="Klint Pro Regular"/>
              </a:defRPr>
            </a:pPr>
            <a:r>
              <a:t>Beregn sum er en meget simpel algoritme (sum = sum + pris). </a:t>
            </a:r>
            <a:br/>
            <a:r>
              <a:t>Vil man trække noget fra igen, må man indtaste en negativ pris.</a:t>
            </a:r>
          </a:p>
          <a:p>
            <a:pPr algn="ctr">
              <a:lnSpc>
                <a:spcPct val="120000"/>
              </a:lnSpc>
              <a:spcBef>
                <a:spcPts val="800"/>
              </a:spcBef>
              <a:defRPr sz="2100">
                <a:solidFill>
                  <a:srgbClr val="FFFFFF"/>
                </a:solidFill>
                <a:latin typeface="Klint Pro Regular"/>
                <a:ea typeface="Klint Pro Regular"/>
                <a:cs typeface="Klint Pro Regular"/>
                <a:sym typeface="Klint Pro Regular"/>
              </a:defRPr>
            </a:pPr>
          </a:p>
          <a:p>
            <a:pPr algn="ctr">
              <a:lnSpc>
                <a:spcPct val="120000"/>
              </a:lnSpc>
              <a:spcBef>
                <a:spcPts val="800"/>
              </a:spcBef>
              <a:defRPr sz="2100">
                <a:solidFill>
                  <a:srgbClr val="FFFFFF"/>
                </a:solidFill>
                <a:latin typeface="Klint Pro Regular"/>
                <a:ea typeface="Klint Pro Regular"/>
                <a:cs typeface="Klint Pro Regular"/>
                <a:sym typeface="Klint Pro Regular"/>
              </a:defRPr>
            </a:pPr>
            <a:r>
              <a:t>”Betal med kort” er en meget avanceret proces, som der heldigvis er lavet standardløsninger for. Vi vælger i dette eksempel at abstrahere fra dette. Betal kontant er en manuel proces. Vi kan evt. senere udvide app’en til at beregne byttepenge eller udskrive en kassebon</a:t>
            </a:r>
          </a:p>
          <a:p>
            <a:pPr algn="ctr">
              <a:lnSpc>
                <a:spcPct val="120000"/>
              </a:lnSpc>
              <a:spcBef>
                <a:spcPts val="800"/>
              </a:spcBef>
              <a:defRPr sz="2100">
                <a:solidFill>
                  <a:srgbClr val="FFFFFF"/>
                </a:solidFill>
                <a:latin typeface="Klint Pro Regular"/>
                <a:ea typeface="Klint Pro Regular"/>
                <a:cs typeface="Klint Pro Regular"/>
                <a:sym typeface="Klint Pro Regular"/>
              </a:defRPr>
            </a:pPr>
          </a:p>
          <a:p>
            <a:pPr algn="ctr">
              <a:lnSpc>
                <a:spcPct val="120000"/>
              </a:lnSpc>
              <a:defRPr sz="2100">
                <a:solidFill>
                  <a:srgbClr val="FFFFFF"/>
                </a:solidFill>
                <a:latin typeface="Klint Pro Regular"/>
                <a:ea typeface="Klint Pro Regular"/>
                <a:cs typeface="Klint Pro Regular"/>
                <a:sym typeface="Klint Pro Regular"/>
              </a:defRPr>
            </a:pPr>
            <a:r>
              <a:t>Du kan under kodedelen se, hvorledes kasse </a:t>
            </a:r>
            <a:br/>
            <a:r>
              <a:t>app’en er implementeret. </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B7D6DC"/>
        </a:solidFill>
      </p:bgPr>
    </p:bg>
    <p:spTree>
      <p:nvGrpSpPr>
        <p:cNvPr id="1" name=""/>
        <p:cNvGrpSpPr/>
        <p:nvPr/>
      </p:nvGrpSpPr>
      <p:grpSpPr>
        <a:xfrm>
          <a:off x="0" y="0"/>
          <a:ext cx="0" cy="0"/>
          <a:chOff x="0" y="0"/>
          <a:chExt cx="0" cy="0"/>
        </a:xfrm>
      </p:grpSpPr>
      <p:sp>
        <p:nvSpPr>
          <p:cNvPr id="336" name="Shape 260"/>
          <p:cNvSpPr/>
          <p:nvPr/>
        </p:nvSpPr>
        <p:spPr>
          <a:xfrm>
            <a:off x="3153812" y="950963"/>
            <a:ext cx="5707367" cy="5333862"/>
          </a:xfrm>
          <a:prstGeom prst="rect">
            <a:avLst/>
          </a:prstGeom>
          <a:solidFill>
            <a:srgbClr val="FFFFFF"/>
          </a:solidFill>
          <a:ln w="12700">
            <a:solidFill>
              <a:srgbClr val="EF5262"/>
            </a:solidFill>
            <a:miter/>
          </a:ln>
        </p:spPr>
        <p:txBody>
          <a:bodyPr lIns="45718" tIns="45718" rIns="45718" bIns="45718" anchor="ctr"/>
          <a:lstStyle/>
          <a:p>
            <a:pPr>
              <a:defRPr>
                <a:latin typeface="Calibri"/>
                <a:ea typeface="Calibri"/>
                <a:cs typeface="Calibri"/>
                <a:sym typeface="Calibri"/>
              </a:defRPr>
            </a:pPr>
          </a:p>
        </p:txBody>
      </p:sp>
      <p:pic>
        <p:nvPicPr>
          <p:cNvPr id="337" name="image24.png" descr="image24.png"/>
          <p:cNvPicPr>
            <a:picLocks noChangeAspect="1"/>
          </p:cNvPicPr>
          <p:nvPr/>
        </p:nvPicPr>
        <p:blipFill>
          <a:blip r:embed="rId2">
            <a:extLst/>
          </a:blip>
          <a:stretch>
            <a:fillRect/>
          </a:stretch>
        </p:blipFill>
        <p:spPr>
          <a:xfrm>
            <a:off x="3883890" y="1459411"/>
            <a:ext cx="4424220" cy="4316965"/>
          </a:xfrm>
          <a:prstGeom prst="rect">
            <a:avLst/>
          </a:prstGeom>
          <a:ln w="12700">
            <a:miter lim="400000"/>
          </a:ln>
        </p:spPr>
      </p:pic>
      <p:pic>
        <p:nvPicPr>
          <p:cNvPr id="338"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 name="Shape 263"/>
          <p:cNvSpPr txBox="1"/>
          <p:nvPr>
            <p:ph type="title"/>
          </p:nvPr>
        </p:nvSpPr>
        <p:spPr>
          <a:xfrm>
            <a:off x="1066800" y="309924"/>
            <a:ext cx="10058400" cy="1353431"/>
          </a:xfrm>
          <a:prstGeom prst="rect">
            <a:avLst/>
          </a:prstGeom>
        </p:spPr>
        <p:txBody>
          <a:bodyPr/>
          <a:lstStyle/>
          <a:p>
            <a:pPr>
              <a:defRPr spc="-100" sz="4000">
                <a:latin typeface="Klint Pro Medium"/>
                <a:ea typeface="Klint Pro Medium"/>
                <a:cs typeface="Klint Pro Medium"/>
                <a:sym typeface="Klint Pro Medium"/>
              </a:defRPr>
            </a:pPr>
            <a:r>
              <a:t>Del 2:</a:t>
            </a:r>
            <a:r>
              <a:rPr>
                <a:latin typeface="Klint Pro Regular"/>
                <a:ea typeface="Klint Pro Regular"/>
                <a:cs typeface="Klint Pro Regular"/>
                <a:sym typeface="Klint Pro Regular"/>
              </a:rPr>
              <a:t> Udvikling af Kasseapp i App Lab</a:t>
            </a:r>
          </a:p>
        </p:txBody>
      </p:sp>
      <p:sp>
        <p:nvSpPr>
          <p:cNvPr id="341" name="Shape 264"/>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342" name="Shape 265"/>
          <p:cNvSpPr txBox="1"/>
          <p:nvPr>
            <p:ph type="body" sz="quarter" idx="1"/>
          </p:nvPr>
        </p:nvSpPr>
        <p:spPr>
          <a:xfrm>
            <a:off x="1334139" y="2792834"/>
            <a:ext cx="4257074" cy="2782793"/>
          </a:xfrm>
          <a:prstGeom prst="rect">
            <a:avLst/>
          </a:prstGeom>
        </p:spPr>
        <p:txBody>
          <a:bodyPr/>
          <a:lstStyle/>
          <a:p>
            <a:pPr>
              <a:lnSpc>
                <a:spcPct val="120000"/>
              </a:lnSpc>
              <a:spcBef>
                <a:spcPts val="800"/>
              </a:spcBef>
              <a:defRPr cap="none" sz="1600">
                <a:solidFill>
                  <a:srgbClr val="000000"/>
                </a:solidFill>
              </a:defRPr>
            </a:pPr>
            <a:r>
              <a:t>Vi vil nu prøve at udvikle en prototype på kasseapp’en. Det gør vi i AppLab, som er et af prototype-værktøjerne på code.org.</a:t>
            </a:r>
          </a:p>
          <a:p>
            <a:pPr defTabSz="429768">
              <a:lnSpc>
                <a:spcPct val="120000"/>
              </a:lnSpc>
              <a:spcBef>
                <a:spcPts val="300"/>
              </a:spcBef>
              <a:defRPr cap="none" sz="1600">
                <a:solidFill>
                  <a:srgbClr val="000000"/>
                </a:solidFill>
              </a:defRPr>
            </a:pPr>
          </a:p>
          <a:p>
            <a:pPr>
              <a:lnSpc>
                <a:spcPct val="120000"/>
              </a:lnSpc>
              <a:spcBef>
                <a:spcPts val="800"/>
              </a:spcBef>
              <a:defRPr cap="none" sz="1600">
                <a:solidFill>
                  <a:srgbClr val="000000"/>
                </a:solidFill>
              </a:defRPr>
            </a:pPr>
            <a:r>
              <a:t>For at komme i gang, skal I foruden de basale programmeringskurser have gennemført kurset ”</a:t>
            </a:r>
            <a:r>
              <a:rPr u="sng">
                <a:solidFill>
                  <a:srgbClr val="0000FF"/>
                </a:solidFill>
                <a:uFill>
                  <a:solidFill>
                    <a:srgbClr val="0000FF"/>
                  </a:solidFill>
                </a:uFill>
                <a:hlinkClick r:id="rId2" invalidUrl="" action="" tgtFrame="" tooltip="" history="1" highlightClick="0" endSnd="0"/>
              </a:rPr>
              <a:t>Intro to App Lab</a:t>
            </a:r>
            <a:r>
              <a:t>”. </a:t>
            </a:r>
          </a:p>
        </p:txBody>
      </p:sp>
      <p:sp>
        <p:nvSpPr>
          <p:cNvPr id="343" name="Shape 266"/>
          <p:cNvSpPr txBox="1"/>
          <p:nvPr/>
        </p:nvSpPr>
        <p:spPr>
          <a:xfrm>
            <a:off x="6184159" y="2649470"/>
            <a:ext cx="4695281" cy="343869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a:lnSpc>
                <a:spcPct val="120000"/>
              </a:lnSpc>
              <a:spcBef>
                <a:spcPts val="800"/>
              </a:spcBef>
              <a:defRPr sz="1600">
                <a:latin typeface="Klint Pro Regular"/>
                <a:ea typeface="Klint Pro Regular"/>
                <a:cs typeface="Klint Pro Regular"/>
                <a:sym typeface="Klint Pro Regular"/>
              </a:defRPr>
            </a:pPr>
            <a:r>
              <a:t>Herefter er vi klar til at programmere en kasseapp.</a:t>
            </a:r>
          </a:p>
          <a:p>
            <a:pPr>
              <a:lnSpc>
                <a:spcPct val="120000"/>
              </a:lnSpc>
              <a:spcBef>
                <a:spcPts val="800"/>
              </a:spcBef>
              <a:defRPr sz="1600">
                <a:latin typeface="Klint Pro Regular"/>
                <a:ea typeface="Klint Pro Regular"/>
                <a:cs typeface="Klint Pro Regular"/>
                <a:sym typeface="Klint Pro Regular"/>
              </a:defRPr>
            </a:pPr>
          </a:p>
          <a:p>
            <a:pPr>
              <a:lnSpc>
                <a:spcPct val="120000"/>
              </a:lnSpc>
              <a:spcBef>
                <a:spcPts val="800"/>
              </a:spcBef>
              <a:defRPr sz="1600">
                <a:latin typeface="Klint Pro Regular"/>
                <a:ea typeface="Klint Pro Regular"/>
                <a:cs typeface="Klint Pro Regular"/>
                <a:sym typeface="Klint Pro Regular"/>
              </a:defRPr>
            </a:pPr>
            <a:r>
              <a:t>Du kan se hele processen i design og kodning af app’en i følgende video tutorial </a:t>
            </a:r>
            <a:r>
              <a:rPr>
                <a:solidFill>
                  <a:srgbClr val="EF5262"/>
                </a:solidFill>
                <a:latin typeface="Klint Pro Medium"/>
                <a:ea typeface="Klint Pro Medium"/>
                <a:cs typeface="Klint Pro Medium"/>
                <a:sym typeface="Klint Pro Medium"/>
              </a:rPr>
              <a:t>– Link:</a:t>
            </a:r>
            <a:r>
              <a:rPr>
                <a:solidFill>
                  <a:srgbClr val="EF5262"/>
                </a:solidFill>
              </a:rPr>
              <a:t> Udvikling af kasseapp. </a:t>
            </a:r>
            <a:r>
              <a:t>Med hjælp fra denne video, vil du selv kunne udvikle nedenstående kasseapp. Din opgave er nu at udvikle din egen kasseapp med dit eget design.</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3F9FB"/>
        </a:solidFill>
      </p:bgPr>
    </p:bg>
    <p:spTree>
      <p:nvGrpSpPr>
        <p:cNvPr id="1" name=""/>
        <p:cNvGrpSpPr/>
        <p:nvPr/>
      </p:nvGrpSpPr>
      <p:grpSpPr>
        <a:xfrm>
          <a:off x="0" y="0"/>
          <a:ext cx="0" cy="0"/>
          <a:chOff x="0" y="0"/>
          <a:chExt cx="0" cy="0"/>
        </a:xfrm>
      </p:grpSpPr>
      <p:sp>
        <p:nvSpPr>
          <p:cNvPr id="345" name="Shape 268"/>
          <p:cNvSpPr txBox="1"/>
          <p:nvPr/>
        </p:nvSpPr>
        <p:spPr>
          <a:xfrm>
            <a:off x="2136542" y="1986278"/>
            <a:ext cx="7918916" cy="298704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ct val="107000"/>
              </a:lnSpc>
              <a:spcBef>
                <a:spcPts val="800"/>
              </a:spcBef>
              <a:defRPr sz="2800">
                <a:solidFill>
                  <a:srgbClr val="EF5262"/>
                </a:solidFill>
                <a:latin typeface="Klint Pro Regular"/>
                <a:ea typeface="Klint Pro Regular"/>
                <a:cs typeface="Klint Pro Regular"/>
                <a:sym typeface="Klint Pro Regular"/>
              </a:defRPr>
            </a:pPr>
            <a:r>
              <a:t>Kasse-app: </a:t>
            </a:r>
          </a:p>
          <a:p>
            <a:pPr algn="ctr">
              <a:lnSpc>
                <a:spcPct val="107000"/>
              </a:lnSpc>
              <a:spcBef>
                <a:spcPts val="800"/>
              </a:spcBef>
              <a:defRPr sz="2800">
                <a:solidFill>
                  <a:srgbClr val="EF5262"/>
                </a:solidFill>
                <a:latin typeface="Klint Pro Regular"/>
                <a:ea typeface="Klint Pro Regular"/>
                <a:cs typeface="Klint Pro Regular"/>
                <a:sym typeface="Klint Pro Regular"/>
              </a:defRPr>
            </a:pPr>
          </a:p>
          <a:p>
            <a:pPr algn="ctr">
              <a:lnSpc>
                <a:spcPct val="107000"/>
              </a:lnSpc>
              <a:spcBef>
                <a:spcPts val="800"/>
              </a:spcBef>
              <a:defRPr sz="2800">
                <a:solidFill>
                  <a:srgbClr val="EF5262"/>
                </a:solidFill>
                <a:uFill>
                  <a:solidFill>
                    <a:srgbClr val="0563C1"/>
                  </a:solidFill>
                </a:uFill>
                <a:latin typeface="Klint Pro Regular"/>
                <a:ea typeface="Klint Pro Regular"/>
                <a:cs typeface="Klint Pro Regular"/>
                <a:sym typeface="Klint Pro Regular"/>
              </a:defRPr>
            </a:pPr>
            <a:r>
              <a:rPr>
                <a:uFill>
                  <a:solidFill>
                    <a:srgbClr val="0000FF"/>
                  </a:solidFill>
                </a:uFill>
                <a:hlinkClick r:id="rId2" invalidUrl="" action="" tgtFrame="" tooltip="" history="1" highlightClick="0" endSnd="0"/>
              </a:rPr>
              <a:t>https://media.videotool.dk/?vn=25_2020042313214578004324666847</a:t>
            </a:r>
            <a:endParaRPr>
              <a:solidFill>
                <a:srgbClr val="011820"/>
              </a:solidFill>
            </a:endParaRPr>
          </a:p>
          <a:p>
            <a:pPr algn="ctr">
              <a:lnSpc>
                <a:spcPct val="107000"/>
              </a:lnSpc>
              <a:spcBef>
                <a:spcPts val="800"/>
              </a:spcBef>
              <a:defRPr sz="2800">
                <a:solidFill>
                  <a:srgbClr val="011820"/>
                </a:solidFill>
                <a:latin typeface="Klint Pro Regular"/>
                <a:ea typeface="Klint Pro Regular"/>
                <a:cs typeface="Klint Pro Regular"/>
                <a:sym typeface="Klint Pro Regular"/>
              </a:defRPr>
            </a:pPr>
            <a:r>
              <a:t> </a:t>
            </a:r>
          </a:p>
          <a:p>
            <a:pPr algn="ctr">
              <a:lnSpc>
                <a:spcPct val="107000"/>
              </a:lnSpc>
              <a:spcBef>
                <a:spcPts val="800"/>
              </a:spcBef>
              <a:defRPr sz="2800">
                <a:solidFill>
                  <a:srgbClr val="011820"/>
                </a:solidFill>
                <a:latin typeface="Klint Pro Regular"/>
                <a:ea typeface="Klint Pro Regular"/>
                <a:cs typeface="Klint Pro Regular"/>
                <a:sym typeface="Klint Pro Regular"/>
              </a:defRPr>
            </a:pPr>
            <a:r>
              <a:t>27 min. Video</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3F9FB"/>
        </a:solidFill>
      </p:bgPr>
    </p:bg>
    <p:spTree>
      <p:nvGrpSpPr>
        <p:cNvPr id="1" name=""/>
        <p:cNvGrpSpPr/>
        <p:nvPr/>
      </p:nvGrpSpPr>
      <p:grpSpPr>
        <a:xfrm>
          <a:off x="0" y="0"/>
          <a:ext cx="0" cy="0"/>
          <a:chOff x="0" y="0"/>
          <a:chExt cx="0" cy="0"/>
        </a:xfrm>
      </p:grpSpPr>
      <p:pic>
        <p:nvPicPr>
          <p:cNvPr id="347" name="image25.png" descr="image25.png"/>
          <p:cNvPicPr>
            <a:picLocks noChangeAspect="1"/>
          </p:cNvPicPr>
          <p:nvPr/>
        </p:nvPicPr>
        <p:blipFill>
          <a:blip r:embed="rId2">
            <a:extLst/>
          </a:blip>
          <a:stretch>
            <a:fillRect/>
          </a:stretch>
        </p:blipFill>
        <p:spPr>
          <a:xfrm>
            <a:off x="1469650" y="1069186"/>
            <a:ext cx="9152091" cy="5052955"/>
          </a:xfrm>
          <a:prstGeom prst="rect">
            <a:avLst/>
          </a:prstGeom>
          <a:ln w="12700">
            <a:solidFill>
              <a:srgbClr val="EF5262"/>
            </a:solidFill>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Shape 72"/>
          <p:cNvSpPr txBox="1"/>
          <p:nvPr/>
        </p:nvSpPr>
        <p:spPr>
          <a:xfrm>
            <a:off x="5927066" y="641301"/>
            <a:ext cx="5818904" cy="520227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defTabSz="667512">
              <a:lnSpc>
                <a:spcPct val="110000"/>
              </a:lnSpc>
              <a:spcBef>
                <a:spcPts val="500"/>
              </a:spcBef>
              <a:defRPr sz="2000" u="sng">
                <a:solidFill>
                  <a:srgbClr val="FFFFFF"/>
                </a:solidFill>
                <a:latin typeface="Klint Pro Regular"/>
                <a:ea typeface="Klint Pro Regular"/>
                <a:cs typeface="Klint Pro Regular"/>
                <a:sym typeface="Klint Pro Regular"/>
              </a:defRPr>
            </a:pPr>
            <a:r>
              <a:t>Strukturdiagrammer</a:t>
            </a:r>
          </a:p>
          <a:p>
            <a:pPr defTabSz="667512">
              <a:lnSpc>
                <a:spcPct val="120000"/>
              </a:lnSpc>
              <a:spcBef>
                <a:spcPts val="500"/>
              </a:spcBef>
              <a:defRPr sz="2000" u="sng">
                <a:solidFill>
                  <a:srgbClr val="FFFFFF"/>
                </a:solidFill>
                <a:latin typeface="Klint Pro Regular"/>
                <a:ea typeface="Klint Pro Regular"/>
                <a:cs typeface="Klint Pro Regular"/>
                <a:sym typeface="Klint Pro Regular"/>
              </a:defRPr>
            </a:pPr>
            <a:br/>
            <a:br/>
            <a:r>
              <a:rPr u="none">
                <a:solidFill>
                  <a:srgbClr val="000000"/>
                </a:solidFill>
              </a:rPr>
              <a:t>Et strukturdiagram er en grafisk oversigt, som viser, hvorledes data, en hjemmeside eller en organisation er organiseret i en hierarkisk struktur. Der er ikke specielle krav til, hvorledes strukturdiagrammer skal tegnes. Man skal dog let kunne afkode tegningen. Nedenfor finder du to bud på, hvorledes strukturdiagrammer kan se ud. </a:t>
            </a:r>
          </a:p>
        </p:txBody>
      </p:sp>
      <p:sp>
        <p:nvSpPr>
          <p:cNvPr id="152" name="Shape 73"/>
          <p:cNvSpPr txBox="1"/>
          <p:nvPr/>
        </p:nvSpPr>
        <p:spPr>
          <a:xfrm>
            <a:off x="704936" y="1365015"/>
            <a:ext cx="4675686" cy="416980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defTabSz="860358">
              <a:lnSpc>
                <a:spcPct val="120000"/>
              </a:lnSpc>
              <a:spcBef>
                <a:spcPts val="600"/>
              </a:spcBef>
              <a:defRPr sz="2000" u="sng">
                <a:solidFill>
                  <a:srgbClr val="FFFFFF"/>
                </a:solidFill>
                <a:latin typeface="Klint Pro Regular"/>
                <a:ea typeface="Klint Pro Regular"/>
                <a:cs typeface="Klint Pro Regular"/>
                <a:sym typeface="Klint Pro Regular"/>
              </a:defRPr>
            </a:pPr>
            <a:r>
              <a:t>Strukturdiagrammer og flowdiagrammer</a:t>
            </a:r>
          </a:p>
          <a:p>
            <a:pPr defTabSz="860358">
              <a:lnSpc>
                <a:spcPct val="120000"/>
              </a:lnSpc>
              <a:spcBef>
                <a:spcPts val="600"/>
              </a:spcBef>
              <a:defRPr sz="2000">
                <a:latin typeface="Klint Pro Regular"/>
                <a:ea typeface="Klint Pro Regular"/>
                <a:cs typeface="Klint Pro Regular"/>
                <a:sym typeface="Klint Pro Regular"/>
              </a:defRPr>
            </a:pPr>
          </a:p>
          <a:p>
            <a:pPr defTabSz="860358">
              <a:lnSpc>
                <a:spcPct val="120000"/>
              </a:lnSpc>
              <a:spcBef>
                <a:spcPts val="600"/>
              </a:spcBef>
              <a:defRPr sz="2000">
                <a:latin typeface="Klint Pro Regular"/>
                <a:ea typeface="Klint Pro Regular"/>
                <a:cs typeface="Klint Pro Regular"/>
                <a:sym typeface="Klint Pro Regular"/>
              </a:defRPr>
            </a:pPr>
            <a:r>
              <a:t>Udarbejdet af Lars Skjærbæk, UCH</a:t>
            </a:r>
          </a:p>
          <a:p>
            <a:pPr defTabSz="860358">
              <a:lnSpc>
                <a:spcPct val="120000"/>
              </a:lnSpc>
              <a:spcBef>
                <a:spcPts val="600"/>
              </a:spcBef>
              <a:defRPr sz="2000">
                <a:latin typeface="Klint Pro Regular"/>
                <a:ea typeface="Klint Pro Regular"/>
                <a:cs typeface="Klint Pro Regular"/>
                <a:sym typeface="Klint Pro Regular"/>
              </a:defRPr>
            </a:pPr>
          </a:p>
          <a:p>
            <a:pPr defTabSz="860358">
              <a:lnSpc>
                <a:spcPct val="120000"/>
              </a:lnSpc>
              <a:spcBef>
                <a:spcPts val="600"/>
              </a:spcBef>
              <a:defRPr sz="2000">
                <a:latin typeface="Klint Pro Regular"/>
                <a:ea typeface="Klint Pro Regular"/>
                <a:cs typeface="Klint Pro Regular"/>
                <a:sym typeface="Klint Pro Regular"/>
              </a:defRPr>
            </a:pPr>
            <a:r>
              <a:t>I forbindelse med dekomposition og algoritmedesign har vi behov for at kunne nedbryde store elementer i mindre delelementer. Til dette kan vi benytte strukturdiagrammer og flowdiagrammer.</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3F9FB"/>
        </a:solidFill>
      </p:bgPr>
    </p:bg>
    <p:spTree>
      <p:nvGrpSpPr>
        <p:cNvPr id="1" name=""/>
        <p:cNvGrpSpPr/>
        <p:nvPr/>
      </p:nvGrpSpPr>
      <p:grpSpPr>
        <a:xfrm>
          <a:off x="0" y="0"/>
          <a:ext cx="0" cy="0"/>
          <a:chOff x="0" y="0"/>
          <a:chExt cx="0" cy="0"/>
        </a:xfrm>
      </p:grpSpPr>
      <p:grpSp>
        <p:nvGrpSpPr>
          <p:cNvPr id="156" name="Group 77"/>
          <p:cNvGrpSpPr/>
          <p:nvPr/>
        </p:nvGrpSpPr>
        <p:grpSpPr>
          <a:xfrm>
            <a:off x="1426503" y="1520423"/>
            <a:ext cx="9338997" cy="3817156"/>
            <a:chOff x="0" y="0"/>
            <a:chExt cx="9338996" cy="3817154"/>
          </a:xfrm>
        </p:grpSpPr>
        <p:pic>
          <p:nvPicPr>
            <p:cNvPr id="154" name="image4.png" descr="image4.png"/>
            <p:cNvPicPr>
              <a:picLocks noChangeAspect="1"/>
            </p:cNvPicPr>
            <p:nvPr/>
          </p:nvPicPr>
          <p:blipFill>
            <a:blip r:embed="rId2">
              <a:extLst/>
            </a:blip>
            <a:stretch>
              <a:fillRect/>
            </a:stretch>
          </p:blipFill>
          <p:spPr>
            <a:xfrm>
              <a:off x="-1" y="419634"/>
              <a:ext cx="3967487" cy="2977886"/>
            </a:xfrm>
            <a:prstGeom prst="rect">
              <a:avLst/>
            </a:prstGeom>
            <a:ln w="12700" cap="flat">
              <a:noFill/>
              <a:miter lim="400000"/>
            </a:ln>
            <a:effectLst/>
          </p:spPr>
        </p:pic>
        <p:pic>
          <p:nvPicPr>
            <p:cNvPr id="155" name="image5.png" descr="image5.png"/>
            <p:cNvPicPr>
              <a:picLocks noChangeAspect="1"/>
            </p:cNvPicPr>
            <p:nvPr/>
          </p:nvPicPr>
          <p:blipFill>
            <a:blip r:embed="rId3">
              <a:extLst/>
            </a:blip>
            <a:stretch>
              <a:fillRect/>
            </a:stretch>
          </p:blipFill>
          <p:spPr>
            <a:xfrm>
              <a:off x="5559107" y="-1"/>
              <a:ext cx="3779890" cy="3817156"/>
            </a:xfrm>
            <a:prstGeom prst="rect">
              <a:avLst/>
            </a:prstGeom>
            <a:ln w="12700" cap="flat">
              <a:noFill/>
              <a:miter lim="400000"/>
            </a:ln>
            <a:effectLst/>
          </p:spPr>
        </p:pic>
      </p:grpSp>
      <p:pic>
        <p:nvPicPr>
          <p:cNvPr id="157" name="Billede" descr="Billede"/>
          <p:cNvPicPr>
            <a:picLocks noChangeAspect="1"/>
          </p:cNvPicPr>
          <p:nvPr/>
        </p:nvPicPr>
        <p:blipFill>
          <a:blip r:embed="rId4">
            <a:extLst/>
          </a:blip>
          <a:stretch>
            <a:fillRect/>
          </a:stretch>
        </p:blipFill>
        <p:spPr>
          <a:xfrm>
            <a:off x="304800" y="304800"/>
            <a:ext cx="11294999" cy="47960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9" name="Shape 79"/>
          <p:cNvSpPr txBox="1"/>
          <p:nvPr>
            <p:ph type="title"/>
          </p:nvPr>
        </p:nvSpPr>
        <p:spPr>
          <a:xfrm>
            <a:off x="1066800" y="-17365"/>
            <a:ext cx="10058400" cy="1737362"/>
          </a:xfrm>
          <a:prstGeom prst="rect">
            <a:avLst/>
          </a:prstGeom>
        </p:spPr>
        <p:txBody>
          <a:bodyPr/>
          <a:lstStyle/>
          <a:p>
            <a:pPr>
              <a:defRPr spc="-100" sz="3600"/>
            </a:pPr>
            <a:r>
              <a:t>Eleverne arbejder sammen to og to </a:t>
            </a:r>
            <a:br/>
            <a:r>
              <a:t>(med sidemanden)</a:t>
            </a:r>
          </a:p>
        </p:txBody>
      </p:sp>
      <p:sp>
        <p:nvSpPr>
          <p:cNvPr id="160" name="Shape 80"/>
          <p:cNvSpPr txBox="1"/>
          <p:nvPr>
            <p:ph type="body" sz="half" idx="1"/>
          </p:nvPr>
        </p:nvSpPr>
        <p:spPr>
          <a:xfrm>
            <a:off x="2173235" y="2519981"/>
            <a:ext cx="7845529" cy="3469718"/>
          </a:xfrm>
          <a:prstGeom prst="rect">
            <a:avLst/>
          </a:prstGeom>
        </p:spPr>
        <p:txBody>
          <a:bodyPr/>
          <a:lstStyle/>
          <a:p>
            <a:pPr defTabSz="640079">
              <a:lnSpc>
                <a:spcPct val="120000"/>
              </a:lnSpc>
              <a:spcBef>
                <a:spcPts val="500"/>
              </a:spcBef>
              <a:defRPr cap="none" sz="1900">
                <a:solidFill>
                  <a:srgbClr val="000000"/>
                </a:solidFill>
              </a:defRPr>
            </a:pPr>
            <a:r>
              <a:t>Varighed er ca. 15 min.</a:t>
            </a:r>
          </a:p>
          <a:p>
            <a:pPr defTabSz="640079">
              <a:lnSpc>
                <a:spcPct val="120000"/>
              </a:lnSpc>
              <a:spcBef>
                <a:spcPts val="500"/>
              </a:spcBef>
              <a:defRPr cap="none" sz="1900">
                <a:solidFill>
                  <a:srgbClr val="000000"/>
                </a:solidFill>
              </a:defRPr>
            </a:pPr>
          </a:p>
          <a:p>
            <a:pPr marL="373379" indent="-373379" defTabSz="640079">
              <a:lnSpc>
                <a:spcPct val="120000"/>
              </a:lnSpc>
              <a:spcBef>
                <a:spcPts val="0"/>
              </a:spcBef>
              <a:buSzPct val="100000"/>
              <a:buFont typeface="Symbol"/>
              <a:buChar char="·"/>
              <a:defRPr cap="none" sz="1900">
                <a:solidFill>
                  <a:srgbClr val="000000"/>
                </a:solidFill>
              </a:defRPr>
            </a:pPr>
            <a:r>
              <a:t>Find en e-shop, som en af jer ofte benytter til køb af tøj, smykker, sko eller lign. (beslut jer hurtigt!) </a:t>
            </a:r>
          </a:p>
          <a:p>
            <a:pPr marL="373379" indent="-373379" defTabSz="640079">
              <a:lnSpc>
                <a:spcPct val="120000"/>
              </a:lnSpc>
              <a:spcBef>
                <a:spcPts val="0"/>
              </a:spcBef>
              <a:buSzPct val="100000"/>
              <a:buFont typeface="Symbol"/>
              <a:buChar char="·"/>
              <a:defRPr cap="none" sz="1900">
                <a:solidFill>
                  <a:srgbClr val="000000"/>
                </a:solidFill>
              </a:defRPr>
            </a:pPr>
            <a:r>
              <a:t>Udarbejd et strukturdiagram for hele websitet.</a:t>
            </a:r>
          </a:p>
          <a:p>
            <a:pPr marL="373379" indent="-373379" defTabSz="640079">
              <a:lnSpc>
                <a:spcPct val="120000"/>
              </a:lnSpc>
              <a:spcBef>
                <a:spcPts val="500"/>
              </a:spcBef>
              <a:buSzPct val="100000"/>
              <a:buFont typeface="Symbol"/>
              <a:buChar char="·"/>
              <a:defRPr cap="none" sz="1900">
                <a:solidFill>
                  <a:srgbClr val="000000"/>
                </a:solidFill>
              </a:defRPr>
            </a:pPr>
            <a:r>
              <a:t>I kan lave den som en fysisk tegning, eller I kan benytte PowerPoint</a:t>
            </a:r>
          </a:p>
          <a:p>
            <a:pPr marL="240029" indent="-240029" defTabSz="640079">
              <a:lnSpc>
                <a:spcPct val="120000"/>
              </a:lnSpc>
              <a:spcBef>
                <a:spcPts val="500"/>
              </a:spcBef>
              <a:buSzPct val="100000"/>
              <a:buFont typeface="Symbol"/>
              <a:buChar char="·"/>
              <a:defRPr cap="none" sz="1900">
                <a:solidFill>
                  <a:srgbClr val="000000"/>
                </a:solidFill>
              </a:defRPr>
            </a:pPr>
          </a:p>
          <a:p>
            <a:pPr defTabSz="640079">
              <a:lnSpc>
                <a:spcPct val="120000"/>
              </a:lnSpc>
              <a:spcBef>
                <a:spcPts val="500"/>
              </a:spcBef>
              <a:defRPr cap="none" sz="1900">
                <a:solidFill>
                  <a:srgbClr val="000000"/>
                </a:solidFill>
              </a:defRPr>
            </a:pPr>
            <a:r>
              <a:t>Det er ikke vigtigt, at øvelsen gøres færdig, da det ikke handler om at dokumentere sitet, men om at forstå og visualisere en struktur.</a:t>
            </a:r>
          </a:p>
        </p:txBody>
      </p:sp>
      <p:sp>
        <p:nvSpPr>
          <p:cNvPr id="161" name="Shape 81"/>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3F9FB"/>
        </a:solidFill>
      </p:bgPr>
    </p:bg>
    <p:spTree>
      <p:nvGrpSpPr>
        <p:cNvPr id="1" name=""/>
        <p:cNvGrpSpPr/>
        <p:nvPr/>
      </p:nvGrpSpPr>
      <p:grpSpPr>
        <a:xfrm>
          <a:off x="0" y="0"/>
          <a:ext cx="0" cy="0"/>
          <a:chOff x="0" y="0"/>
          <a:chExt cx="0" cy="0"/>
        </a:xfrm>
      </p:grpSpPr>
      <p:sp>
        <p:nvSpPr>
          <p:cNvPr id="163" name="Shape 83"/>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pic>
        <p:nvPicPr>
          <p:cNvPr id="164" name="image7.jpg" descr="image7.jpg"/>
          <p:cNvPicPr>
            <a:picLocks noChangeAspect="1"/>
          </p:cNvPicPr>
          <p:nvPr/>
        </p:nvPicPr>
        <p:blipFill>
          <a:blip r:embed="rId2">
            <a:extLst/>
          </a:blip>
          <a:stretch>
            <a:fillRect/>
          </a:stretch>
        </p:blipFill>
        <p:spPr>
          <a:xfrm>
            <a:off x="3685406" y="3778527"/>
            <a:ext cx="4821188" cy="2632624"/>
          </a:xfrm>
          <a:prstGeom prst="rect">
            <a:avLst/>
          </a:prstGeom>
          <a:ln w="19050">
            <a:solidFill>
              <a:srgbClr val="003B41"/>
            </a:solidFill>
            <a:miter lim="400000"/>
          </a:ln>
        </p:spPr>
      </p:pic>
      <p:pic>
        <p:nvPicPr>
          <p:cNvPr id="165" name="image6.jpg" descr="image6.jpg"/>
          <p:cNvPicPr>
            <a:picLocks noChangeAspect="1"/>
          </p:cNvPicPr>
          <p:nvPr/>
        </p:nvPicPr>
        <p:blipFill>
          <a:blip r:embed="rId3">
            <a:extLst/>
          </a:blip>
          <a:srcRect l="11043" t="11418" r="8985" b="11417"/>
          <a:stretch>
            <a:fillRect/>
          </a:stretch>
        </p:blipFill>
        <p:spPr>
          <a:xfrm>
            <a:off x="5335508" y="1120623"/>
            <a:ext cx="3060744" cy="2365009"/>
          </a:xfrm>
          <a:prstGeom prst="rect">
            <a:avLst/>
          </a:prstGeom>
          <a:ln w="19050">
            <a:solidFill>
              <a:srgbClr val="EF5262"/>
            </a:solidFill>
            <a:miter lim="400000"/>
          </a:ln>
        </p:spPr>
      </p:pic>
      <p:sp>
        <p:nvSpPr>
          <p:cNvPr id="166" name="Shape 86"/>
          <p:cNvSpPr/>
          <p:nvPr/>
        </p:nvSpPr>
        <p:spPr>
          <a:xfrm>
            <a:off x="620362" y="1033317"/>
            <a:ext cx="5211659" cy="2226593"/>
          </a:xfrm>
          <a:prstGeom prst="rect">
            <a:avLst/>
          </a:prstGeom>
          <a:solidFill>
            <a:srgbClr val="FFFFFF"/>
          </a:solidFill>
          <a:ln w="12700">
            <a:solidFill>
              <a:srgbClr val="003B41"/>
            </a:solidFill>
            <a:miter/>
          </a:ln>
        </p:spPr>
        <p:txBody>
          <a:bodyPr lIns="45718" tIns="45718" rIns="45718" bIns="45718" anchor="ctr"/>
          <a:lstStyle/>
          <a:p>
            <a:pPr>
              <a:defRPr>
                <a:latin typeface="Calibri"/>
                <a:ea typeface="Calibri"/>
                <a:cs typeface="Calibri"/>
                <a:sym typeface="Calibri"/>
              </a:defRPr>
            </a:pPr>
          </a:p>
        </p:txBody>
      </p:sp>
      <p:sp>
        <p:nvSpPr>
          <p:cNvPr id="167" name="Shape 87"/>
          <p:cNvSpPr txBox="1"/>
          <p:nvPr/>
        </p:nvSpPr>
        <p:spPr>
          <a:xfrm>
            <a:off x="1073361" y="1050606"/>
            <a:ext cx="4858101" cy="2140096"/>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a:lnSpc>
                <a:spcPct val="120000"/>
              </a:lnSpc>
              <a:defRPr>
                <a:latin typeface="Klint Pro Regular"/>
                <a:ea typeface="Klint Pro Regular"/>
                <a:cs typeface="Klint Pro Regular"/>
                <a:sym typeface="Klint Pro Regular"/>
              </a:defRPr>
            </a:pPr>
            <a:r>
              <a:t>Vi har en helhed, som vi i princippet ønsker </a:t>
            </a:r>
            <a:br/>
            <a:r>
              <a:t>at digitalisere.  </a:t>
            </a:r>
          </a:p>
          <a:p>
            <a:pPr>
              <a:lnSpc>
                <a:spcPct val="120000"/>
              </a:lnSpc>
              <a:defRPr>
                <a:latin typeface="Klint Pro Regular"/>
                <a:ea typeface="Klint Pro Regular"/>
                <a:cs typeface="Klint Pro Regular"/>
                <a:sym typeface="Klint Pro Regular"/>
              </a:defRPr>
            </a:pPr>
          </a:p>
          <a:p>
            <a:pPr>
              <a:lnSpc>
                <a:spcPct val="120000"/>
              </a:lnSpc>
              <a:defRPr>
                <a:latin typeface="Klint Pro Regular"/>
                <a:ea typeface="Klint Pro Regular"/>
                <a:cs typeface="Klint Pro Regular"/>
                <a:sym typeface="Klint Pro Regular"/>
              </a:defRPr>
            </a:pPr>
            <a:r>
              <a:t>Vi kan </a:t>
            </a:r>
            <a:r>
              <a:rPr u="sng"/>
              <a:t>ikke</a:t>
            </a:r>
            <a:r>
              <a:t> digitalisere en HEL helhed, vi </a:t>
            </a:r>
            <a:br/>
            <a:r>
              <a:t>må dele helheden op i små delelementer </a:t>
            </a:r>
          </a:p>
        </p:txBody>
      </p:sp>
      <p:sp>
        <p:nvSpPr>
          <p:cNvPr id="168" name="Shape 88"/>
          <p:cNvSpPr/>
          <p:nvPr/>
        </p:nvSpPr>
        <p:spPr>
          <a:xfrm>
            <a:off x="7465820" y="4252593"/>
            <a:ext cx="4226435" cy="1684493"/>
          </a:xfrm>
          <a:prstGeom prst="rect">
            <a:avLst/>
          </a:prstGeom>
          <a:solidFill>
            <a:srgbClr val="FFFFFF"/>
          </a:solidFill>
          <a:ln w="12700">
            <a:solidFill>
              <a:srgbClr val="EF5262"/>
            </a:solidFill>
            <a:miter/>
          </a:ln>
        </p:spPr>
        <p:txBody>
          <a:bodyPr lIns="45718" tIns="45718" rIns="45718" bIns="45718" anchor="ctr"/>
          <a:lstStyle/>
          <a:p>
            <a:pPr>
              <a:defRPr>
                <a:latin typeface="Calibri"/>
                <a:ea typeface="Calibri"/>
                <a:cs typeface="Calibri"/>
                <a:sym typeface="Calibri"/>
              </a:defRPr>
            </a:pPr>
          </a:p>
        </p:txBody>
      </p:sp>
      <p:sp>
        <p:nvSpPr>
          <p:cNvPr id="169" name="Shape 89"/>
          <p:cNvSpPr txBox="1"/>
          <p:nvPr/>
        </p:nvSpPr>
        <p:spPr>
          <a:xfrm>
            <a:off x="7894308" y="4528923"/>
            <a:ext cx="3530406" cy="113183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lvl1pPr>
              <a:lnSpc>
                <a:spcPct val="120000"/>
              </a:lnSpc>
              <a:defRPr sz="1900">
                <a:latin typeface="Klint Pro Regular"/>
                <a:ea typeface="Klint Pro Regular"/>
                <a:cs typeface="Klint Pro Regular"/>
                <a:sym typeface="Klint Pro Regular"/>
              </a:defRPr>
            </a:lvl1pPr>
          </a:lstStyle>
          <a:p>
            <a:pPr/>
            <a:r>
              <a:t>Vi kan kun spise en hel elefant, hvis vi skærer den ud i tilpas mange bidder.</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1" name="image8.png" descr="image8.png"/>
          <p:cNvPicPr>
            <a:picLocks noChangeAspect="1"/>
          </p:cNvPicPr>
          <p:nvPr/>
        </p:nvPicPr>
        <p:blipFill>
          <a:blip r:embed="rId2">
            <a:extLst/>
          </a:blip>
          <a:stretch>
            <a:fillRect/>
          </a:stretch>
        </p:blipFill>
        <p:spPr>
          <a:xfrm>
            <a:off x="2592389" y="1804560"/>
            <a:ext cx="7007222" cy="3915192"/>
          </a:xfrm>
          <a:prstGeom prst="rect">
            <a:avLst/>
          </a:prstGeom>
          <a:ln w="12700">
            <a:solidFill>
              <a:srgbClr val="FFFFFF"/>
            </a:solidFill>
            <a:miter lim="400000"/>
          </a:ln>
        </p:spPr>
      </p:pic>
      <p:sp>
        <p:nvSpPr>
          <p:cNvPr id="172" name="Shape 92"/>
          <p:cNvSpPr txBox="1"/>
          <p:nvPr>
            <p:ph type="title" idx="4294967295"/>
          </p:nvPr>
        </p:nvSpPr>
        <p:spPr>
          <a:xfrm>
            <a:off x="965418" y="365550"/>
            <a:ext cx="10261163" cy="1281273"/>
          </a:xfrm>
          <a:prstGeom prst="rect">
            <a:avLst/>
          </a:prstGeom>
        </p:spPr>
        <p:txBody>
          <a:bodyPr lIns="0" tIns="0" rIns="0" bIns="0" anchor="b"/>
          <a:lstStyle/>
          <a:p>
            <a:pPr algn="ctr" defTabSz="528704">
              <a:lnSpc>
                <a:spcPct val="110000"/>
              </a:lnSpc>
              <a:defRPr sz="2600">
                <a:solidFill>
                  <a:srgbClr val="FFFFFF"/>
                </a:solidFill>
                <a:latin typeface="Klint Pro Regular"/>
                <a:ea typeface="Klint Pro Regular"/>
                <a:cs typeface="Klint Pro Regular"/>
                <a:sym typeface="Klint Pro Regular"/>
              </a:defRPr>
            </a:pPr>
            <a:r>
              <a:t>Følg nedenstående link og se video med Lars Skærbæk </a:t>
            </a:r>
          </a:p>
          <a:p>
            <a:pPr algn="ctr" defTabSz="528704">
              <a:lnSpc>
                <a:spcPct val="110000"/>
              </a:lnSpc>
              <a:defRPr sz="2600">
                <a:solidFill>
                  <a:srgbClr val="FFFFFF"/>
                </a:solidFill>
                <a:latin typeface="Klint Pro Regular"/>
                <a:ea typeface="Klint Pro Regular"/>
                <a:cs typeface="Klint Pro Regular"/>
                <a:sym typeface="Klint Pro Regular"/>
              </a:defRPr>
            </a:pPr>
            <a:r>
              <a:t>fra Holstebro, underviser på EUX-uddannelsen.</a:t>
            </a:r>
          </a:p>
        </p:txBody>
      </p:sp>
      <p:sp>
        <p:nvSpPr>
          <p:cNvPr id="173" name="Shape 93"/>
          <p:cNvSpPr txBox="1"/>
          <p:nvPr/>
        </p:nvSpPr>
        <p:spPr>
          <a:xfrm>
            <a:off x="-3574" y="5951266"/>
            <a:ext cx="12199148" cy="312583"/>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ctr">
              <a:defRPr sz="1400" u="sng">
                <a:solidFill>
                  <a:srgbClr val="0000FF"/>
                </a:solidFill>
                <a:uFill>
                  <a:solidFill>
                    <a:srgbClr val="0000FF"/>
                  </a:solidFill>
                </a:uFill>
                <a:latin typeface="Klint Pro Regular"/>
                <a:ea typeface="Klint Pro Regular"/>
                <a:cs typeface="Klint Pro Regular"/>
                <a:sym typeface="Klint Pro Regular"/>
                <a:hlinkClick r:id="rId3" invalidUrl="" action="" tgtFrame="" tooltip="" history="1" highlightClick="0" endSnd="0"/>
              </a:defRPr>
            </a:lvl1pPr>
          </a:lstStyle>
          <a:p>
            <a:pPr>
              <a:defRPr u="none">
                <a:solidFill>
                  <a:srgbClr val="FFFFFF"/>
                </a:solidFill>
              </a:defRPr>
            </a:pPr>
            <a:r>
              <a:rPr u="sng">
                <a:solidFill>
                  <a:srgbClr val="0000FF"/>
                </a:solidFill>
                <a:hlinkClick r:id="rId3" invalidUrl="" action="" tgtFrame="" tooltip="" history="1" highlightClick="0" endSnd="0"/>
              </a:rPr>
              <a:t>https://emu.dk/eud/erhvervsinformatik/teknologisk-handleevne-og-computationel-tankegang?b=t437-t2837</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95"/>
          <p:cNvSpPr txBox="1"/>
          <p:nvPr>
            <p:ph type="title"/>
          </p:nvPr>
        </p:nvSpPr>
        <p:spPr>
          <a:xfrm>
            <a:off x="1066800" y="-17365"/>
            <a:ext cx="10058400" cy="1737362"/>
          </a:xfrm>
          <a:prstGeom prst="rect">
            <a:avLst/>
          </a:prstGeom>
        </p:spPr>
        <p:txBody>
          <a:bodyPr/>
          <a:lstStyle>
            <a:lvl1pPr>
              <a:lnSpc>
                <a:spcPct val="100000"/>
              </a:lnSpc>
              <a:defRPr spc="0" sz="4000">
                <a:solidFill>
                  <a:srgbClr val="EF5262"/>
                </a:solidFill>
              </a:defRPr>
            </a:lvl1pPr>
          </a:lstStyle>
          <a:p>
            <a:pPr/>
            <a:r>
              <a:t>Computionel tænkning</a:t>
            </a:r>
          </a:p>
        </p:txBody>
      </p:sp>
      <p:sp>
        <p:nvSpPr>
          <p:cNvPr id="176" name="Shape 96"/>
          <p:cNvSpPr txBox="1"/>
          <p:nvPr>
            <p:ph type="body" sz="quarter" idx="1"/>
          </p:nvPr>
        </p:nvSpPr>
        <p:spPr>
          <a:xfrm>
            <a:off x="1245407" y="3001465"/>
            <a:ext cx="4204695" cy="2626651"/>
          </a:xfrm>
          <a:prstGeom prst="rect">
            <a:avLst/>
          </a:prstGeom>
        </p:spPr>
        <p:txBody>
          <a:bodyPr/>
          <a:lstStyle/>
          <a:p>
            <a:pPr>
              <a:lnSpc>
                <a:spcPct val="100000"/>
              </a:lnSpc>
              <a:spcBef>
                <a:spcPts val="0"/>
              </a:spcBef>
              <a:defRPr cap="none" sz="2100">
                <a:solidFill>
                  <a:srgbClr val="031820"/>
                </a:solidFill>
              </a:defRPr>
            </a:pPr>
            <a:r>
              <a:t>Computationel tænkning er nogle teknikker, som gør det nemmere </a:t>
            </a:r>
          </a:p>
          <a:p>
            <a:pPr>
              <a:lnSpc>
                <a:spcPct val="100000"/>
              </a:lnSpc>
              <a:spcBef>
                <a:spcPts val="0"/>
              </a:spcBef>
              <a:defRPr cap="none" sz="2100">
                <a:solidFill>
                  <a:srgbClr val="031820"/>
                </a:solidFill>
              </a:defRPr>
            </a:pPr>
            <a:r>
              <a:t>for os at omsætte et behov eller en ide til en IT-løsning.</a:t>
            </a:r>
            <a:endParaRPr>
              <a:solidFill>
                <a:srgbClr val="011820"/>
              </a:solidFill>
            </a:endParaRPr>
          </a:p>
          <a:p>
            <a:pPr defTabSz="484630">
              <a:lnSpc>
                <a:spcPct val="120000"/>
              </a:lnSpc>
              <a:spcBef>
                <a:spcPts val="0"/>
              </a:spcBef>
              <a:defRPr cap="none" sz="2100">
                <a:solidFill>
                  <a:srgbClr val="011820"/>
                </a:solidFill>
              </a:defRPr>
            </a:pPr>
          </a:p>
          <a:p>
            <a:pPr defTabSz="484630">
              <a:lnSpc>
                <a:spcPct val="120000"/>
              </a:lnSpc>
              <a:spcBef>
                <a:spcPts val="0"/>
              </a:spcBef>
              <a:defRPr cap="none" sz="2100">
                <a:solidFill>
                  <a:srgbClr val="011820"/>
                </a:solidFill>
              </a:defRPr>
            </a:pPr>
            <a:r>
              <a:t>Metoden omfatter 4 hovedteknikker </a:t>
            </a:r>
            <a:r>
              <a:rPr>
                <a:latin typeface="Klint Pro Bold"/>
                <a:ea typeface="Klint Pro Bold"/>
                <a:cs typeface="Klint Pro Bold"/>
                <a:sym typeface="Klint Pro Bold"/>
              </a:rPr>
              <a:t>&gt;</a:t>
            </a:r>
          </a:p>
        </p:txBody>
      </p:sp>
      <p:sp>
        <p:nvSpPr>
          <p:cNvPr id="177" name="Shape 97"/>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pic>
        <p:nvPicPr>
          <p:cNvPr id="178" name="image9.png" descr="image9.png"/>
          <p:cNvPicPr>
            <a:picLocks noChangeAspect="1"/>
          </p:cNvPicPr>
          <p:nvPr/>
        </p:nvPicPr>
        <p:blipFill>
          <a:blip r:embed="rId2">
            <a:extLst/>
          </a:blip>
          <a:stretch>
            <a:fillRect/>
          </a:stretch>
        </p:blipFill>
        <p:spPr>
          <a:xfrm>
            <a:off x="5937027" y="2987068"/>
            <a:ext cx="5009568" cy="2731644"/>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Default">
  <a:themeElements>
    <a:clrScheme name="Default">
      <a:dk1>
        <a:srgbClr val="000000"/>
      </a:dk1>
      <a:lt1>
        <a:srgbClr val="B7D6DC"/>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Default">
      <a:majorFont>
        <a:latin typeface="Helvetica"/>
        <a:ea typeface="Helvetica"/>
        <a:cs typeface="Helvetica"/>
      </a:majorFont>
      <a:minorFont>
        <a:latin typeface="Helvetica Neue"/>
        <a:ea typeface="Helvetica Neue"/>
        <a:cs typeface="Helvetica Neu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7D6DC"/>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Default">
      <a:majorFont>
        <a:latin typeface="Helvetica"/>
        <a:ea typeface="Helvetica"/>
        <a:cs typeface="Helvetica"/>
      </a:majorFont>
      <a:minorFont>
        <a:latin typeface="Helvetica Neue"/>
        <a:ea typeface="Helvetica Neue"/>
        <a:cs typeface="Helvetica Neu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7D6DC"/>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