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5D8CA"/>
          </a:solidFill>
        </a:fill>
      </a:tcStyle>
    </a:wholeTbl>
    <a:band2H>
      <a:tcTxStyle b="def" i="def"/>
      <a:tcStyle>
        <a:tcBdr/>
        <a:fill>
          <a:solidFill>
            <a:srgbClr val="FAEC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8D0CD"/>
          </a:solidFill>
        </a:fill>
      </a:tcStyle>
    </a:wholeTbl>
    <a:band2H>
      <a:tcTxStyle b="def" i="def"/>
      <a:tcStyle>
        <a:tcBdr/>
        <a:fill>
          <a:solidFill>
            <a:srgbClr val="EDE9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DFD9"/>
          </a:solidFill>
        </a:fill>
      </a:tcStyle>
    </a:wholeTbl>
    <a:band2H>
      <a:tcTxStyle b="def" i="def"/>
      <a:tcStyle>
        <a:tcBdr/>
        <a:fill>
          <a:solidFill>
            <a:srgbClr val="EEF0ED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2" name="Shape 12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tekst"/>
          <p:cNvSpPr txBox="1"/>
          <p:nvPr>
            <p:ph type="title"/>
          </p:nvPr>
        </p:nvSpPr>
        <p:spPr>
          <a:xfrm>
            <a:off x="1097280" y="0"/>
            <a:ext cx="10058401" cy="4325112"/>
          </a:xfrm>
          <a:prstGeom prst="rect">
            <a:avLst/>
          </a:prstGeom>
        </p:spPr>
        <p:txBody>
          <a:bodyPr/>
          <a:lstStyle>
            <a:lvl1pPr>
              <a:defRPr sz="8000">
                <a:solidFill>
                  <a:srgbClr val="262626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15" name="Brødtekst, niveau et…"/>
          <p:cNvSpPr txBox="1"/>
          <p:nvPr>
            <p:ph type="body" sz="half" idx="1"/>
          </p:nvPr>
        </p:nvSpPr>
        <p:spPr>
          <a:xfrm>
            <a:off x="1100050" y="4455619"/>
            <a:ext cx="10058401" cy="240238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ClrTx/>
              <a:buSzTx/>
              <a:buFontTx/>
              <a:buNone/>
              <a:defRPr cap="all" spc="200" sz="24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  <a:lvl2pPr marL="0" indent="0">
              <a:buClrTx/>
              <a:buSzTx/>
              <a:buFontTx/>
              <a:buNone/>
              <a:defRPr cap="all" spc="200" sz="24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2pPr>
            <a:lvl3pPr marL="0" indent="0">
              <a:buClrTx/>
              <a:buSzTx/>
              <a:buFontTx/>
              <a:buNone/>
              <a:defRPr cap="all" spc="200" sz="24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3pPr>
            <a:lvl4pPr marL="0" indent="0">
              <a:buClrTx/>
              <a:buSzTx/>
              <a:buFontTx/>
              <a:buNone/>
              <a:defRPr cap="all" spc="200" sz="24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4pPr>
            <a:lvl5pPr marL="0" indent="0">
              <a:buClrTx/>
              <a:buSzTx/>
              <a:buFontTx/>
              <a:buNone/>
              <a:defRPr cap="all" spc="200" sz="24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6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EF8772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103" name="Brødtekst, niveau 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0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55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12" name="Shape 56"/>
          <p:cNvSpPr/>
          <p:nvPr/>
        </p:nvSpPr>
        <p:spPr>
          <a:xfrm>
            <a:off x="12" y="6334316"/>
            <a:ext cx="12188830" cy="6401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13" name="Titeltekst"/>
          <p:cNvSpPr txBox="1"/>
          <p:nvPr>
            <p:ph type="title"/>
          </p:nvPr>
        </p:nvSpPr>
        <p:spPr>
          <a:xfrm>
            <a:off x="8724900" y="0"/>
            <a:ext cx="2628900" cy="61722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114" name="Brødtekst, niveau et…"/>
          <p:cNvSpPr txBox="1"/>
          <p:nvPr>
            <p:ph type="body" idx="1"/>
          </p:nvPr>
        </p:nvSpPr>
        <p:spPr>
          <a:xfrm>
            <a:off x="838200" y="414777"/>
            <a:ext cx="7734300" cy="6443223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15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asted-image.pdf" descr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48850" y="-10164417"/>
            <a:ext cx="14379789" cy="12756913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Titeltekst"/>
          <p:cNvSpPr txBox="1"/>
          <p:nvPr>
            <p:ph type="title"/>
          </p:nvPr>
        </p:nvSpPr>
        <p:spPr>
          <a:xfrm>
            <a:off x="-97832" y="-67736"/>
            <a:ext cx="12281152" cy="1737364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25" name="Brødtekst, niveau 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1700">
                <a:latin typeface="Klint Pro Regular"/>
                <a:ea typeface="Klint Pro Regular"/>
                <a:cs typeface="Klint Pro Regular"/>
                <a:sym typeface="Klint Pro Regular"/>
              </a:defRPr>
            </a:lvl1pPr>
            <a:lvl2pPr>
              <a:defRPr sz="1700">
                <a:latin typeface="Klint Pro Regular"/>
                <a:ea typeface="Klint Pro Regular"/>
                <a:cs typeface="Klint Pro Regular"/>
                <a:sym typeface="Klint Pro Regular"/>
              </a:defRPr>
            </a:lvl2pPr>
            <a:lvl3pPr>
              <a:defRPr sz="1700">
                <a:latin typeface="Klint Pro Regular"/>
                <a:ea typeface="Klint Pro Regular"/>
                <a:cs typeface="Klint Pro Regular"/>
                <a:sym typeface="Klint Pro Regular"/>
              </a:defRPr>
            </a:lvl3pPr>
            <a:lvl4pPr>
              <a:defRPr sz="1700">
                <a:latin typeface="Klint Pro Regular"/>
                <a:ea typeface="Klint Pro Regular"/>
                <a:cs typeface="Klint Pro Regular"/>
                <a:sym typeface="Klint Pro Regular"/>
              </a:defRPr>
            </a:lvl4pPr>
            <a:lvl5pPr>
              <a:defRPr sz="1700">
                <a:latin typeface="Klint Pro Regular"/>
                <a:ea typeface="Klint Pro Regular"/>
                <a:cs typeface="Klint Pro Regular"/>
                <a:sym typeface="Klint Pro Regular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pic>
        <p:nvPicPr>
          <p:cNvPr id="26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4800" y="304800"/>
            <a:ext cx="11304359" cy="479601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E08579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tekst"/>
          <p:cNvSpPr txBox="1"/>
          <p:nvPr>
            <p:ph type="title"/>
          </p:nvPr>
        </p:nvSpPr>
        <p:spPr>
          <a:xfrm>
            <a:off x="1097280" y="0"/>
            <a:ext cx="10058401" cy="4325112"/>
          </a:xfrm>
          <a:prstGeom prst="rect">
            <a:avLst/>
          </a:prstGeom>
        </p:spPr>
        <p:txBody>
          <a:bodyPr/>
          <a:lstStyle>
            <a:lvl1pPr>
              <a:defRPr sz="8000">
                <a:solidFill>
                  <a:srgbClr val="262626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35" name="Brødtekst, niveau et…"/>
          <p:cNvSpPr txBox="1"/>
          <p:nvPr>
            <p:ph type="body" sz="half" idx="1"/>
          </p:nvPr>
        </p:nvSpPr>
        <p:spPr>
          <a:xfrm>
            <a:off x="1097280" y="4453128"/>
            <a:ext cx="10058401" cy="240487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ClrTx/>
              <a:buSzTx/>
              <a:buFontTx/>
              <a:buNone/>
              <a:defRPr cap="all" spc="200" sz="24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  <a:lvl2pPr marL="0" indent="0">
              <a:buClrTx/>
              <a:buSzTx/>
              <a:buFontTx/>
              <a:buNone/>
              <a:defRPr cap="all" spc="200" sz="24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2pPr>
            <a:lvl3pPr marL="0" indent="0">
              <a:buClrTx/>
              <a:buSzTx/>
              <a:buFontTx/>
              <a:buNone/>
              <a:defRPr cap="all" spc="200" sz="24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3pPr>
            <a:lvl4pPr marL="0" indent="0">
              <a:buClrTx/>
              <a:buSzTx/>
              <a:buFontTx/>
              <a:buNone/>
              <a:defRPr cap="all" spc="200" sz="24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4pPr>
            <a:lvl5pPr marL="0" indent="0">
              <a:buClrTx/>
              <a:buSzTx/>
              <a:buFontTx/>
              <a:buNone/>
              <a:defRPr cap="all" spc="200" sz="2400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36" name="Shape 18"/>
          <p:cNvSpPr/>
          <p:nvPr/>
        </p:nvSpPr>
        <p:spPr>
          <a:xfrm>
            <a:off x="1207655" y="4343400"/>
            <a:ext cx="9875526" cy="0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EF8772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20"/>
          <p:cNvSpPr/>
          <p:nvPr/>
        </p:nvSpPr>
        <p:spPr>
          <a:xfrm>
            <a:off x="1193532" y="1737845"/>
            <a:ext cx="9966961" cy="3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5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46" name="Brødtekst, niveau et…"/>
          <p:cNvSpPr txBox="1"/>
          <p:nvPr>
            <p:ph type="body" sz="half" idx="1"/>
          </p:nvPr>
        </p:nvSpPr>
        <p:spPr>
          <a:xfrm>
            <a:off x="1097277" y="1845734"/>
            <a:ext cx="4937763" cy="5012267"/>
          </a:xfrm>
          <a:prstGeom prst="rect">
            <a:avLst/>
          </a:prstGeom>
        </p:spPr>
        <p:txBody>
          <a:bodyPr/>
          <a:lstStyle>
            <a:lvl1pPr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lvl1pPr>
            <a:lvl2pPr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lvl2pPr>
            <a:lvl3pPr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lvl3pPr>
            <a:lvl4pPr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lvl4pPr>
            <a:lvl5pPr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EF8772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25"/>
          <p:cNvSpPr/>
          <p:nvPr/>
        </p:nvSpPr>
        <p:spPr>
          <a:xfrm>
            <a:off x="1193532" y="1737845"/>
            <a:ext cx="9966961" cy="3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55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56" name="Brødtekst, niveau et…"/>
          <p:cNvSpPr txBox="1"/>
          <p:nvPr>
            <p:ph type="body" sz="quarter" idx="1"/>
          </p:nvPr>
        </p:nvSpPr>
        <p:spPr>
          <a:xfrm>
            <a:off x="1097280" y="1737360"/>
            <a:ext cx="4937760" cy="953668"/>
          </a:xfrm>
          <a:prstGeom prst="rect">
            <a:avLst/>
          </a:prstGeom>
        </p:spPr>
        <p:txBody>
          <a:bodyPr lIns="45718" tIns="45718" rIns="45718" bIns="45718" anchor="ctr"/>
          <a:lstStyle>
            <a:lvl1pPr marL="0" indent="0">
              <a:buClrTx/>
              <a:buSzTx/>
              <a:buFontTx/>
              <a:buNone/>
              <a:defRPr cap="all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  <a:lvl2pPr marL="0" indent="0">
              <a:buClrTx/>
              <a:buSzTx/>
              <a:buFontTx/>
              <a:buNone/>
              <a:defRPr cap="all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2pPr>
            <a:lvl3pPr marL="0" indent="0">
              <a:buClrTx/>
              <a:buSzTx/>
              <a:buFontTx/>
              <a:buNone/>
              <a:defRPr cap="all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3pPr>
            <a:lvl4pPr marL="0" indent="0">
              <a:buClrTx/>
              <a:buSzTx/>
              <a:buFontTx/>
              <a:buNone/>
              <a:defRPr cap="all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4pPr>
            <a:lvl5pPr marL="0" indent="0">
              <a:buClrTx/>
              <a:buSzTx/>
              <a:buFontTx/>
              <a:buNone/>
              <a:defRPr cap="all">
                <a:solidFill>
                  <a:srgbClr val="637052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5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EF8772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30"/>
          <p:cNvSpPr/>
          <p:nvPr/>
        </p:nvSpPr>
        <p:spPr>
          <a:xfrm>
            <a:off x="1193532" y="1737845"/>
            <a:ext cx="9966961" cy="3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65" name="Titeltekst"/>
          <p:cNvSpPr txBox="1"/>
          <p:nvPr>
            <p:ph type="title"/>
          </p:nvPr>
        </p:nvSpPr>
        <p:spPr>
          <a:xfrm>
            <a:off x="1097280" y="286603"/>
            <a:ext cx="10058401" cy="1450757"/>
          </a:xfrm>
          <a:prstGeom prst="rect">
            <a:avLst/>
          </a:prstGeom>
        </p:spPr>
        <p:txBody>
          <a:bodyPr/>
          <a:lstStyle>
            <a:lvl1pPr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66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EF8772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EF8772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36"/>
          <p:cNvSpPr/>
          <p:nvPr/>
        </p:nvSpPr>
        <p:spPr>
          <a:xfrm>
            <a:off x="14" y="0"/>
            <a:ext cx="4050795" cy="68580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81" name="Shape 37"/>
          <p:cNvSpPr/>
          <p:nvPr/>
        </p:nvSpPr>
        <p:spPr>
          <a:xfrm>
            <a:off x="4040070" y="0"/>
            <a:ext cx="64010" cy="6858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82" name="Titeltekst"/>
          <p:cNvSpPr txBox="1"/>
          <p:nvPr>
            <p:ph type="title"/>
          </p:nvPr>
        </p:nvSpPr>
        <p:spPr>
          <a:xfrm>
            <a:off x="457200" y="0"/>
            <a:ext cx="3200400" cy="2880362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83" name="Brødtekst, niveau et…"/>
          <p:cNvSpPr txBox="1"/>
          <p:nvPr>
            <p:ph type="body" idx="1"/>
          </p:nvPr>
        </p:nvSpPr>
        <p:spPr>
          <a:xfrm>
            <a:off x="4800600" y="731519"/>
            <a:ext cx="6492241" cy="6126482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8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37052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42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92" name="Shape 43"/>
          <p:cNvSpPr/>
          <p:nvPr/>
        </p:nvSpPr>
        <p:spPr>
          <a:xfrm>
            <a:off x="12" y="4915075"/>
            <a:ext cx="12188830" cy="6401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93" name="Titeltekst"/>
          <p:cNvSpPr txBox="1"/>
          <p:nvPr>
            <p:ph type="title"/>
          </p:nvPr>
        </p:nvSpPr>
        <p:spPr>
          <a:xfrm>
            <a:off x="1097280" y="3360420"/>
            <a:ext cx="10113265" cy="2537463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94" name="Brødtekst, niveau et…"/>
          <p:cNvSpPr txBox="1"/>
          <p:nvPr>
            <p:ph type="body" sz="quarter" idx="1"/>
          </p:nvPr>
        </p:nvSpPr>
        <p:spPr>
          <a:xfrm>
            <a:off x="1097280" y="5907023"/>
            <a:ext cx="10113265" cy="95098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</a:defRPr>
            </a:lvl2pPr>
            <a:lvl3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</a:defRPr>
            </a:lvl3pPr>
            <a:lvl4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</a:defRPr>
            </a:lvl4pPr>
            <a:lvl5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95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8"/>
          <p:cNvSpPr/>
          <p:nvPr/>
        </p:nvSpPr>
        <p:spPr>
          <a:xfrm>
            <a:off x="-1" y="6400800"/>
            <a:ext cx="12192005" cy="457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3" name="Shape 49"/>
          <p:cNvSpPr/>
          <p:nvPr/>
        </p:nvSpPr>
        <p:spPr>
          <a:xfrm>
            <a:off x="-3" y="6334316"/>
            <a:ext cx="12192007" cy="66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4" name="Shape 50"/>
          <p:cNvSpPr/>
          <p:nvPr/>
        </p:nvSpPr>
        <p:spPr>
          <a:xfrm>
            <a:off x="1193532" y="1737845"/>
            <a:ext cx="9966961" cy="3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5" name="Titeltekst"/>
          <p:cNvSpPr txBox="1"/>
          <p:nvPr>
            <p:ph type="title"/>
          </p:nvPr>
        </p:nvSpPr>
        <p:spPr>
          <a:xfrm>
            <a:off x="1097280" y="0"/>
            <a:ext cx="10058401" cy="1737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b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6" name="Brødtekst, niveau et…"/>
          <p:cNvSpPr txBox="1"/>
          <p:nvPr>
            <p:ph type="body" idx="1"/>
          </p:nvPr>
        </p:nvSpPr>
        <p:spPr>
          <a:xfrm>
            <a:off x="1097280" y="1845734"/>
            <a:ext cx="10058401" cy="5012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7" name="Lysbillednummer"/>
          <p:cNvSpPr txBox="1"/>
          <p:nvPr>
            <p:ph type="sldNum" sz="quarter" idx="2"/>
          </p:nvPr>
        </p:nvSpPr>
        <p:spPr>
          <a:xfrm>
            <a:off x="10979610" y="6528095"/>
            <a:ext cx="232874" cy="228508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91437" marR="0" indent="-91437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 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1pPr>
      <a:lvl2pPr marL="404368" marR="0" indent="-203200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2pPr>
      <a:lvl3pPr marL="645304" marR="0" indent="-261256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3pPr>
      <a:lvl4pPr marL="828185" marR="0" indent="-261257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4pPr>
      <a:lvl5pPr marL="1011065" marR="0" indent="-261257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5pPr>
      <a:lvl6pPr marL="1197969" marR="0" indent="-326569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6pPr>
      <a:lvl7pPr marL="1397969" marR="0" indent="-326569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7pPr>
      <a:lvl8pPr marL="1597970" marR="0" indent="-326569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8pPr>
      <a:lvl9pPr marL="1797969" marR="0" indent="-326569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B7D6D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le.pdf" descr="pil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53434" y="483571"/>
            <a:ext cx="4937689" cy="4591785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Shape 64"/>
          <p:cNvSpPr txBox="1"/>
          <p:nvPr>
            <p:ph type="ctrTitle"/>
          </p:nvPr>
        </p:nvSpPr>
        <p:spPr>
          <a:xfrm>
            <a:off x="1054100" y="2022686"/>
            <a:ext cx="10058400" cy="3566162"/>
          </a:xfrm>
          <a:prstGeom prst="rect">
            <a:avLst/>
          </a:prstGeom>
        </p:spPr>
        <p:txBody>
          <a:bodyPr/>
          <a:lstStyle>
            <a:lvl1pPr>
              <a:defRPr spc="-100">
                <a:solidFill>
                  <a:srgbClr val="FFFBF8"/>
                </a:solidFill>
              </a:defRPr>
            </a:lvl1pPr>
          </a:lstStyle>
          <a:p>
            <a:pPr/>
            <a:r>
              <a:t>Designudvikling </a:t>
            </a:r>
          </a:p>
        </p:txBody>
      </p:sp>
      <p:sp>
        <p:nvSpPr>
          <p:cNvPr id="126" name="Shape 65"/>
          <p:cNvSpPr txBox="1"/>
          <p:nvPr>
            <p:ph type="subTitle" sz="quarter" idx="1"/>
          </p:nvPr>
        </p:nvSpPr>
        <p:spPr>
          <a:xfrm>
            <a:off x="1097280" y="5594386"/>
            <a:ext cx="10058401" cy="11430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B41"/>
                </a:solidFill>
              </a:defRPr>
            </a:lvl1pPr>
          </a:lstStyle>
          <a:p>
            <a:pPr/>
            <a:r>
              <a:t>Erhvervsrettet digital udvikling</a:t>
            </a:r>
          </a:p>
        </p:txBody>
      </p:sp>
      <p:sp>
        <p:nvSpPr>
          <p:cNvPr id="127" name="Shape 66"/>
          <p:cNvSpPr txBox="1"/>
          <p:nvPr/>
        </p:nvSpPr>
        <p:spPr>
          <a:xfrm>
            <a:off x="9313319" y="1835688"/>
            <a:ext cx="533197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1300">
                <a:solidFill>
                  <a:srgbClr val="003B41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TÆNK</a:t>
            </a:r>
          </a:p>
        </p:txBody>
      </p:sp>
      <p:sp>
        <p:nvSpPr>
          <p:cNvPr id="128" name="Shape 67"/>
          <p:cNvSpPr txBox="1"/>
          <p:nvPr/>
        </p:nvSpPr>
        <p:spPr>
          <a:xfrm>
            <a:off x="8581497" y="3153572"/>
            <a:ext cx="533197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1300">
                <a:solidFill>
                  <a:srgbClr val="003B41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TEST</a:t>
            </a:r>
          </a:p>
        </p:txBody>
      </p:sp>
      <p:sp>
        <p:nvSpPr>
          <p:cNvPr id="129" name="Shape 68"/>
          <p:cNvSpPr txBox="1"/>
          <p:nvPr/>
        </p:nvSpPr>
        <p:spPr>
          <a:xfrm>
            <a:off x="10096413" y="3153572"/>
            <a:ext cx="533196" cy="19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1300">
                <a:solidFill>
                  <a:srgbClr val="003B41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SKAB</a:t>
            </a:r>
          </a:p>
        </p:txBody>
      </p:sp>
      <p:pic>
        <p:nvPicPr>
          <p:cNvPr id="130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4800" y="304800"/>
            <a:ext cx="11304359" cy="479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03"/>
          <p:cNvSpPr txBox="1"/>
          <p:nvPr>
            <p:ph type="title"/>
          </p:nvPr>
        </p:nvSpPr>
        <p:spPr>
          <a:xfrm>
            <a:off x="1097280" y="286603"/>
            <a:ext cx="10058401" cy="1450757"/>
          </a:xfrm>
          <a:prstGeom prst="rect">
            <a:avLst/>
          </a:prstGeom>
        </p:spPr>
        <p:txBody>
          <a:bodyPr/>
          <a:lstStyle>
            <a:lvl1pPr>
              <a:defRPr spc="-100">
                <a:solidFill>
                  <a:srgbClr val="F35364"/>
                </a:solidFill>
              </a:defRPr>
            </a:lvl1pPr>
          </a:lstStyle>
          <a:p>
            <a:pPr/>
            <a:r>
              <a:t>Design regler - øvelse</a:t>
            </a:r>
          </a:p>
        </p:txBody>
      </p:sp>
      <p:pic>
        <p:nvPicPr>
          <p:cNvPr id="166" name="image6.png" descr="image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93830" y="2653620"/>
            <a:ext cx="5404340" cy="2493444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Shape 105"/>
          <p:cNvSpPr txBox="1"/>
          <p:nvPr/>
        </p:nvSpPr>
        <p:spPr>
          <a:xfrm>
            <a:off x="-2" y="5653089"/>
            <a:ext cx="12192005" cy="718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160000"/>
              </a:lnSpc>
              <a:defRPr sz="1600">
                <a:solidFill>
                  <a:srgbClr val="01182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1. Gå ind på Ikea.dk og undersøg, hvordan gestaltlovene er brugt i opbygningen af hjemmesiden.</a:t>
            </a:r>
            <a:br/>
            <a:r>
              <a:t>2. Vælg selv en hjemmeside og undersøg på samme måde, hvordan den gør brug af gestaltlovene i opbygningen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FFB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07"/>
          <p:cNvSpPr txBox="1"/>
          <p:nvPr>
            <p:ph type="title"/>
          </p:nvPr>
        </p:nvSpPr>
        <p:spPr>
          <a:xfrm>
            <a:off x="1097280" y="286603"/>
            <a:ext cx="10058401" cy="1450757"/>
          </a:xfrm>
          <a:prstGeom prst="rect">
            <a:avLst/>
          </a:prstGeom>
        </p:spPr>
        <p:txBody>
          <a:bodyPr/>
          <a:lstStyle>
            <a:lvl1pPr>
              <a:defRPr spc="-100">
                <a:solidFill>
                  <a:srgbClr val="F35364"/>
                </a:solidFill>
              </a:defRPr>
            </a:lvl1pPr>
          </a:lstStyle>
          <a:p>
            <a:pPr/>
            <a:r>
              <a:t>Design – fonte og farver</a:t>
            </a:r>
          </a:p>
        </p:txBody>
      </p:sp>
      <p:sp>
        <p:nvSpPr>
          <p:cNvPr id="170" name="Shape 108"/>
          <p:cNvSpPr txBox="1"/>
          <p:nvPr>
            <p:ph type="body" sz="half" idx="1"/>
          </p:nvPr>
        </p:nvSpPr>
        <p:spPr>
          <a:xfrm>
            <a:off x="811642" y="3177346"/>
            <a:ext cx="10058401" cy="304734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u="sng"/>
            </a:pPr>
            <a:r>
              <a:t>Prøv at hente designmanualen, som I har i Uddata, </a:t>
            </a:r>
            <a:br/>
            <a:r>
              <a:t>og se hvilke regler, der er lavet til fonte og farver.</a:t>
            </a:r>
            <a:br/>
          </a:p>
          <a:p>
            <a:pPr marL="170445" indent="-170445">
              <a:buClrTx/>
              <a:buFontTx/>
              <a:buChar char="•"/>
            </a:pPr>
            <a:r>
              <a:t>Hvordan skal Display tekst udformes?</a:t>
            </a:r>
          </a:p>
          <a:p>
            <a:pPr marL="170445" indent="-170445">
              <a:buClrTx/>
              <a:buFontTx/>
              <a:buChar char="•"/>
            </a:pPr>
            <a:r>
              <a:t>Hvordan skal overskrifter udformes?</a:t>
            </a:r>
          </a:p>
          <a:p>
            <a:pPr marL="170445" indent="-170445">
              <a:buClrTx/>
              <a:buFontTx/>
              <a:buChar char="•"/>
            </a:pPr>
            <a:r>
              <a:t>Hvordan skal brødtekst udformes?</a:t>
            </a:r>
          </a:p>
          <a:p>
            <a:pPr marL="170445" indent="-170445">
              <a:buClrTx/>
              <a:buFontTx/>
              <a:buChar char="•"/>
            </a:pPr>
            <a:r>
              <a:t>Hvordan skal konsultative tekster udformes?</a:t>
            </a:r>
          </a:p>
        </p:txBody>
      </p:sp>
      <p:pic>
        <p:nvPicPr>
          <p:cNvPr id="171" name="pasted-image.pdf" descr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18833" y="3261140"/>
            <a:ext cx="4922484" cy="25156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11"/>
          <p:cNvSpPr txBox="1"/>
          <p:nvPr>
            <p:ph type="title"/>
          </p:nvPr>
        </p:nvSpPr>
        <p:spPr>
          <a:xfrm>
            <a:off x="1097280" y="286603"/>
            <a:ext cx="10058401" cy="1450757"/>
          </a:xfrm>
          <a:prstGeom prst="rect">
            <a:avLst/>
          </a:prstGeom>
        </p:spPr>
        <p:txBody>
          <a:bodyPr/>
          <a:lstStyle>
            <a:lvl1pPr>
              <a:defRPr spc="-100">
                <a:solidFill>
                  <a:srgbClr val="F35364"/>
                </a:solidFill>
              </a:defRPr>
            </a:lvl1pPr>
          </a:lstStyle>
          <a:p>
            <a:pPr/>
            <a:r>
              <a:t>Design – billeder og grafik</a:t>
            </a:r>
          </a:p>
        </p:txBody>
      </p:sp>
      <p:sp>
        <p:nvSpPr>
          <p:cNvPr id="174" name="Shape 112"/>
          <p:cNvSpPr txBox="1"/>
          <p:nvPr>
            <p:ph type="body" sz="half" idx="1"/>
          </p:nvPr>
        </p:nvSpPr>
        <p:spPr>
          <a:xfrm>
            <a:off x="1097280" y="3035100"/>
            <a:ext cx="10058401" cy="2833996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u="sng"/>
            </a:pPr>
            <a:r>
              <a:t>Ved brug af grafik skal det vurderes, hvad funktionen er</a:t>
            </a:r>
          </a:p>
          <a:p>
            <a:pPr marL="0" indent="0">
              <a:buSzTx/>
              <a:buNone/>
              <a:defRPr u="sng"/>
            </a:pPr>
          </a:p>
          <a:p>
            <a:pPr marL="170445" indent="-170445">
              <a:buClrTx/>
              <a:buFontTx/>
              <a:buChar char="•"/>
            </a:pPr>
            <a:r>
              <a:t>skal den være beskrivende?</a:t>
            </a:r>
          </a:p>
          <a:p>
            <a:pPr marL="170445" indent="-170445">
              <a:buClrTx/>
              <a:buFontTx/>
              <a:buChar char="•"/>
            </a:pPr>
            <a:r>
              <a:t>skal den fremkalde følelser hos læseren?</a:t>
            </a:r>
          </a:p>
          <a:p>
            <a:pPr marL="170445" indent="-170445">
              <a:buClrTx/>
              <a:buFontTx/>
              <a:buChar char="•"/>
            </a:pPr>
            <a:r>
              <a:t>skal den give læseren en hurtigt overblik?</a:t>
            </a:r>
          </a:p>
          <a:p>
            <a:pPr marL="170445" indent="-170445">
              <a:buClrTx/>
              <a:buFontTx/>
              <a:buChar char="•"/>
            </a:pPr>
            <a:r>
              <a:t>skal den udformes på en særlig måde for at fange læseren?</a:t>
            </a:r>
          </a:p>
          <a:p>
            <a:pPr marL="170445" indent="-170445">
              <a:buClrTx/>
              <a:buFontTx/>
              <a:buChar char="•"/>
            </a:pPr>
            <a:r>
              <a:t>er der designregler fra en design manual, der skal overholdes?</a:t>
            </a:r>
          </a:p>
        </p:txBody>
      </p:sp>
      <p:pic>
        <p:nvPicPr>
          <p:cNvPr id="175" name="image8.jpg" descr="image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46473" y="3314031"/>
            <a:ext cx="3009210" cy="22761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15"/>
          <p:cNvSpPr txBox="1"/>
          <p:nvPr>
            <p:ph type="title"/>
          </p:nvPr>
        </p:nvSpPr>
        <p:spPr>
          <a:xfrm>
            <a:off x="1097280" y="286603"/>
            <a:ext cx="10058401" cy="1450757"/>
          </a:xfrm>
          <a:prstGeom prst="rect">
            <a:avLst/>
          </a:prstGeom>
        </p:spPr>
        <p:txBody>
          <a:bodyPr/>
          <a:lstStyle>
            <a:lvl1pPr>
              <a:defRPr spc="-100">
                <a:solidFill>
                  <a:srgbClr val="F35364"/>
                </a:solidFill>
              </a:defRPr>
            </a:lvl1pPr>
          </a:lstStyle>
          <a:p>
            <a:pPr/>
            <a:r>
              <a:t>Prototyper</a:t>
            </a:r>
          </a:p>
        </p:txBody>
      </p:sp>
      <p:sp>
        <p:nvSpPr>
          <p:cNvPr id="178" name="Shape 116"/>
          <p:cNvSpPr txBox="1"/>
          <p:nvPr/>
        </p:nvSpPr>
        <p:spPr>
          <a:xfrm>
            <a:off x="1991366" y="3129777"/>
            <a:ext cx="3523420" cy="214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defTabSz="850391">
              <a:lnSpc>
                <a:spcPct val="90000"/>
              </a:lnSpc>
              <a:spcBef>
                <a:spcPts val="1100"/>
              </a:spcBef>
              <a:defRPr sz="15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Vi er nu på det sted i designprocessen, </a:t>
            </a:r>
            <a:br/>
            <a:r>
              <a:t>hvor vi skal have omsat vores ideer til konkrete bud.</a:t>
            </a:r>
          </a:p>
          <a:p>
            <a:pPr defTabSz="850391">
              <a:lnSpc>
                <a:spcPct val="90000"/>
              </a:lnSpc>
              <a:spcBef>
                <a:spcPts val="1100"/>
              </a:spcBef>
              <a:defRPr sz="15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</a:p>
          <a:p>
            <a:pPr defTabSz="850391">
              <a:lnSpc>
                <a:spcPct val="110000"/>
              </a:lnSpc>
              <a:spcBef>
                <a:spcPts val="1100"/>
              </a:spcBef>
              <a:defRPr sz="1500" u="sng">
                <a:solidFill>
                  <a:srgbClr val="F35364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Skitse</a:t>
            </a:r>
            <a:br/>
            <a:r>
              <a:rPr u="none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Er ofte en frihåndstegning på papir </a:t>
            </a:r>
            <a:br>
              <a:rPr u="none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</a:br>
            <a:r>
              <a:rPr u="none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– papir og blyant</a:t>
            </a:r>
            <a:br>
              <a:rPr u="none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</a:br>
          </a:p>
        </p:txBody>
      </p:sp>
      <p:sp>
        <p:nvSpPr>
          <p:cNvPr id="179" name="Shape 117"/>
          <p:cNvSpPr txBox="1"/>
          <p:nvPr/>
        </p:nvSpPr>
        <p:spPr>
          <a:xfrm>
            <a:off x="6405402" y="3149757"/>
            <a:ext cx="4685320" cy="27443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defTabSz="914400">
              <a:lnSpc>
                <a:spcPct val="110000"/>
              </a:lnSpc>
              <a:spcBef>
                <a:spcPts val="1200"/>
              </a:spcBef>
              <a:defRPr sz="1700" u="sng">
                <a:solidFill>
                  <a:srgbClr val="F35364"/>
                </a:solidFill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Wireframe</a:t>
            </a:r>
          </a:p>
          <a:p>
            <a:pPr marL="170445" indent="-170445" defTabSz="914400">
              <a:lnSpc>
                <a:spcPct val="110000"/>
              </a:lnSpc>
              <a:spcBef>
                <a:spcPts val="1200"/>
              </a:spcBef>
              <a:buSzPct val="100000"/>
              <a:buChar char="•"/>
              <a:defRPr sz="17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Hvordan ser skærmene ud</a:t>
            </a:r>
          </a:p>
          <a:p>
            <a:pPr marL="170445" indent="-170445" defTabSz="914400">
              <a:lnSpc>
                <a:spcPct val="110000"/>
              </a:lnSpc>
              <a:spcBef>
                <a:spcPts val="1200"/>
              </a:spcBef>
              <a:buSzPct val="100000"/>
              <a:buChar char="•"/>
              <a:defRPr sz="17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Hvilke elementer består de af</a:t>
            </a:r>
          </a:p>
          <a:p>
            <a:pPr marL="170445" indent="-170445" defTabSz="914400">
              <a:lnSpc>
                <a:spcPct val="110000"/>
              </a:lnSpc>
              <a:spcBef>
                <a:spcPts val="1200"/>
              </a:spcBef>
              <a:buSzPct val="100000"/>
              <a:buChar char="•"/>
              <a:defRPr sz="17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Hvad er der af input</a:t>
            </a:r>
          </a:p>
          <a:p>
            <a:pPr marL="170445" indent="-170445" defTabSz="914400">
              <a:lnSpc>
                <a:spcPct val="110000"/>
              </a:lnSpc>
              <a:spcBef>
                <a:spcPts val="1200"/>
              </a:spcBef>
              <a:buSzPct val="100000"/>
              <a:buChar char="•"/>
              <a:defRPr sz="17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Hvordan kommer man frem og tilbage mellem de forskellige skærme? Hvordan bruges den?</a:t>
            </a:r>
            <a:br/>
            <a:r>
              <a:t>Blyanter, farver, lineal, saks, lim og papir med fortrykte tomme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19"/>
          <p:cNvSpPr txBox="1"/>
          <p:nvPr>
            <p:ph type="title"/>
          </p:nvPr>
        </p:nvSpPr>
        <p:spPr>
          <a:xfrm>
            <a:off x="1097280" y="286603"/>
            <a:ext cx="10058401" cy="1450757"/>
          </a:xfrm>
          <a:prstGeom prst="rect">
            <a:avLst/>
          </a:prstGeom>
        </p:spPr>
        <p:txBody>
          <a:bodyPr/>
          <a:lstStyle>
            <a:lvl1pPr>
              <a:defRPr spc="-100">
                <a:solidFill>
                  <a:srgbClr val="F35364"/>
                </a:solidFill>
              </a:defRPr>
            </a:lvl1pPr>
          </a:lstStyle>
          <a:p>
            <a:pPr/>
            <a:r>
              <a:t>Prototyper</a:t>
            </a:r>
          </a:p>
        </p:txBody>
      </p:sp>
      <p:sp>
        <p:nvSpPr>
          <p:cNvPr id="182" name="Shape 120"/>
          <p:cNvSpPr txBox="1"/>
          <p:nvPr>
            <p:ph type="body" sz="half" idx="1"/>
          </p:nvPr>
        </p:nvSpPr>
        <p:spPr>
          <a:xfrm>
            <a:off x="1264015" y="2954865"/>
            <a:ext cx="4685320" cy="4023360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10000"/>
              </a:lnSpc>
              <a:buSzTx/>
              <a:buNone/>
            </a:pPr>
            <a:br/>
            <a:r>
              <a:rPr b="1" u="sng">
                <a:solidFill>
                  <a:srgbClr val="F35364"/>
                </a:solidFill>
                <a:latin typeface="Trebuchet MS"/>
                <a:ea typeface="Trebuchet MS"/>
                <a:cs typeface="Trebuchet MS"/>
                <a:sym typeface="Trebuchet MS"/>
              </a:rPr>
              <a:t>Mock-up</a:t>
            </a:r>
            <a:br>
              <a:rPr b="1" u="sng">
                <a:solidFill>
                  <a:srgbClr val="F35364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>
                <a:latin typeface="Trebuchet MS"/>
                <a:ea typeface="Trebuchet MS"/>
                <a:cs typeface="Trebuchet MS"/>
                <a:sym typeface="Trebuchet MS"/>
              </a:rPr>
              <a:t>H</a:t>
            </a:r>
            <a:r>
              <a:t>er tilføjes design, farver, typografier, grafik, som vil få produktet til at fremstå mere realistisk, så man kan forestille sig slut produktet –materialer blyant, farver, lineal, </a:t>
            </a:r>
            <a:br/>
            <a:r>
              <a:t>saks, fortrykte skærmbilleder. Man kan downloade Appen Mavel til brug for at </a:t>
            </a:r>
            <a:br/>
            <a:r>
              <a:t>høre kamerabilleder interaktive</a:t>
            </a:r>
            <a:br/>
          </a:p>
        </p:txBody>
      </p:sp>
      <p:sp>
        <p:nvSpPr>
          <p:cNvPr id="183" name="Shape 121"/>
          <p:cNvSpPr txBox="1"/>
          <p:nvPr/>
        </p:nvSpPr>
        <p:spPr>
          <a:xfrm>
            <a:off x="7215154" y="3221565"/>
            <a:ext cx="4018918" cy="18483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defTabSz="914400">
              <a:lnSpc>
                <a:spcPct val="110000"/>
              </a:lnSpc>
              <a:spcBef>
                <a:spcPts val="1200"/>
              </a:spcBef>
              <a:defRPr b="1" sz="1700" u="sng">
                <a:solidFill>
                  <a:srgbClr val="F35364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t>Prototype</a:t>
            </a:r>
            <a:br/>
            <a:r>
              <a:rPr b="0" u="none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Er en endelig test version af Appen.</a:t>
            </a:r>
            <a:br>
              <a:rPr b="0" u="none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</a:br>
            <a:r>
              <a:rPr b="0" u="none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Altså inden koden går i gang, så den kan </a:t>
            </a:r>
            <a:br>
              <a:rPr b="0" u="none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</a:br>
            <a:r>
              <a:rPr b="0" u="none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rPr>
              <a:t>fint være af papir eller lavet i Marvel.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23"/>
          <p:cNvSpPr txBox="1"/>
          <p:nvPr>
            <p:ph type="title"/>
          </p:nvPr>
        </p:nvSpPr>
        <p:spPr>
          <a:xfrm>
            <a:off x="1097280" y="286603"/>
            <a:ext cx="10058401" cy="1450757"/>
          </a:xfrm>
          <a:prstGeom prst="rect">
            <a:avLst/>
          </a:prstGeom>
        </p:spPr>
        <p:txBody>
          <a:bodyPr/>
          <a:lstStyle>
            <a:lvl1pPr>
              <a:defRPr spc="-100">
                <a:solidFill>
                  <a:srgbClr val="F35364"/>
                </a:solidFill>
              </a:defRPr>
            </a:lvl1pPr>
          </a:lstStyle>
          <a:p>
            <a:pPr/>
            <a:r>
              <a:t>Øvelser</a:t>
            </a:r>
          </a:p>
        </p:txBody>
      </p:sp>
      <p:sp>
        <p:nvSpPr>
          <p:cNvPr id="186" name="Shape 124"/>
          <p:cNvSpPr txBox="1"/>
          <p:nvPr>
            <p:ph type="body" sz="quarter" idx="1"/>
          </p:nvPr>
        </p:nvSpPr>
        <p:spPr>
          <a:xfrm>
            <a:off x="6778132" y="3153834"/>
            <a:ext cx="4408488" cy="2323685"/>
          </a:xfrm>
          <a:prstGeom prst="rect">
            <a:avLst/>
          </a:prstGeom>
        </p:spPr>
        <p:txBody>
          <a:bodyPr/>
          <a:lstStyle/>
          <a:p>
            <a:pPr marL="388619" indent="-388619">
              <a:buClr>
                <a:srgbClr val="000000"/>
              </a:buClr>
              <a:buFontTx/>
              <a:buAutoNum type="arabicPeriod" startAt="1"/>
              <a:defRPr>
                <a:solidFill>
                  <a:srgbClr val="011820"/>
                </a:solidFill>
              </a:defRPr>
            </a:pPr>
            <a:r>
              <a:t>Forklar forskellen på skitser, wireframes, mock-ups og prototyper.</a:t>
            </a:r>
          </a:p>
          <a:p>
            <a:pPr marL="388619" indent="-388619">
              <a:buClr>
                <a:srgbClr val="000000"/>
              </a:buClr>
              <a:buFontTx/>
              <a:buAutoNum type="arabicPeriod" startAt="1"/>
              <a:defRPr>
                <a:solidFill>
                  <a:srgbClr val="011820"/>
                </a:solidFill>
              </a:defRPr>
            </a:pPr>
            <a:r>
              <a:t>Redegør for, hvor i designprocessen </a:t>
            </a:r>
            <a:br/>
            <a:r>
              <a:t>vi er.</a:t>
            </a:r>
          </a:p>
          <a:p>
            <a:pPr marL="388619" indent="-388619">
              <a:buClr>
                <a:srgbClr val="000000"/>
              </a:buClr>
              <a:buFontTx/>
              <a:buAutoNum type="arabicPeriod" startAt="1"/>
              <a:defRPr>
                <a:solidFill>
                  <a:srgbClr val="011820"/>
                </a:solidFill>
              </a:defRPr>
            </a:pPr>
            <a:r>
              <a:t>Diskuter, hvorfor udviklerne ikke går i gang med at kode appen med det samme frem for at udvikle skitser, wireframes, mock-ups og prototyper først.</a:t>
            </a:r>
          </a:p>
        </p:txBody>
      </p:sp>
      <p:pic>
        <p:nvPicPr>
          <p:cNvPr id="187" name="model.ai" descr="model.ai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96036" y="3063455"/>
            <a:ext cx="5464246" cy="25044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70"/>
          <p:cNvSpPr txBox="1"/>
          <p:nvPr>
            <p:ph type="title"/>
          </p:nvPr>
        </p:nvSpPr>
        <p:spPr>
          <a:xfrm>
            <a:off x="-97830" y="-67735"/>
            <a:ext cx="12281149" cy="1737363"/>
          </a:xfrm>
          <a:prstGeom prst="rect">
            <a:avLst/>
          </a:prstGeom>
        </p:spPr>
        <p:txBody>
          <a:bodyPr/>
          <a:lstStyle>
            <a:lvl1pPr>
              <a:defRPr spc="-100">
                <a:solidFill>
                  <a:srgbClr val="F35364"/>
                </a:solidFill>
              </a:defRPr>
            </a:lvl1pPr>
          </a:lstStyle>
          <a:p>
            <a:pPr/>
            <a:r>
              <a:t>Interative designprocesser</a:t>
            </a:r>
          </a:p>
        </p:txBody>
      </p:sp>
      <p:sp>
        <p:nvSpPr>
          <p:cNvPr id="133" name="Shape 71"/>
          <p:cNvSpPr txBox="1"/>
          <p:nvPr>
            <p:ph type="body" idx="1"/>
          </p:nvPr>
        </p:nvSpPr>
        <p:spPr>
          <a:xfrm>
            <a:off x="1097280" y="1845733"/>
            <a:ext cx="10058401" cy="501227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50000"/>
              </a:lnSpc>
            </a:pPr>
            <a:r>
              <a:t>Hvordan bliver de digitale app f.eks. til. </a:t>
            </a:r>
          </a:p>
          <a:p>
            <a:pPr>
              <a:lnSpc>
                <a:spcPct val="50000"/>
              </a:lnSpc>
            </a:pPr>
            <a:r>
              <a:t>Fra ide til færdigt produkt.</a:t>
            </a:r>
          </a:p>
        </p:txBody>
      </p:sp>
      <p:sp>
        <p:nvSpPr>
          <p:cNvPr id="134" name="Shape 72"/>
          <p:cNvSpPr txBox="1"/>
          <p:nvPr>
            <p:ph type="sldNum" sz="quarter" idx="4294967295"/>
          </p:nvPr>
        </p:nvSpPr>
        <p:spPr>
          <a:xfrm>
            <a:off x="11043976" y="6528093"/>
            <a:ext cx="168505" cy="22850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E08579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35" name="Shape 73"/>
          <p:cNvSpPr txBox="1"/>
          <p:nvPr/>
        </p:nvSpPr>
        <p:spPr>
          <a:xfrm>
            <a:off x="6233352" y="3401941"/>
            <a:ext cx="5437317" cy="2504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700" u="sng">
                <a:solidFill>
                  <a:srgbClr val="003B41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Problemstilling:</a:t>
            </a:r>
            <a:endParaRPr>
              <a:latin typeface="Klint Pro Bold"/>
              <a:ea typeface="Klint Pro Bold"/>
              <a:cs typeface="Klint Pro Bold"/>
              <a:sym typeface="Klint Pro Bold"/>
            </a:endParaRPr>
          </a:p>
          <a:p>
            <a:pPr>
              <a:defRPr sz="17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Når du analyserer et digitalt artefakt, finder </a:t>
            </a:r>
          </a:p>
          <a:p>
            <a:pPr>
              <a:defRPr sz="17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du ud af, at der er behov for nyudvikling </a:t>
            </a:r>
          </a:p>
          <a:p>
            <a:pPr>
              <a:defRPr sz="17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eller ændring.</a:t>
            </a:r>
          </a:p>
          <a:p>
            <a:pPr>
              <a:defRPr sz="1700">
                <a:latin typeface="Klint Pro Regular"/>
                <a:ea typeface="Klint Pro Regular"/>
                <a:cs typeface="Klint Pro Regular"/>
                <a:sym typeface="Klint Pro Regular"/>
              </a:defRPr>
            </a:pPr>
          </a:p>
          <a:p>
            <a:pPr>
              <a:defRPr sz="1700" u="sng">
                <a:solidFill>
                  <a:srgbClr val="003B41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Idegenerering:</a:t>
            </a:r>
            <a:endParaRPr>
              <a:latin typeface="Klint Pro Bold"/>
              <a:ea typeface="Klint Pro Bold"/>
              <a:cs typeface="Klint Pro Bold"/>
              <a:sym typeface="Klint Pro Bold"/>
            </a:endParaRPr>
          </a:p>
          <a:p>
            <a:pPr>
              <a:defRPr sz="17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Når du har fundet en konkret problemstilling, går </a:t>
            </a:r>
          </a:p>
          <a:p>
            <a:pPr>
              <a:defRPr sz="17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du i gang med ideerne. Her findes forskellige løsningsforslag  – ud fra din analyse. Brainstorm er en god metode.</a:t>
            </a:r>
          </a:p>
        </p:txBody>
      </p:sp>
      <p:pic>
        <p:nvPicPr>
          <p:cNvPr id="136" name="model.pdf" descr="model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6336" y="2923755"/>
            <a:ext cx="5464246" cy="25044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76"/>
          <p:cNvSpPr txBox="1"/>
          <p:nvPr>
            <p:ph type="title"/>
          </p:nvPr>
        </p:nvSpPr>
        <p:spPr>
          <a:xfrm>
            <a:off x="1097280" y="286603"/>
            <a:ext cx="10058401" cy="1450757"/>
          </a:xfrm>
          <a:prstGeom prst="rect">
            <a:avLst/>
          </a:prstGeom>
        </p:spPr>
        <p:txBody>
          <a:bodyPr/>
          <a:lstStyle>
            <a:lvl1pPr>
              <a:defRPr spc="-100">
                <a:solidFill>
                  <a:srgbClr val="F35364"/>
                </a:solidFill>
              </a:defRPr>
            </a:lvl1pPr>
          </a:lstStyle>
          <a:p>
            <a:pPr/>
            <a:r>
              <a:t>Idegenering</a:t>
            </a:r>
          </a:p>
        </p:txBody>
      </p:sp>
      <p:sp>
        <p:nvSpPr>
          <p:cNvPr id="139" name="Shape 77"/>
          <p:cNvSpPr txBox="1"/>
          <p:nvPr>
            <p:ph type="body" sz="quarter" idx="1"/>
          </p:nvPr>
        </p:nvSpPr>
        <p:spPr>
          <a:xfrm>
            <a:off x="1097278" y="2473391"/>
            <a:ext cx="4608174" cy="350931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40000"/>
              </a:lnSpc>
              <a:defRPr>
                <a:solidFill>
                  <a:srgbClr val="F35364"/>
                </a:solidFill>
              </a:defRPr>
            </a:pPr>
            <a:r>
              <a:t>Brugergrænseflader</a:t>
            </a:r>
          </a:p>
          <a:p>
            <a:pPr>
              <a:lnSpc>
                <a:spcPct val="40000"/>
              </a:lnSpc>
              <a:defRPr>
                <a:solidFill>
                  <a:srgbClr val="F35364"/>
                </a:solidFill>
              </a:defRPr>
            </a:pPr>
            <a:r>
              <a:t>(kontakten mellem bruger og digitalt artefakt) </a:t>
            </a:r>
          </a:p>
          <a:p>
            <a:pPr>
              <a:defRPr>
                <a:solidFill>
                  <a:srgbClr val="F35364"/>
                </a:solidFill>
              </a:defRPr>
            </a:pPr>
          </a:p>
          <a:p>
            <a:pPr>
              <a:defRPr>
                <a:solidFill>
                  <a:srgbClr val="F35364"/>
                </a:solidFill>
              </a:defRPr>
            </a:pPr>
          </a:p>
          <a:p>
            <a:pPr>
              <a:defRPr u="sng">
                <a:solidFill>
                  <a:srgbClr val="003B41"/>
                </a:solidFill>
              </a:defRPr>
            </a:pPr>
            <a:r>
              <a:t>Input</a:t>
            </a:r>
          </a:p>
          <a:p>
            <a:pPr lvl="1" marL="551447" indent="-170447">
              <a:buClrTx/>
              <a:buFontTx/>
              <a:buChar char="•"/>
            </a:pPr>
            <a:r>
              <a:t>Tastatur</a:t>
            </a:r>
          </a:p>
          <a:p>
            <a:pPr lvl="1" marL="551447" indent="-170447">
              <a:buClrTx/>
              <a:buFontTx/>
              <a:buChar char="•"/>
            </a:pPr>
            <a:r>
              <a:t>Berøring af skærm</a:t>
            </a:r>
          </a:p>
          <a:p>
            <a:pPr lvl="1" marL="551447" indent="-170447">
              <a:buClrTx/>
              <a:buFontTx/>
              <a:buChar char="•"/>
            </a:pPr>
            <a:r>
              <a:t>Sensor</a:t>
            </a:r>
          </a:p>
        </p:txBody>
      </p:sp>
      <p:pic>
        <p:nvPicPr>
          <p:cNvPr id="140" name="image3.jpg" descr="image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037405" y="2977418"/>
            <a:ext cx="1319157" cy="250125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image4.jpg" descr="image4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770841" y="4280455"/>
            <a:ext cx="2010809" cy="2045841"/>
          </a:xfrm>
          <a:prstGeom prst="rect">
            <a:avLst/>
          </a:prstGeom>
          <a:ln w="12700">
            <a:miter lim="400000"/>
          </a:ln>
        </p:spPr>
      </p:pic>
      <p:sp>
        <p:nvSpPr>
          <p:cNvPr id="142" name="Shape 80"/>
          <p:cNvSpPr txBox="1"/>
          <p:nvPr/>
        </p:nvSpPr>
        <p:spPr>
          <a:xfrm>
            <a:off x="4334504" y="3523643"/>
            <a:ext cx="1696650" cy="30900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marL="91437" indent="-91437" algn="ctr" defTabSz="914400">
              <a:lnSpc>
                <a:spcPct val="40000"/>
              </a:lnSpc>
              <a:spcBef>
                <a:spcPts val="1200"/>
              </a:spcBef>
              <a:buClr>
                <a:schemeClr val="accent1"/>
              </a:buClr>
              <a:buSzPct val="100000"/>
              <a:buFont typeface="Trebuchet MS"/>
              <a:buChar char=" "/>
              <a:defRPr sz="17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</a:p>
          <a:p>
            <a:pPr defTabSz="914400">
              <a:lnSpc>
                <a:spcPct val="90000"/>
              </a:lnSpc>
              <a:spcBef>
                <a:spcPts val="1200"/>
              </a:spcBef>
              <a:defRPr sz="1700" u="sng">
                <a:solidFill>
                  <a:srgbClr val="003B41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Output</a:t>
            </a:r>
          </a:p>
          <a:p>
            <a:pPr lvl="1" marL="551447" indent="-170447" defTabSz="914400">
              <a:lnSpc>
                <a:spcPct val="90000"/>
              </a:lnSpc>
              <a:spcBef>
                <a:spcPts val="1200"/>
              </a:spcBef>
              <a:buSzPct val="100000"/>
              <a:buChar char="•"/>
              <a:defRPr sz="17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Lyd</a:t>
            </a:r>
          </a:p>
          <a:p>
            <a:pPr lvl="1" marL="551447" indent="-170447" defTabSz="914400">
              <a:lnSpc>
                <a:spcPct val="90000"/>
              </a:lnSpc>
              <a:spcBef>
                <a:spcPts val="1200"/>
              </a:spcBef>
              <a:buSzPct val="100000"/>
              <a:buChar char="•"/>
              <a:defRPr sz="17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Tekst</a:t>
            </a:r>
          </a:p>
          <a:p>
            <a:pPr lvl="1" marL="551447" indent="-170447" defTabSz="914400">
              <a:lnSpc>
                <a:spcPct val="90000"/>
              </a:lnSpc>
              <a:spcBef>
                <a:spcPts val="1200"/>
              </a:spcBef>
              <a:buSzPct val="100000"/>
              <a:buChar char="•"/>
              <a:defRPr sz="17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Handling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82"/>
          <p:cNvSpPr txBox="1"/>
          <p:nvPr>
            <p:ph type="title"/>
          </p:nvPr>
        </p:nvSpPr>
        <p:spPr>
          <a:xfrm>
            <a:off x="1097280" y="286603"/>
            <a:ext cx="10058401" cy="1450757"/>
          </a:xfrm>
          <a:prstGeom prst="rect">
            <a:avLst/>
          </a:prstGeom>
        </p:spPr>
        <p:txBody>
          <a:bodyPr/>
          <a:lstStyle>
            <a:lvl1pPr>
              <a:defRPr spc="-100">
                <a:solidFill>
                  <a:srgbClr val="F35364"/>
                </a:solidFill>
              </a:defRPr>
            </a:lvl1pPr>
          </a:lstStyle>
          <a:p>
            <a:pPr/>
            <a:r>
              <a:t>Øvelse i interaktion (kommunikation)</a:t>
            </a:r>
          </a:p>
        </p:txBody>
      </p:sp>
      <p:sp>
        <p:nvSpPr>
          <p:cNvPr id="145" name="Shape 83"/>
          <p:cNvSpPr txBox="1"/>
          <p:nvPr>
            <p:ph type="body" sz="half" idx="1"/>
          </p:nvPr>
        </p:nvSpPr>
        <p:spPr>
          <a:xfrm>
            <a:off x="3371141" y="2606741"/>
            <a:ext cx="5510677" cy="3414753"/>
          </a:xfrm>
          <a:prstGeom prst="rect">
            <a:avLst/>
          </a:prstGeom>
        </p:spPr>
        <p:txBody>
          <a:bodyPr/>
          <a:lstStyle/>
          <a:p>
            <a:pPr marL="87782" indent="-87782" algn="ctr" defTabSz="877822">
              <a:lnSpc>
                <a:spcPct val="120000"/>
              </a:lnSpc>
              <a:spcBef>
                <a:spcPts val="1100"/>
              </a:spcBef>
              <a:defRPr sz="2000"/>
            </a:pPr>
            <a:r>
              <a:t>Tal med sidemanden/kvinden om artefakter om, hvor I finder designets kommunikation (brugervenlighed) svært at bruge.</a:t>
            </a:r>
          </a:p>
          <a:p>
            <a:pPr marL="87782" indent="-87782" algn="ctr" defTabSz="877822">
              <a:lnSpc>
                <a:spcPct val="120000"/>
              </a:lnSpc>
              <a:spcBef>
                <a:spcPts val="1100"/>
              </a:spcBef>
              <a:defRPr sz="2000"/>
            </a:pPr>
          </a:p>
          <a:p>
            <a:pPr marL="87782" indent="-87782" algn="ctr" defTabSz="877822">
              <a:lnSpc>
                <a:spcPct val="120000"/>
              </a:lnSpc>
              <a:spcBef>
                <a:spcPts val="1100"/>
              </a:spcBef>
              <a:defRPr sz="2000"/>
            </a:pPr>
            <a:r>
              <a:t>Prøv omvendt at finde et par eksempler </a:t>
            </a:r>
            <a:br/>
            <a:r>
              <a:t>på artefakter, der er nemme, at bruge.</a:t>
            </a:r>
          </a:p>
          <a:p>
            <a:pPr marL="87782" indent="-87782" algn="ctr" defTabSz="877822">
              <a:lnSpc>
                <a:spcPct val="120000"/>
              </a:lnSpc>
              <a:spcBef>
                <a:spcPts val="1100"/>
              </a:spcBef>
              <a:defRPr sz="2000"/>
            </a:pPr>
          </a:p>
          <a:p>
            <a:pPr marL="87782" indent="-87782" algn="ctr" defTabSz="877822">
              <a:lnSpc>
                <a:spcPct val="120000"/>
              </a:lnSpc>
              <a:spcBef>
                <a:spcPts val="1100"/>
              </a:spcBef>
              <a:defRPr sz="2000"/>
            </a:pPr>
            <a:r>
              <a:t>Forklar hvorfor!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FFB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85"/>
          <p:cNvSpPr txBox="1"/>
          <p:nvPr>
            <p:ph type="title"/>
          </p:nvPr>
        </p:nvSpPr>
        <p:spPr>
          <a:xfrm>
            <a:off x="1097280" y="286603"/>
            <a:ext cx="10058401" cy="1450757"/>
          </a:xfrm>
          <a:prstGeom prst="rect">
            <a:avLst/>
          </a:prstGeom>
        </p:spPr>
        <p:txBody>
          <a:bodyPr/>
          <a:lstStyle>
            <a:lvl1pPr>
              <a:defRPr spc="-100">
                <a:solidFill>
                  <a:srgbClr val="F35364"/>
                </a:solidFill>
              </a:defRPr>
            </a:lvl1pPr>
          </a:lstStyle>
          <a:p>
            <a:pPr/>
            <a:r>
              <a:t>Brugervenlighed</a:t>
            </a:r>
          </a:p>
        </p:txBody>
      </p:sp>
      <p:sp>
        <p:nvSpPr>
          <p:cNvPr id="148" name="Shape 86"/>
          <p:cNvSpPr txBox="1"/>
          <p:nvPr>
            <p:ph type="body" sz="quarter" idx="1"/>
          </p:nvPr>
        </p:nvSpPr>
        <p:spPr>
          <a:xfrm>
            <a:off x="1078628" y="3676286"/>
            <a:ext cx="4794548" cy="1450760"/>
          </a:xfrm>
          <a:prstGeom prst="rect">
            <a:avLst/>
          </a:prstGeom>
        </p:spPr>
        <p:txBody>
          <a:bodyPr/>
          <a:lstStyle/>
          <a:p>
            <a:pPr algn="ctr">
              <a:defRPr sz="1500" u="sng">
                <a:solidFill>
                  <a:srgbClr val="F35364"/>
                </a:solidFill>
              </a:defRPr>
            </a:pPr>
            <a:r>
              <a:t>Brugervenlighed</a:t>
            </a:r>
            <a:endParaRPr>
              <a:latin typeface="Klint Pro Bold"/>
              <a:ea typeface="Klint Pro Bold"/>
              <a:cs typeface="Klint Pro Bold"/>
              <a:sym typeface="Klint Pro Bold"/>
            </a:endParaRPr>
          </a:p>
          <a:p>
            <a:pPr algn="ctr">
              <a:defRPr sz="1500"/>
            </a:pPr>
            <a:r>
              <a:t> Nemt at lære og nemt at huske</a:t>
            </a:r>
          </a:p>
          <a:p>
            <a:pPr algn="ctr">
              <a:defRPr sz="1500"/>
            </a:pPr>
            <a:r>
              <a:t>Effektivt, tilfredsstillende og pålideligt at bruge</a:t>
            </a:r>
          </a:p>
          <a:p>
            <a:pPr algn="ctr">
              <a:defRPr sz="1500"/>
            </a:pPr>
            <a:r>
              <a:t>Sikkert at bruge</a:t>
            </a:r>
          </a:p>
        </p:txBody>
      </p:sp>
      <p:sp>
        <p:nvSpPr>
          <p:cNvPr id="149" name="Shape 87"/>
          <p:cNvSpPr txBox="1"/>
          <p:nvPr/>
        </p:nvSpPr>
        <p:spPr>
          <a:xfrm>
            <a:off x="5985549" y="3676286"/>
            <a:ext cx="5127822" cy="14507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algn="ctr" defTabSz="914400">
              <a:lnSpc>
                <a:spcPct val="90000"/>
              </a:lnSpc>
              <a:spcBef>
                <a:spcPts val="1200"/>
              </a:spcBef>
              <a:defRPr sz="1500" u="sng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Gode råd</a:t>
            </a:r>
            <a:endParaRPr>
              <a:latin typeface="Klint Pro Bold"/>
              <a:ea typeface="Klint Pro Bold"/>
              <a:cs typeface="Klint Pro Bold"/>
              <a:sym typeface="Klint Pro Bold"/>
            </a:endParaRPr>
          </a:p>
          <a:p>
            <a:pPr algn="ctr" defTabSz="914400">
              <a:lnSpc>
                <a:spcPct val="90000"/>
              </a:lnSpc>
              <a:spcBef>
                <a:spcPts val="1200"/>
              </a:spcBef>
              <a:defRPr sz="15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Fokuser på målgruppen fra projekts start</a:t>
            </a:r>
          </a:p>
          <a:p>
            <a:pPr algn="ctr" defTabSz="914400">
              <a:lnSpc>
                <a:spcPct val="90000"/>
              </a:lnSpc>
              <a:spcBef>
                <a:spcPts val="1200"/>
              </a:spcBef>
              <a:defRPr sz="15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Tag målgruppen med på råd i starten af processen</a:t>
            </a:r>
          </a:p>
          <a:p>
            <a:pPr algn="ctr" defTabSz="914400">
              <a:lnSpc>
                <a:spcPct val="90000"/>
              </a:lnSpc>
              <a:spcBef>
                <a:spcPts val="1200"/>
              </a:spcBef>
              <a:defRPr sz="15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Lad jer inspirere af andre digitale artefakter</a:t>
            </a:r>
          </a:p>
        </p:txBody>
      </p:sp>
      <p:sp>
        <p:nvSpPr>
          <p:cNvPr id="150" name="Shape 88"/>
          <p:cNvSpPr txBox="1"/>
          <p:nvPr/>
        </p:nvSpPr>
        <p:spPr>
          <a:xfrm>
            <a:off x="3842742" y="2794342"/>
            <a:ext cx="4577050" cy="332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marL="91437" indent="-91437" algn="ctr" defTabSz="9144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SzPct val="100000"/>
              <a:buFont typeface="Trebuchet MS"/>
              <a:buChar char=" "/>
              <a:defRPr sz="1700">
                <a:solidFill>
                  <a:srgbClr val="003B41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Hvordan lykkes man med et digitalt artefakt?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90"/>
          <p:cNvSpPr txBox="1"/>
          <p:nvPr>
            <p:ph type="title"/>
          </p:nvPr>
        </p:nvSpPr>
        <p:spPr>
          <a:xfrm>
            <a:off x="1097280" y="286603"/>
            <a:ext cx="10058401" cy="1450757"/>
          </a:xfrm>
          <a:prstGeom prst="rect">
            <a:avLst/>
          </a:prstGeom>
        </p:spPr>
        <p:txBody>
          <a:bodyPr/>
          <a:lstStyle>
            <a:lvl1pPr>
              <a:defRPr spc="-100">
                <a:solidFill>
                  <a:srgbClr val="003B41"/>
                </a:solidFill>
              </a:defRPr>
            </a:lvl1pPr>
          </a:lstStyle>
          <a:p>
            <a:pPr/>
            <a:r>
              <a:t>Øvelse</a:t>
            </a:r>
          </a:p>
        </p:txBody>
      </p:sp>
      <p:sp>
        <p:nvSpPr>
          <p:cNvPr id="153" name="Shape 91"/>
          <p:cNvSpPr txBox="1"/>
          <p:nvPr>
            <p:ph type="body" sz="quarter" idx="1"/>
          </p:nvPr>
        </p:nvSpPr>
        <p:spPr>
          <a:xfrm>
            <a:off x="2085166" y="3211994"/>
            <a:ext cx="8082627" cy="1450760"/>
          </a:xfrm>
          <a:prstGeom prst="rect">
            <a:avLst/>
          </a:prstGeom>
        </p:spPr>
        <p:txBody>
          <a:bodyPr/>
          <a:lstStyle/>
          <a:p>
            <a:pPr marL="90523" indent="-90523" algn="ctr" defTabSz="905255">
              <a:spcBef>
                <a:spcPts val="1100"/>
              </a:spcBef>
              <a:defRPr sz="3400">
                <a:solidFill>
                  <a:srgbClr val="F35364"/>
                </a:solidFill>
              </a:defRPr>
            </a:pPr>
            <a:r>
              <a:t>Undersøg brugervenligheden på </a:t>
            </a:r>
            <a:br/>
            <a:r>
              <a:t>en af de apps, du ofte bruger, og </a:t>
            </a:r>
            <a:br/>
            <a:r>
              <a:t>præsenter den for din sidemand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93"/>
          <p:cNvSpPr txBox="1"/>
          <p:nvPr>
            <p:ph type="title"/>
          </p:nvPr>
        </p:nvSpPr>
        <p:spPr>
          <a:xfrm>
            <a:off x="1097280" y="286603"/>
            <a:ext cx="10058401" cy="1450757"/>
          </a:xfrm>
          <a:prstGeom prst="rect">
            <a:avLst/>
          </a:prstGeom>
        </p:spPr>
        <p:txBody>
          <a:bodyPr/>
          <a:lstStyle>
            <a:lvl1pPr>
              <a:defRPr spc="-100">
                <a:solidFill>
                  <a:srgbClr val="F35364"/>
                </a:solidFill>
              </a:defRPr>
            </a:lvl1pPr>
          </a:lstStyle>
          <a:p>
            <a:pPr/>
            <a:r>
              <a:t>Design regler</a:t>
            </a:r>
          </a:p>
        </p:txBody>
      </p:sp>
      <p:sp>
        <p:nvSpPr>
          <p:cNvPr id="156" name="Shape 94"/>
          <p:cNvSpPr txBox="1"/>
          <p:nvPr>
            <p:ph type="body" sz="half" idx="1"/>
          </p:nvPr>
        </p:nvSpPr>
        <p:spPr>
          <a:xfrm>
            <a:off x="1097280" y="2976329"/>
            <a:ext cx="10058401" cy="2930866"/>
          </a:xfrm>
          <a:prstGeom prst="rect">
            <a:avLst/>
          </a:prstGeom>
        </p:spPr>
        <p:txBody>
          <a:bodyPr/>
          <a:lstStyle/>
          <a:p>
            <a:pPr marL="91439" indent="-91439" algn="ctr">
              <a:defRPr sz="2500" u="sng">
                <a:solidFill>
                  <a:srgbClr val="003B41"/>
                </a:solidFill>
              </a:defRPr>
            </a:pPr>
            <a:r>
              <a:t>Hjemmesider på internettet</a:t>
            </a:r>
          </a:p>
          <a:p>
            <a:pPr marL="91439" indent="-91439" algn="ctr">
              <a:defRPr sz="2500" u="sng">
                <a:solidFill>
                  <a:srgbClr val="003B41"/>
                </a:solidFill>
              </a:defRPr>
            </a:pPr>
          </a:p>
          <a:p>
            <a:pPr marL="91439" indent="-91439" algn="ctr">
              <a:defRPr sz="2500">
                <a:solidFill>
                  <a:srgbClr val="003B41"/>
                </a:solidFill>
              </a:defRPr>
            </a:pPr>
            <a:r>
              <a:t>1. First things first</a:t>
            </a:r>
          </a:p>
          <a:p>
            <a:pPr marL="91439" indent="-91439" algn="ctr">
              <a:defRPr sz="2500">
                <a:solidFill>
                  <a:srgbClr val="003B41"/>
                </a:solidFill>
              </a:defRPr>
            </a:pPr>
            <a:r>
              <a:t>2. Keep it simple and straight</a:t>
            </a:r>
          </a:p>
          <a:p>
            <a:pPr marL="91439" indent="-91439" algn="ctr">
              <a:defRPr sz="2500">
                <a:solidFill>
                  <a:srgbClr val="003B41"/>
                </a:solidFill>
              </a:defRPr>
            </a:pPr>
            <a:r>
              <a:t>3. Gestalt lovene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96"/>
          <p:cNvSpPr txBox="1"/>
          <p:nvPr>
            <p:ph type="title"/>
          </p:nvPr>
        </p:nvSpPr>
        <p:spPr>
          <a:xfrm>
            <a:off x="1097280" y="286603"/>
            <a:ext cx="10058401" cy="1450757"/>
          </a:xfrm>
          <a:prstGeom prst="rect">
            <a:avLst/>
          </a:prstGeom>
        </p:spPr>
        <p:txBody>
          <a:bodyPr/>
          <a:lstStyle>
            <a:lvl1pPr>
              <a:defRPr spc="-100">
                <a:solidFill>
                  <a:srgbClr val="F35364"/>
                </a:solidFill>
              </a:defRPr>
            </a:lvl1pPr>
          </a:lstStyle>
          <a:p>
            <a:pPr/>
            <a:r>
              <a:t>Design regler</a:t>
            </a:r>
          </a:p>
        </p:txBody>
      </p:sp>
      <p:sp>
        <p:nvSpPr>
          <p:cNvPr id="159" name="Shape 97"/>
          <p:cNvSpPr txBox="1"/>
          <p:nvPr>
            <p:ph type="body" sz="half" idx="1"/>
          </p:nvPr>
        </p:nvSpPr>
        <p:spPr>
          <a:xfrm>
            <a:off x="1097280" y="3208865"/>
            <a:ext cx="10058401" cy="2723944"/>
          </a:xfrm>
          <a:prstGeom prst="rect">
            <a:avLst/>
          </a:prstGeom>
        </p:spPr>
        <p:txBody>
          <a:bodyPr/>
          <a:lstStyle/>
          <a:p>
            <a:pPr>
              <a:defRPr b="1" u="sng"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t>First thing first</a:t>
            </a:r>
          </a:p>
          <a:p>
            <a:pPr lvl="1" marL="551447" indent="-170447">
              <a:buClrTx/>
              <a:buFontTx/>
              <a:buChar char="•"/>
            </a:pPr>
            <a:r>
              <a:t>Placering af grafikken</a:t>
            </a:r>
          </a:p>
          <a:p>
            <a:pPr lvl="1" marL="551447" indent="-170447">
              <a:buClrTx/>
              <a:buFontTx/>
              <a:buChar char="•"/>
            </a:pPr>
            <a:r>
              <a:t>Den vigtigste overskrift øverst på siden</a:t>
            </a:r>
          </a:p>
          <a:p>
            <a:pPr lvl="1" marL="551447" indent="-170447">
              <a:buClrTx/>
              <a:buFontTx/>
              <a:buChar char="•"/>
            </a:pPr>
            <a:r>
              <a:t>De vigtigste ord først i overskriften</a:t>
            </a:r>
          </a:p>
          <a:p>
            <a:pPr lvl="1" marL="551447" indent="-170447">
              <a:buClrTx/>
              <a:buFontTx/>
              <a:buChar char="•"/>
            </a:pPr>
            <a:r>
              <a:t>Den vigtigste sætning først i brødteksten</a:t>
            </a:r>
          </a:p>
        </p:txBody>
      </p:sp>
      <p:sp>
        <p:nvSpPr>
          <p:cNvPr id="160" name="Shape 98"/>
          <p:cNvSpPr txBox="1"/>
          <p:nvPr/>
        </p:nvSpPr>
        <p:spPr>
          <a:xfrm>
            <a:off x="6199816" y="3208190"/>
            <a:ext cx="5710389" cy="40233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defTabSz="914400">
              <a:lnSpc>
                <a:spcPct val="90000"/>
              </a:lnSpc>
              <a:spcBef>
                <a:spcPts val="1200"/>
              </a:spcBef>
              <a:defRPr b="1" sz="1700" u="sng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defRPr>
            </a:pPr>
            <a:r>
              <a:t>Keep it simple stupid</a:t>
            </a:r>
          </a:p>
          <a:p>
            <a:pPr defTabSz="914400">
              <a:lnSpc>
                <a:spcPct val="90000"/>
              </a:lnSpc>
              <a:spcBef>
                <a:spcPts val="1200"/>
              </a:spcBef>
              <a:defRPr sz="17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Undgå støj, og undgå den unødvendige kommunikation. </a:t>
            </a:r>
          </a:p>
          <a:p>
            <a:pPr defTabSz="914400">
              <a:lnSpc>
                <a:spcPct val="90000"/>
              </a:lnSpc>
              <a:spcBef>
                <a:spcPts val="1200"/>
              </a:spcBef>
              <a:defRPr sz="17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Tænk på brugervenlighed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00"/>
          <p:cNvSpPr txBox="1"/>
          <p:nvPr>
            <p:ph type="title"/>
          </p:nvPr>
        </p:nvSpPr>
        <p:spPr>
          <a:xfrm>
            <a:off x="1097280" y="286603"/>
            <a:ext cx="10058401" cy="1450757"/>
          </a:xfrm>
          <a:prstGeom prst="rect">
            <a:avLst/>
          </a:prstGeom>
        </p:spPr>
        <p:txBody>
          <a:bodyPr/>
          <a:lstStyle>
            <a:lvl1pPr>
              <a:defRPr spc="-100">
                <a:solidFill>
                  <a:srgbClr val="F35364"/>
                </a:solidFill>
              </a:defRPr>
            </a:lvl1pPr>
          </a:lstStyle>
          <a:p>
            <a:pPr/>
            <a:r>
              <a:t>Design regler</a:t>
            </a:r>
          </a:p>
        </p:txBody>
      </p:sp>
      <p:sp>
        <p:nvSpPr>
          <p:cNvPr id="163" name="Shape 101"/>
          <p:cNvSpPr txBox="1"/>
          <p:nvPr>
            <p:ph type="body" idx="1"/>
          </p:nvPr>
        </p:nvSpPr>
        <p:spPr>
          <a:xfrm>
            <a:off x="1097280" y="2708708"/>
            <a:ext cx="10058401" cy="3429770"/>
          </a:xfrm>
          <a:prstGeom prst="rect">
            <a:avLst/>
          </a:prstGeom>
        </p:spPr>
        <p:txBody>
          <a:bodyPr/>
          <a:lstStyle/>
          <a:p>
            <a:pPr>
              <a:defRPr u="sng">
                <a:solidFill>
                  <a:srgbClr val="F35364"/>
                </a:solidFill>
              </a:defRPr>
            </a:pPr>
            <a:r>
              <a:t>Gestalt lovene</a:t>
            </a:r>
            <a:endParaRPr>
              <a:latin typeface="Klint Pro Bold"/>
              <a:ea typeface="Klint Pro Bold"/>
              <a:cs typeface="Klint Pro Bold"/>
              <a:sym typeface="Klint Pro Bold"/>
            </a:endParaRPr>
          </a:p>
          <a:p>
            <a:pPr marL="170445" indent="-170445">
              <a:buClrTx/>
              <a:buFontTx/>
              <a:buChar char="•"/>
            </a:pPr>
            <a:r>
              <a:t>Loven om nærhed: Elementer, der er placeret tæt på hinanden, opfattes som</a:t>
            </a:r>
            <a:br/>
            <a:r>
              <a:t>sammenhørende billeder og tekst</a:t>
            </a:r>
          </a:p>
          <a:p>
            <a:pPr marL="170445" indent="-170445">
              <a:buClrTx/>
              <a:buFontTx/>
              <a:buChar char="•"/>
            </a:pPr>
            <a:r>
              <a:t>Loven om lukkethed: Elementer, som er lukket inde fx i bokse, har noget til fælles</a:t>
            </a:r>
          </a:p>
          <a:p>
            <a:pPr marL="170445" indent="-170445">
              <a:buClrTx/>
              <a:buFontTx/>
              <a:buChar char="•"/>
            </a:pPr>
            <a:r>
              <a:t>Loven om lighed: Elementer, der ligner hinanden, opfattes som ens. Sørg derfor for, </a:t>
            </a:r>
            <a:br/>
            <a:r>
              <a:t>at links og navigationsknapper er ens</a:t>
            </a:r>
          </a:p>
          <a:p>
            <a:pPr marL="170445" indent="-170445">
              <a:buClrTx/>
              <a:buFontTx/>
              <a:buChar char="•"/>
            </a:pPr>
            <a:r>
              <a:t>Loven om forbundenhed: Elementer, der er forbundet med hinanden, opfattes </a:t>
            </a:r>
            <a:br/>
            <a:r>
              <a:t>som sammenhørende – f.eks. Office programmerne, eller båndet i programmerne</a:t>
            </a:r>
          </a:p>
          <a:p>
            <a:pPr marL="170445" indent="-170445">
              <a:buClrTx/>
              <a:buFontTx/>
              <a:buChar char="•"/>
            </a:pPr>
            <a:r>
              <a:t>Loven om figur og baggrund: Den mindste figur bliver opfattet først, </a:t>
            </a:r>
            <a:br/>
            <a:r>
              <a:t>den største, som baggrund.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270000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270000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270000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270000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270000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270000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270000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270000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270000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270000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