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D8CA"/>
          </a:solidFill>
        </a:fill>
      </a:tcStyle>
    </a:wholeTbl>
    <a:band2H>
      <a:tcTxStyle b="def" i="def"/>
      <a:tcStyle>
        <a:tcBdr/>
        <a:fill>
          <a:solidFill>
            <a:srgbClr val="FAEC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0CD"/>
          </a:solidFill>
        </a:fill>
      </a:tcStyle>
    </a:wholeTbl>
    <a:band2H>
      <a:tcTxStyle b="def" i="def"/>
      <a:tcStyle>
        <a:tcBdr/>
        <a:fill>
          <a:solidFill>
            <a:srgbClr val="EDE9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FD9"/>
          </a:solidFill>
        </a:fill>
      </a:tcStyle>
    </a:wholeTbl>
    <a:band2H>
      <a:tcTxStyle b="def" i="def"/>
      <a:tcStyle>
        <a:tcBdr/>
        <a:fill>
          <a:solidFill>
            <a:srgbClr val="EEF0E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65785" y="-7776817"/>
            <a:ext cx="14379794" cy="127569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30435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Lysbillednummer"/>
          <p:cNvSpPr txBox="1"/>
          <p:nvPr>
            <p:ph type="sldNum" sz="quarter" idx="2"/>
          </p:nvPr>
        </p:nvSpPr>
        <p:spPr>
          <a:xfrm>
            <a:off x="11569352" y="6528095"/>
            <a:ext cx="232873" cy="22850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46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8" name="Shape 47"/>
          <p:cNvSpPr/>
          <p:nvPr/>
        </p:nvSpPr>
        <p:spPr>
          <a:xfrm>
            <a:off x="11" y="4915075"/>
            <a:ext cx="12188832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9" name="Titeltekst"/>
          <p:cNvSpPr txBox="1"/>
          <p:nvPr>
            <p:ph type="title"/>
          </p:nvPr>
        </p:nvSpPr>
        <p:spPr>
          <a:xfrm>
            <a:off x="1097280" y="3360420"/>
            <a:ext cx="10113265" cy="2537464"/>
          </a:xfrm>
          <a:prstGeom prst="rect">
            <a:avLst/>
          </a:prstGeom>
        </p:spPr>
        <p:txBody>
          <a:bodyPr lIns="0" tIns="0" rIns="0" bIns="0"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00" name="Brødtekst, niveau et…"/>
          <p:cNvSpPr txBox="1"/>
          <p:nvPr>
            <p:ph type="body" sz="quarter" idx="1"/>
          </p:nvPr>
        </p:nvSpPr>
        <p:spPr>
          <a:xfrm>
            <a:off x="1097280" y="5907023"/>
            <a:ext cx="10113265" cy="95098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2pPr>
            <a:lvl3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3pPr>
            <a:lvl4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4pPr>
            <a:lvl5pPr marL="0" indent="0">
              <a:spcBef>
                <a:spcPts val="600"/>
              </a:spcBef>
              <a:buClrTx/>
              <a:buSzTx/>
              <a:buFontTx/>
              <a:buNone/>
              <a:defRPr sz="1500">
                <a:solidFill>
                  <a:srgbClr val="FFFFFF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09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5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8" name="Shape 57"/>
          <p:cNvSpPr/>
          <p:nvPr/>
        </p:nvSpPr>
        <p:spPr>
          <a:xfrm>
            <a:off x="11" y="6334316"/>
            <a:ext cx="12188832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9" name="Titeltekst"/>
          <p:cNvSpPr txBox="1"/>
          <p:nvPr>
            <p:ph type="title"/>
          </p:nvPr>
        </p:nvSpPr>
        <p:spPr>
          <a:xfrm>
            <a:off x="8724900" y="0"/>
            <a:ext cx="2628900" cy="61722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20" name="Brødtekst, niveau et…"/>
          <p:cNvSpPr txBox="1"/>
          <p:nvPr>
            <p:ph type="body" idx="1"/>
          </p:nvPr>
        </p:nvSpPr>
        <p:spPr>
          <a:xfrm>
            <a:off x="838200" y="414777"/>
            <a:ext cx="7734300" cy="6443223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2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Brødtekst, niveau et…"/>
          <p:cNvSpPr txBox="1"/>
          <p:nvPr>
            <p:ph type="body" idx="1"/>
          </p:nvPr>
        </p:nvSpPr>
        <p:spPr>
          <a:xfrm>
            <a:off x="838200" y="771896"/>
            <a:ext cx="10515600" cy="5405067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2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ko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30435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Lysbillednummer"/>
          <p:cNvSpPr txBox="1"/>
          <p:nvPr>
            <p:ph type="sldNum" sz="quarter" idx="2"/>
          </p:nvPr>
        </p:nvSpPr>
        <p:spPr>
          <a:xfrm>
            <a:off x="11666868" y="6556788"/>
            <a:ext cx="141437" cy="137072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3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20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42" name="Shape 21"/>
          <p:cNvSpPr/>
          <p:nvPr/>
        </p:nvSpPr>
        <p:spPr>
          <a:xfrm>
            <a:off x="11" y="6334316"/>
            <a:ext cx="12188832" cy="6401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43" name="Titeltekst"/>
          <p:cNvSpPr txBox="1"/>
          <p:nvPr>
            <p:ph type="title"/>
          </p:nvPr>
        </p:nvSpPr>
        <p:spPr>
          <a:xfrm>
            <a:off x="1097280" y="0"/>
            <a:ext cx="10058401" cy="4325112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rgbClr val="262626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44" name="Brødtekst, niveau et…"/>
          <p:cNvSpPr txBox="1"/>
          <p:nvPr>
            <p:ph type="body" sz="half" idx="1"/>
          </p:nvPr>
        </p:nvSpPr>
        <p:spPr>
          <a:xfrm>
            <a:off x="1097280" y="4453128"/>
            <a:ext cx="10058401" cy="2404875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  <a:lvl2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indent="0">
              <a:buClrTx/>
              <a:buSzTx/>
              <a:buFontTx/>
              <a:buNone/>
              <a:defRPr cap="all" spc="200" sz="2400">
                <a:solidFill>
                  <a:srgbClr val="637052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5" name="Shape 25"/>
          <p:cNvSpPr/>
          <p:nvPr/>
        </p:nvSpPr>
        <p:spPr>
          <a:xfrm>
            <a:off x="1207655" y="4343400"/>
            <a:ext cx="9875527" cy="0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4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4" name="Brødtekst, niveau et…"/>
          <p:cNvSpPr txBox="1"/>
          <p:nvPr>
            <p:ph type="body" sz="half" idx="1"/>
          </p:nvPr>
        </p:nvSpPr>
        <p:spPr>
          <a:xfrm>
            <a:off x="1097277" y="1845734"/>
            <a:ext cx="4937763" cy="5012267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3" name="Brødtekst, niveau et…"/>
          <p:cNvSpPr txBox="1"/>
          <p:nvPr>
            <p:ph type="body" sz="quarter" idx="1"/>
          </p:nvPr>
        </p:nvSpPr>
        <p:spPr>
          <a:xfrm>
            <a:off x="1097280" y="1737360"/>
            <a:ext cx="4937760" cy="953668"/>
          </a:xfrm>
          <a:prstGeom prst="rect">
            <a:avLst/>
          </a:prstGeom>
        </p:spPr>
        <p:txBody>
          <a:bodyPr lIns="45718" tIns="45718" rIns="45718" bIns="45718" anchor="ctr"/>
          <a:lstStyle>
            <a:lvl1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</a:defRPr>
            </a:lvl1pPr>
            <a:lvl2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</a:defRPr>
            </a:lvl2pPr>
            <a:lvl3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</a:defRPr>
            </a:lvl3pPr>
            <a:lvl4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</a:defRPr>
            </a:lvl4pPr>
            <a:lvl5pPr marL="0" indent="0">
              <a:buClrTx/>
              <a:buSzTx/>
              <a:buFontTx/>
              <a:buNone/>
              <a:defRPr cap="all">
                <a:solidFill>
                  <a:srgbClr val="637052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6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eltekst"/>
          <p:cNvSpPr txBox="1"/>
          <p:nvPr>
            <p:ph type="title"/>
          </p:nvPr>
        </p:nvSpPr>
        <p:spPr>
          <a:xfrm>
            <a:off x="1097280" y="286603"/>
            <a:ext cx="10058401" cy="1450757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7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Lysbillednummer"/>
          <p:cNvSpPr txBox="1"/>
          <p:nvPr>
            <p:ph type="sldNum" sz="quarter" idx="2"/>
          </p:nvPr>
        </p:nvSpPr>
        <p:spPr>
          <a:xfrm>
            <a:off x="11569352" y="6528095"/>
            <a:ext cx="232873" cy="22850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40"/>
          <p:cNvSpPr/>
          <p:nvPr/>
        </p:nvSpPr>
        <p:spPr>
          <a:xfrm>
            <a:off x="14" y="0"/>
            <a:ext cx="4050795" cy="6858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87" name="Shape 41"/>
          <p:cNvSpPr/>
          <p:nvPr/>
        </p:nvSpPr>
        <p:spPr>
          <a:xfrm>
            <a:off x="4040070" y="0"/>
            <a:ext cx="6401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88" name="Titeltekst"/>
          <p:cNvSpPr txBox="1"/>
          <p:nvPr>
            <p:ph type="title"/>
          </p:nvPr>
        </p:nvSpPr>
        <p:spPr>
          <a:xfrm>
            <a:off x="457200" y="0"/>
            <a:ext cx="3200400" cy="2880362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89" name="Brødtekst, niveau et…"/>
          <p:cNvSpPr txBox="1"/>
          <p:nvPr>
            <p:ph type="body" idx="1"/>
          </p:nvPr>
        </p:nvSpPr>
        <p:spPr>
          <a:xfrm>
            <a:off x="4800600" y="731519"/>
            <a:ext cx="6492241" cy="6126482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7052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-2" y="6400800"/>
            <a:ext cx="12192007" cy="4572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" name="Shape 3"/>
          <p:cNvSpPr/>
          <p:nvPr/>
        </p:nvSpPr>
        <p:spPr>
          <a:xfrm>
            <a:off x="-3" y="6334316"/>
            <a:ext cx="12192007" cy="66002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4" name="Shape 4"/>
          <p:cNvSpPr/>
          <p:nvPr/>
        </p:nvSpPr>
        <p:spPr>
          <a:xfrm>
            <a:off x="1193532" y="1737845"/>
            <a:ext cx="9966961" cy="4"/>
          </a:xfrm>
          <a:prstGeom prst="line">
            <a:avLst/>
          </a:prstGeom>
          <a:ln w="6350">
            <a:solidFill>
              <a:srgbClr val="80808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5" name="Titeltekst"/>
          <p:cNvSpPr txBox="1"/>
          <p:nvPr>
            <p:ph type="title"/>
          </p:nvPr>
        </p:nvSpPr>
        <p:spPr>
          <a:xfrm>
            <a:off x="1097280" y="0"/>
            <a:ext cx="10058401" cy="1737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b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6" name="Brødtekst, niveau et…"/>
          <p:cNvSpPr txBox="1"/>
          <p:nvPr>
            <p:ph type="body" idx="1"/>
          </p:nvPr>
        </p:nvSpPr>
        <p:spPr>
          <a:xfrm>
            <a:off x="1097280" y="1845734"/>
            <a:ext cx="10058401" cy="501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" name="Lysbillednummer"/>
          <p:cNvSpPr txBox="1"/>
          <p:nvPr>
            <p:ph type="sldNum" sz="quarter" idx="2"/>
          </p:nvPr>
        </p:nvSpPr>
        <p:spPr>
          <a:xfrm>
            <a:off x="10979611" y="6528095"/>
            <a:ext cx="232873" cy="228508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50" strike="noStrike" sz="4800" u="none">
          <a:solidFill>
            <a:srgbClr val="40404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91436" marR="0" indent="-91436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 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1pPr>
      <a:lvl2pPr marL="404368" marR="0" indent="-203200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2pPr>
      <a:lvl3pPr marL="645304" marR="0" indent="-261256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3pPr>
      <a:lvl4pPr marL="828185" marR="0" indent="-26125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4pPr>
      <a:lvl5pPr marL="1011065" marR="0" indent="-261257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5pPr>
      <a:lvl6pPr marL="1197969" marR="0" indent="-326571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6pPr>
      <a:lvl7pPr marL="1397969" marR="0" indent="-326571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7pPr>
      <a:lvl8pPr marL="1597970" marR="0" indent="-326571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8pPr>
      <a:lvl9pPr marL="1797971" marR="0" indent="-326569" algn="l" defTabSz="914400" rtl="0" latinLnBrk="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Trebuchet MS"/>
        <a:buChar char="◦"/>
        <a:tabLst/>
        <a:defRPr b="0" baseline="0" cap="none" i="0" spc="0" strike="noStrike" sz="2000" u="none">
          <a:solidFill>
            <a:srgbClr val="40404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67"/>
          <p:cNvSpPr txBox="1"/>
          <p:nvPr>
            <p:ph type="title" idx="4294967295"/>
          </p:nvPr>
        </p:nvSpPr>
        <p:spPr>
          <a:xfrm>
            <a:off x="915742" y="4935751"/>
            <a:ext cx="9966557" cy="912577"/>
          </a:xfrm>
          <a:prstGeom prst="rect">
            <a:avLst/>
          </a:prstGeom>
        </p:spPr>
        <p:txBody>
          <a:bodyPr lIns="0" tIns="0" rIns="0" bIns="0"/>
          <a:lstStyle>
            <a:lvl1pPr defTabSz="905255">
              <a:defRPr spc="-99" sz="5500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Erhvervsrettet digital udvikling</a:t>
            </a:r>
          </a:p>
        </p:txBody>
      </p:sp>
      <p:sp>
        <p:nvSpPr>
          <p:cNvPr id="139" name="Shape 68"/>
          <p:cNvSpPr txBox="1"/>
          <p:nvPr>
            <p:ph type="body" sz="quarter" idx="4294967295"/>
          </p:nvPr>
        </p:nvSpPr>
        <p:spPr>
          <a:xfrm>
            <a:off x="915742" y="5578283"/>
            <a:ext cx="10058401" cy="1143004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0" indent="0">
              <a:lnSpc>
                <a:spcPts val="5600"/>
              </a:lnSpc>
              <a:buSzTx/>
              <a:buNone/>
              <a:defRPr cap="all" spc="200" sz="24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Dobbelt-diamant-modellen  </a:t>
            </a:r>
            <a:r>
              <a:rPr>
                <a:solidFill>
                  <a:srgbClr val="F35364"/>
                </a:solidFill>
              </a:rPr>
              <a:t> |</a:t>
            </a:r>
            <a:r>
              <a:t>   Ejendomsservice</a:t>
            </a:r>
          </a:p>
        </p:txBody>
      </p:sp>
      <p:grpSp>
        <p:nvGrpSpPr>
          <p:cNvPr id="145" name="Group 74"/>
          <p:cNvGrpSpPr/>
          <p:nvPr/>
        </p:nvGrpSpPr>
        <p:grpSpPr>
          <a:xfrm>
            <a:off x="5703509" y="1140207"/>
            <a:ext cx="6098444" cy="3298801"/>
            <a:chOff x="-2" y="0"/>
            <a:chExt cx="6098443" cy="3298800"/>
          </a:xfrm>
        </p:grpSpPr>
        <p:grpSp>
          <p:nvGrpSpPr>
            <p:cNvPr id="142" name="Group 71"/>
            <p:cNvGrpSpPr/>
            <p:nvPr/>
          </p:nvGrpSpPr>
          <p:grpSpPr>
            <a:xfrm>
              <a:off x="-3" y="122233"/>
              <a:ext cx="6098445" cy="3034779"/>
              <a:chOff x="-1" y="0"/>
              <a:chExt cx="6098443" cy="3034778"/>
            </a:xfrm>
          </p:grpSpPr>
          <p:sp>
            <p:nvSpPr>
              <p:cNvPr id="140" name="Shape 69"/>
              <p:cNvSpPr/>
              <p:nvPr/>
            </p:nvSpPr>
            <p:spPr>
              <a:xfrm rot="2700000">
                <a:off x="444431" y="444433"/>
                <a:ext cx="2145915" cy="2145911"/>
              </a:xfrm>
              <a:prstGeom prst="rect">
                <a:avLst/>
              </a:prstGeom>
              <a:solidFill>
                <a:srgbClr val="FFFBF8"/>
              </a:solidFill>
              <a:ln w="38100" cap="flat">
                <a:solidFill>
                  <a:srgbClr val="F3536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sp>
            <p:nvSpPr>
              <p:cNvPr id="141" name="Shape 70"/>
              <p:cNvSpPr/>
              <p:nvPr/>
            </p:nvSpPr>
            <p:spPr>
              <a:xfrm rot="2700000">
                <a:off x="3508097" y="444432"/>
                <a:ext cx="2145914" cy="2145912"/>
              </a:xfrm>
              <a:prstGeom prst="rect">
                <a:avLst/>
              </a:prstGeom>
              <a:solidFill>
                <a:srgbClr val="FFFBF8"/>
              </a:solidFill>
              <a:ln w="38100" cap="flat">
                <a:solidFill>
                  <a:srgbClr val="F3536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</p:grpSp>
        <p:sp>
          <p:nvSpPr>
            <p:cNvPr id="143" name="Shape 72"/>
            <p:cNvSpPr txBox="1"/>
            <p:nvPr/>
          </p:nvSpPr>
          <p:spPr>
            <a:xfrm>
              <a:off x="2622815" y="0"/>
              <a:ext cx="852806" cy="190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3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DOBBELT</a:t>
              </a:r>
            </a:p>
          </p:txBody>
        </p:sp>
        <p:sp>
          <p:nvSpPr>
            <p:cNvPr id="144" name="Shape 73"/>
            <p:cNvSpPr txBox="1"/>
            <p:nvPr/>
          </p:nvSpPr>
          <p:spPr>
            <a:xfrm>
              <a:off x="2566643" y="3108300"/>
              <a:ext cx="965150" cy="190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3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DIAMOND</a:t>
              </a:r>
            </a:p>
          </p:txBody>
        </p:sp>
      </p:grpSp>
      <p:pic>
        <p:nvPicPr>
          <p:cNvPr id="146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30435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76"/>
          <p:cNvSpPr txBox="1"/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49" name="Shape 77"/>
          <p:cNvSpPr txBox="1"/>
          <p:nvPr>
            <p:ph type="body" sz="quarter" idx="4294967295"/>
          </p:nvPr>
        </p:nvSpPr>
        <p:spPr>
          <a:xfrm>
            <a:off x="6473597" y="2583106"/>
            <a:ext cx="4816431" cy="311486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17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Den var måske ikke så effektiv for </a:t>
            </a:r>
            <a:br/>
            <a:r>
              <a:t>medarbejderen at arbejde med…</a:t>
            </a:r>
            <a:endParaRPr sz="1800">
              <a:solidFill>
                <a:srgbClr val="000000"/>
              </a:solidFill>
            </a:endParaR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Kører den efter hensigten</a:t>
            </a: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Måske var systemets funktioner ikke </a:t>
            </a:r>
            <a:br/>
            <a:r>
              <a:t>nemme at finde ud af…</a:t>
            </a:r>
            <a:endParaRPr sz="1800">
              <a:solidFill>
                <a:srgbClr val="000000"/>
              </a:solidFill>
            </a:endParaR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Vanskeligt at finde rundt i informationerne, </a:t>
            </a:r>
            <a:br/>
            <a:r>
              <a:t>der vises…</a:t>
            </a:r>
            <a:endParaRPr sz="1800">
              <a:solidFill>
                <a:srgbClr val="000000"/>
              </a:solidFill>
            </a:endParaR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Uklare, uforståelige eller manglende </a:t>
            </a:r>
            <a:br/>
            <a:r>
              <a:t>informationer på skærmen…</a:t>
            </a:r>
            <a:endParaRPr sz="1800">
              <a:solidFill>
                <a:srgbClr val="000000"/>
              </a:solidFill>
            </a:endParaR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7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”U”logisk interface og betjeningsfunktioner opbygget…</a:t>
            </a:r>
          </a:p>
        </p:txBody>
      </p:sp>
      <p:sp>
        <p:nvSpPr>
          <p:cNvPr id="150" name="Shape 78"/>
          <p:cNvSpPr txBox="1"/>
          <p:nvPr/>
        </p:nvSpPr>
        <p:spPr>
          <a:xfrm>
            <a:off x="1233263" y="2673443"/>
            <a:ext cx="4413483" cy="2256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896111">
              <a:lnSpc>
                <a:spcPct val="90000"/>
              </a:lnSpc>
              <a:spcBef>
                <a:spcPts val="1100"/>
              </a:spcBef>
              <a:defRPr sz="24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I har lavet en analyse og testet et digitalt artefakt i form af en robotplæneklipper</a:t>
            </a:r>
          </a:p>
          <a:p>
            <a:pPr defTabSz="896111">
              <a:lnSpc>
                <a:spcPct val="90000"/>
              </a:lnSpc>
              <a:spcBef>
                <a:spcPts val="1100"/>
              </a:spcBef>
              <a:defRPr sz="2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I fandt sikkert muligheder </a:t>
            </a:r>
            <a:br/>
            <a:r>
              <a:t>for forbedring f.eks.: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80"/>
          <p:cNvSpPr txBox="1"/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53" name="Shape 81"/>
          <p:cNvSpPr txBox="1"/>
          <p:nvPr>
            <p:ph type="body" sz="quarter" idx="4294967295"/>
          </p:nvPr>
        </p:nvSpPr>
        <p:spPr>
          <a:xfrm>
            <a:off x="1644323" y="3047811"/>
            <a:ext cx="4303827" cy="1845139"/>
          </a:xfrm>
          <a:prstGeom prst="rect">
            <a:avLst/>
          </a:prstGeom>
        </p:spPr>
        <p:txBody>
          <a:bodyPr/>
          <a:lstStyle/>
          <a:p>
            <a:pPr lvl="1" marL="0" indent="228600">
              <a:spcBef>
                <a:spcPts val="400"/>
              </a:spcBef>
              <a:buSzTx/>
              <a:buNone/>
              <a:defRPr sz="2200">
                <a:solidFill>
                  <a:srgbClr val="00000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0" indent="228600">
              <a:spcBef>
                <a:spcPts val="400"/>
              </a:spcBef>
              <a:buSzTx/>
              <a:buNone/>
              <a:defRPr sz="22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F.eks.:</a:t>
            </a:r>
            <a:r>
              <a:rPr>
                <a:solidFill>
                  <a:srgbClr val="404040"/>
                </a:solidFill>
              </a:rPr>
              <a:t> Service nulstilling, </a:t>
            </a:r>
          </a:p>
          <a:p>
            <a:pPr lvl="1" marL="0" indent="228600">
              <a:spcBef>
                <a:spcPts val="400"/>
              </a:spcBef>
              <a:buSzTx/>
              <a:buNone/>
              <a:defRPr sz="22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check, sæt i gang, </a:t>
            </a:r>
            <a:endParaRPr sz="1800">
              <a:solidFill>
                <a:srgbClr val="000000"/>
              </a:solidFill>
            </a:endParaRPr>
          </a:p>
          <a:p>
            <a:pPr lvl="1" marL="0" indent="228600">
              <a:spcBef>
                <a:spcPts val="400"/>
              </a:spcBef>
              <a:buSzTx/>
              <a:buNone/>
              <a:defRPr sz="22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forhindringer</a:t>
            </a:r>
          </a:p>
        </p:txBody>
      </p:sp>
      <p:sp>
        <p:nvSpPr>
          <p:cNvPr id="154" name="Shape 82"/>
          <p:cNvSpPr txBox="1"/>
          <p:nvPr>
            <p:ph type="title" idx="4294967295"/>
          </p:nvPr>
        </p:nvSpPr>
        <p:spPr>
          <a:xfrm>
            <a:off x="-1" y="329190"/>
            <a:ext cx="12281152" cy="145076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Kom med forslag til forbedring</a:t>
            </a:r>
          </a:p>
        </p:txBody>
      </p:sp>
      <p:sp>
        <p:nvSpPr>
          <p:cNvPr id="155" name="Shape 83"/>
          <p:cNvSpPr txBox="1"/>
          <p:nvPr/>
        </p:nvSpPr>
        <p:spPr>
          <a:xfrm>
            <a:off x="6243853" y="3033751"/>
            <a:ext cx="5166370" cy="22222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914400">
              <a:lnSpc>
                <a:spcPct val="90000"/>
              </a:lnSpc>
              <a:spcBef>
                <a:spcPts val="1200"/>
              </a:spcBef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marL="91436" indent="-91436" defTabSz="914400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00000"/>
              <a:buFont typeface="Trebuchet MS"/>
              <a:buChar char=" "/>
              <a:defRPr sz="22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Vælg selv:</a:t>
            </a:r>
            <a:br/>
            <a:endParaRPr>
              <a:solidFill>
                <a:srgbClr val="404040"/>
              </a:solidFill>
            </a:endParaRPr>
          </a:p>
          <a:p>
            <a:pPr lvl="1" marL="384047" indent="-182879" defTabSz="914400">
              <a:lnSpc>
                <a:spcPct val="90000"/>
              </a:lnSpc>
              <a:spcBef>
                <a:spcPts val="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Lav forbedringer til det eksisterende </a:t>
            </a:r>
            <a:br/>
            <a:r>
              <a:t>interface/funktion (let)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1" marL="384047" indent="-182879" defTabSz="914400">
              <a:lnSpc>
                <a:spcPct val="90000"/>
              </a:lnSpc>
              <a:spcBef>
                <a:spcPts val="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Lav en ny arbejdsgang med jeres bud på, hvordan et interface skal se ud (svær)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image4.jpg" descr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73602" y="2403156"/>
            <a:ext cx="3524456" cy="2643342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Shape 86"/>
          <p:cNvSpPr/>
          <p:nvPr/>
        </p:nvSpPr>
        <p:spPr>
          <a:xfrm>
            <a:off x="8281510" y="4392359"/>
            <a:ext cx="1587751" cy="1537003"/>
          </a:xfrm>
          <a:prstGeom prst="ellipse">
            <a:avLst/>
          </a:prstGeom>
          <a:solidFill>
            <a:srgbClr val="FFFFFF"/>
          </a:solidFill>
          <a:ln w="38100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59" name="Shape 87"/>
          <p:cNvSpPr txBox="1"/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60" name="Shape 88"/>
          <p:cNvSpPr txBox="1"/>
          <p:nvPr/>
        </p:nvSpPr>
        <p:spPr>
          <a:xfrm rot="20370762">
            <a:off x="8368230" y="4944997"/>
            <a:ext cx="1439791" cy="48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algn="ctr">
              <a:defRPr sz="16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Løsninger </a:t>
            </a:r>
            <a:r>
              <a:rPr u="sng">
                <a:latin typeface="Klint Pro Bold"/>
                <a:ea typeface="Klint Pro Bold"/>
                <a:cs typeface="Klint Pro Bold"/>
                <a:sym typeface="Klint Pro Bold"/>
              </a:rPr>
              <a:t>FORBUDT</a:t>
            </a:r>
          </a:p>
        </p:txBody>
      </p:sp>
      <p:sp>
        <p:nvSpPr>
          <p:cNvPr id="161" name="Shape 89"/>
          <p:cNvSpPr txBox="1"/>
          <p:nvPr>
            <p:ph type="title" idx="4294967295"/>
          </p:nvPr>
        </p:nvSpPr>
        <p:spPr>
          <a:xfrm>
            <a:off x="-1" y="390612"/>
            <a:ext cx="12281152" cy="1450763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Første Fase</a:t>
            </a:r>
          </a:p>
        </p:txBody>
      </p:sp>
      <p:sp>
        <p:nvSpPr>
          <p:cNvPr id="162" name="Shape 90"/>
          <p:cNvSpPr txBox="1"/>
          <p:nvPr>
            <p:ph type="body" sz="quarter" idx="4294967295"/>
          </p:nvPr>
        </p:nvSpPr>
        <p:spPr>
          <a:xfrm>
            <a:off x="1678014" y="2731180"/>
            <a:ext cx="5252211" cy="317229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Forstå og beskriv problemet (kollektivt)</a:t>
            </a:r>
            <a:br/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Hvad fungerer ikke (eller er dumt..) ?</a:t>
            </a:r>
            <a:br/>
            <a:br/>
            <a:r>
              <a:rPr>
                <a:solidFill>
                  <a:srgbClr val="F35364"/>
                </a:solidFill>
              </a:rPr>
              <a:t>Pas på ikke at falde i ved at komme </a:t>
            </a:r>
            <a:br>
              <a:rPr>
                <a:solidFill>
                  <a:srgbClr val="F35364"/>
                </a:solidFill>
              </a:rPr>
            </a:br>
            <a:r>
              <a:rPr>
                <a:solidFill>
                  <a:srgbClr val="F35364"/>
                </a:solidFill>
              </a:rPr>
              <a:t>med løsninger!</a:t>
            </a:r>
            <a:br>
              <a:rPr>
                <a:solidFill>
                  <a:srgbClr val="F35364"/>
                </a:solidFill>
              </a:rPr>
            </a:br>
          </a:p>
          <a:p>
            <a:pPr lvl="1" marL="0" indent="0">
              <a:spcBef>
                <a:spcPts val="400"/>
              </a:spcBef>
              <a:buSzTx/>
              <a:buNone/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Brainstorm er et godt værktøj</a:t>
            </a:r>
            <a:endParaRPr>
              <a:solidFill>
                <a:srgbClr val="000000"/>
              </a:solidFill>
            </a:endParaRPr>
          </a:p>
          <a:p>
            <a:pPr lvl="1" marL="384047" indent="-182879">
              <a:spcBef>
                <a:spcPts val="400"/>
              </a:spcBef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Støt hinanden med:</a:t>
            </a:r>
            <a:endParaRPr>
              <a:solidFill>
                <a:srgbClr val="000000"/>
              </a:solidFill>
            </a:endParaRPr>
          </a:p>
          <a:p>
            <a:pPr lvl="2" marL="566927" indent="-182879">
              <a:spcBef>
                <a:spcPts val="400"/>
              </a:spcBef>
              <a:defRPr sz="14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Sig aldrig </a:t>
            </a:r>
            <a:r>
              <a:rPr>
                <a:solidFill>
                  <a:srgbClr val="F35364"/>
                </a:solidFill>
              </a:rPr>
              <a:t>NEJ </a:t>
            </a:r>
            <a:r>
              <a:t>men </a:t>
            </a:r>
            <a:r>
              <a:rPr>
                <a:solidFill>
                  <a:srgbClr val="003B41"/>
                </a:solidFill>
              </a:rPr>
              <a:t>JA OG….</a:t>
            </a:r>
          </a:p>
          <a:p>
            <a:pPr lvl="2" marL="566927" indent="-182879">
              <a:spcBef>
                <a:spcPts val="400"/>
              </a:spcBef>
              <a:defRPr sz="14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I denne fase er alle inputs lige gode!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92"/>
          <p:cNvSpPr txBox="1"/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65" name="Shape 93"/>
          <p:cNvSpPr/>
          <p:nvPr/>
        </p:nvSpPr>
        <p:spPr>
          <a:xfrm>
            <a:off x="10717334" y="3881418"/>
            <a:ext cx="869911" cy="634573"/>
          </a:xfrm>
          <a:prstGeom prst="rect">
            <a:avLst/>
          </a:prstGeom>
          <a:solidFill>
            <a:srgbClr val="FFF983"/>
          </a:solidFill>
          <a:ln w="12700">
            <a:solidFill>
              <a:srgbClr val="FFF98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6" name="Shape 94"/>
          <p:cNvSpPr/>
          <p:nvPr/>
        </p:nvSpPr>
        <p:spPr>
          <a:xfrm>
            <a:off x="8116971" y="4861547"/>
            <a:ext cx="869911" cy="634573"/>
          </a:xfrm>
          <a:prstGeom prst="rect">
            <a:avLst/>
          </a:prstGeom>
          <a:solidFill>
            <a:srgbClr val="FFF983"/>
          </a:solidFill>
          <a:ln w="12700">
            <a:solidFill>
              <a:srgbClr val="FFF98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7" name="Shape 95"/>
          <p:cNvSpPr/>
          <p:nvPr/>
        </p:nvSpPr>
        <p:spPr>
          <a:xfrm>
            <a:off x="10534432" y="4861547"/>
            <a:ext cx="869911" cy="634573"/>
          </a:xfrm>
          <a:prstGeom prst="rect">
            <a:avLst/>
          </a:prstGeom>
          <a:solidFill>
            <a:srgbClr val="FFF983"/>
          </a:solidFill>
          <a:ln w="12700">
            <a:solidFill>
              <a:srgbClr val="FFF98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8" name="Shape 96"/>
          <p:cNvSpPr/>
          <p:nvPr/>
        </p:nvSpPr>
        <p:spPr>
          <a:xfrm>
            <a:off x="9253735" y="5113782"/>
            <a:ext cx="869911" cy="634572"/>
          </a:xfrm>
          <a:prstGeom prst="rect">
            <a:avLst/>
          </a:prstGeom>
          <a:solidFill>
            <a:srgbClr val="FFF983"/>
          </a:solidFill>
          <a:ln w="12700">
            <a:solidFill>
              <a:srgbClr val="FFF98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69" name="Shape 97"/>
          <p:cNvSpPr/>
          <p:nvPr/>
        </p:nvSpPr>
        <p:spPr>
          <a:xfrm>
            <a:off x="7373293" y="4087941"/>
            <a:ext cx="869911" cy="634573"/>
          </a:xfrm>
          <a:prstGeom prst="rect">
            <a:avLst/>
          </a:prstGeom>
          <a:solidFill>
            <a:srgbClr val="FFF983"/>
          </a:solidFill>
          <a:ln w="12700">
            <a:solidFill>
              <a:srgbClr val="FFF98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70" name="Shape 98"/>
          <p:cNvSpPr/>
          <p:nvPr/>
        </p:nvSpPr>
        <p:spPr>
          <a:xfrm>
            <a:off x="9556088" y="4087941"/>
            <a:ext cx="869911" cy="634573"/>
          </a:xfrm>
          <a:prstGeom prst="rect">
            <a:avLst/>
          </a:prstGeom>
          <a:solidFill>
            <a:srgbClr val="FFF983"/>
          </a:solidFill>
          <a:ln w="12700">
            <a:solidFill>
              <a:srgbClr val="FFF98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71" name="Shape 99"/>
          <p:cNvSpPr/>
          <p:nvPr/>
        </p:nvSpPr>
        <p:spPr>
          <a:xfrm>
            <a:off x="8464691" y="3718945"/>
            <a:ext cx="869911" cy="634572"/>
          </a:xfrm>
          <a:prstGeom prst="rect">
            <a:avLst/>
          </a:prstGeom>
          <a:solidFill>
            <a:srgbClr val="FFF983"/>
          </a:solidFill>
          <a:ln w="12700">
            <a:solidFill>
              <a:srgbClr val="FFF983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72" name="Shape 100"/>
          <p:cNvSpPr txBox="1"/>
          <p:nvPr>
            <p:ph type="title" idx="4294967295"/>
          </p:nvPr>
        </p:nvSpPr>
        <p:spPr>
          <a:xfrm>
            <a:off x="-146138" y="459352"/>
            <a:ext cx="12281152" cy="145076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Anden Fase</a:t>
            </a:r>
          </a:p>
        </p:txBody>
      </p:sp>
      <p:grpSp>
        <p:nvGrpSpPr>
          <p:cNvPr id="175" name="Group 103"/>
          <p:cNvGrpSpPr/>
          <p:nvPr/>
        </p:nvGrpSpPr>
        <p:grpSpPr>
          <a:xfrm>
            <a:off x="6121843" y="4440411"/>
            <a:ext cx="1838726" cy="1769185"/>
            <a:chOff x="-1" y="0"/>
            <a:chExt cx="1838724" cy="1769183"/>
          </a:xfrm>
        </p:grpSpPr>
        <p:sp>
          <p:nvSpPr>
            <p:cNvPr id="173" name="Shape 101"/>
            <p:cNvSpPr/>
            <p:nvPr/>
          </p:nvSpPr>
          <p:spPr>
            <a:xfrm>
              <a:off x="5513" y="0"/>
              <a:ext cx="1827605" cy="1769184"/>
            </a:xfrm>
            <a:prstGeom prst="ellipse">
              <a:avLst/>
            </a:prstGeom>
            <a:solidFill>
              <a:srgbClr val="FFFFFF"/>
            </a:solidFill>
            <a:ln w="381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4" name="Shape 102"/>
            <p:cNvSpPr txBox="1"/>
            <p:nvPr/>
          </p:nvSpPr>
          <p:spPr>
            <a:xfrm rot="20370762">
              <a:off x="90715" y="475695"/>
              <a:ext cx="1657292" cy="8178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/>
            <a:p>
              <a: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Løsninger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algn="ctr">
                <a:lnSpc>
                  <a:spcPct val="90000"/>
                </a:lnSpc>
                <a:defRPr sz="2000"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er stadig </a:t>
              </a:r>
              <a:r>
                <a:rPr u="sng">
                  <a:latin typeface="Klint Pro Bold"/>
                  <a:ea typeface="Klint Pro Bold"/>
                  <a:cs typeface="Klint Pro Bold"/>
                  <a:sym typeface="Klint Pro Bold"/>
                </a:rPr>
                <a:t>FORBUDT</a:t>
              </a:r>
            </a:p>
          </p:txBody>
        </p:sp>
      </p:grpSp>
      <p:sp>
        <p:nvSpPr>
          <p:cNvPr id="176" name="Shape 104"/>
          <p:cNvSpPr txBox="1"/>
          <p:nvPr>
            <p:ph type="body" sz="quarter" idx="4294967295"/>
          </p:nvPr>
        </p:nvSpPr>
        <p:spPr>
          <a:xfrm>
            <a:off x="1095514" y="2688038"/>
            <a:ext cx="4112468" cy="317229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Afgræns og zoom ind på, hvad I så </a:t>
            </a:r>
            <a:br/>
            <a:r>
              <a:t>vil søge en løsning på</a:t>
            </a:r>
            <a:endParaRPr sz="1800">
              <a:solidFill>
                <a:srgbClr val="000000"/>
              </a:solidFill>
            </a:endParaRPr>
          </a:p>
          <a:p>
            <a:pPr marL="0" indent="0">
              <a:buSzTx/>
              <a:buNone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Er der flere problemer? Fokuser på, </a:t>
            </a:r>
            <a:br/>
            <a:r>
              <a:t>hvilke af dem I fandt i Første Fase, </a:t>
            </a:r>
            <a:br/>
            <a:r>
              <a:t>I vil arbejde med at forbedre.</a:t>
            </a:r>
          </a:p>
        </p:txBody>
      </p:sp>
      <p:sp>
        <p:nvSpPr>
          <p:cNvPr id="177" name="Shape 105"/>
          <p:cNvSpPr txBox="1"/>
          <p:nvPr/>
        </p:nvSpPr>
        <p:spPr>
          <a:xfrm>
            <a:off x="6682405" y="2697414"/>
            <a:ext cx="2912453" cy="709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marL="91436" indent="-91436" defTabSz="914400">
              <a:lnSpc>
                <a:spcPct val="90000"/>
              </a:lnSpc>
              <a:spcBef>
                <a:spcPts val="1200"/>
              </a:spcBef>
              <a:buClr>
                <a:srgbClr val="F35364"/>
              </a:buClr>
              <a:buSzPct val="100000"/>
              <a:buFont typeface="Trebuchet MS"/>
              <a:buChar char=" "/>
              <a:defRPr sz="2000">
                <a:solidFill>
                  <a:srgbClr val="F35364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Organiser de gule sedler </a:t>
            </a:r>
            <a:br/>
            <a:r>
              <a:t>fra brainstormen: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07"/>
          <p:cNvSpPr txBox="1"/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80" name="Shape 108"/>
          <p:cNvSpPr txBox="1"/>
          <p:nvPr>
            <p:ph type="title" idx="4294967295"/>
          </p:nvPr>
        </p:nvSpPr>
        <p:spPr>
          <a:xfrm>
            <a:off x="-146138" y="468877"/>
            <a:ext cx="12281152" cy="145076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Tredje Fase</a:t>
            </a:r>
          </a:p>
        </p:txBody>
      </p:sp>
      <p:pic>
        <p:nvPicPr>
          <p:cNvPr id="181" name="image4.jpg" descr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58921" y="2532693"/>
            <a:ext cx="3584847" cy="2688637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Shape 110"/>
          <p:cNvSpPr txBox="1"/>
          <p:nvPr>
            <p:ph type="body" sz="quarter" idx="4294967295"/>
          </p:nvPr>
        </p:nvSpPr>
        <p:spPr>
          <a:xfrm>
            <a:off x="1095514" y="2688038"/>
            <a:ext cx="4112468" cy="317229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Nu skal I søge løsninger</a:t>
            </a:r>
            <a:endParaRPr sz="1800">
              <a:solidFill>
                <a:srgbClr val="000000"/>
              </a:solidFill>
            </a:endParaRPr>
          </a:p>
          <a:p>
            <a:pPr marL="0" indent="0">
              <a:buSzTx/>
              <a:buNone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Hvad kan vi så gøre ved interfacet for at gøre mekanikerens anvendelse af diagnosetesteren bedre/mere effektiv?</a:t>
            </a:r>
            <a:endParaRPr>
              <a:solidFill>
                <a:srgbClr val="000000"/>
              </a:solidFill>
            </a:endParaR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0" indent="0">
              <a:spcBef>
                <a:spcPts val="400"/>
              </a:spcBef>
              <a:buSzTx/>
              <a:buNone/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Brainstorm er et godt værktøj</a:t>
            </a:r>
            <a:endParaRPr>
              <a:solidFill>
                <a:srgbClr val="000000"/>
              </a:solidFill>
            </a:endParaRPr>
          </a:p>
          <a:p>
            <a:pPr lvl="1" marL="384047" indent="-182879">
              <a:spcBef>
                <a:spcPts val="400"/>
              </a:spcBef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Støt hinanden med:</a:t>
            </a:r>
            <a:endParaRPr>
              <a:solidFill>
                <a:srgbClr val="000000"/>
              </a:solidFill>
            </a:endParaRPr>
          </a:p>
          <a:p>
            <a:pPr lvl="2" marL="566927" indent="-182879">
              <a:spcBef>
                <a:spcPts val="400"/>
              </a:spcBef>
              <a:defRPr sz="14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Sig aldrig </a:t>
            </a:r>
            <a:r>
              <a:rPr>
                <a:solidFill>
                  <a:srgbClr val="F35364"/>
                </a:solidFill>
              </a:rPr>
              <a:t>NEJ </a:t>
            </a:r>
            <a:r>
              <a:t>men </a:t>
            </a:r>
            <a:r>
              <a:rPr>
                <a:solidFill>
                  <a:srgbClr val="003B41"/>
                </a:solidFill>
              </a:rPr>
              <a:t>JA OG….</a:t>
            </a:r>
          </a:p>
          <a:p>
            <a:pPr lvl="2" marL="566927" indent="-182879">
              <a:spcBef>
                <a:spcPts val="400"/>
              </a:spcBef>
              <a:defRPr sz="14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I denne fase er alle inputs lige gode!</a:t>
            </a:r>
          </a:p>
        </p:txBody>
      </p:sp>
      <p:grpSp>
        <p:nvGrpSpPr>
          <p:cNvPr id="185" name="Group 113"/>
          <p:cNvGrpSpPr/>
          <p:nvPr/>
        </p:nvGrpSpPr>
        <p:grpSpPr>
          <a:xfrm>
            <a:off x="6360908" y="4865847"/>
            <a:ext cx="1236757" cy="1196653"/>
            <a:chOff x="-1" y="0"/>
            <a:chExt cx="1236755" cy="1196652"/>
          </a:xfrm>
        </p:grpSpPr>
        <p:sp>
          <p:nvSpPr>
            <p:cNvPr id="183" name="Shape 111"/>
            <p:cNvSpPr/>
            <p:nvPr/>
          </p:nvSpPr>
          <p:spPr>
            <a:xfrm>
              <a:off x="265" y="-1"/>
              <a:ext cx="1236164" cy="1196654"/>
            </a:xfrm>
            <a:prstGeom prst="ellipse">
              <a:avLst/>
            </a:prstGeom>
            <a:solidFill>
              <a:srgbClr val="FFFFFF"/>
            </a:solidFill>
            <a:ln w="38100" cap="flat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4" name="Shape 112"/>
            <p:cNvSpPr txBox="1"/>
            <p:nvPr/>
          </p:nvSpPr>
          <p:spPr>
            <a:xfrm rot="20370762">
              <a:off x="57892" y="331652"/>
              <a:ext cx="1120968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Tænk kreativt </a:t>
              </a:r>
            </a:p>
          </p:txBody>
        </p:sp>
      </p:grpSp>
      <p:sp>
        <p:nvSpPr>
          <p:cNvPr id="186" name="Shape 114"/>
          <p:cNvSpPr txBox="1"/>
          <p:nvPr/>
        </p:nvSpPr>
        <p:spPr>
          <a:xfrm>
            <a:off x="7603935" y="5113294"/>
            <a:ext cx="3722590" cy="741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lvl="1" marL="384047" indent="-182879" defTabSz="914400">
              <a:lnSpc>
                <a:spcPct val="90000"/>
              </a:lnSpc>
              <a:spcBef>
                <a:spcPts val="400"/>
              </a:spcBef>
              <a:buClr>
                <a:srgbClr val="F35364"/>
              </a:buClr>
              <a:buSzPct val="100000"/>
              <a:buFont typeface="Trebuchet MS"/>
              <a:buChar char="◦"/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Hvordan ville en linedanser se på det?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1" marL="384047" indent="-182879" defTabSz="914400">
              <a:lnSpc>
                <a:spcPct val="90000"/>
              </a:lnSpc>
              <a:spcBef>
                <a:spcPts val="400"/>
              </a:spcBef>
              <a:buClr>
                <a:srgbClr val="F35364"/>
              </a:buClr>
              <a:buSzPct val="100000"/>
              <a:buFont typeface="Trebuchet MS"/>
              <a:buChar char="◦"/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Hvordan ville en pilot se på det?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lvl="1" marL="384047" indent="-182879" defTabSz="914400">
              <a:lnSpc>
                <a:spcPct val="90000"/>
              </a:lnSpc>
              <a:spcBef>
                <a:spcPts val="400"/>
              </a:spcBef>
              <a:buClr>
                <a:srgbClr val="F35364"/>
              </a:buClr>
              <a:buSzPct val="100000"/>
              <a:buFont typeface="Trebuchet MS"/>
              <a:buChar char="◦"/>
              <a:defRPr sz="15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Hvordan ville en frisør se på det?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16"/>
          <p:cNvSpPr txBox="1"/>
          <p:nvPr>
            <p:ph type="sldNum" sz="quarter" idx="4294967295"/>
          </p:nvPr>
        </p:nvSpPr>
        <p:spPr>
          <a:xfrm>
            <a:off x="11681303" y="6556788"/>
            <a:ext cx="127001" cy="13707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/>
          <a:lstStyle>
            <a:lvl1pPr>
              <a:defRPr>
                <a:solidFill>
                  <a:srgbClr val="F35364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89" name="Shape 117"/>
          <p:cNvSpPr txBox="1"/>
          <p:nvPr>
            <p:ph type="title" idx="4294967295"/>
          </p:nvPr>
        </p:nvSpPr>
        <p:spPr>
          <a:xfrm>
            <a:off x="-146138" y="478402"/>
            <a:ext cx="12281152" cy="145076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pc="-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Fjerde Fase</a:t>
            </a:r>
          </a:p>
        </p:txBody>
      </p:sp>
      <p:sp>
        <p:nvSpPr>
          <p:cNvPr id="190" name="Shape 118"/>
          <p:cNvSpPr txBox="1"/>
          <p:nvPr>
            <p:ph type="body" sz="quarter" idx="4294967295"/>
          </p:nvPr>
        </p:nvSpPr>
        <p:spPr>
          <a:xfrm>
            <a:off x="1771386" y="2764238"/>
            <a:ext cx="4112467" cy="316252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b="1">
                <a:latin typeface="Klint Pro Bold"/>
                <a:ea typeface="Klint Pro Bold"/>
                <a:cs typeface="Klint Pro Bold"/>
                <a:sym typeface="Klint Pro Bold"/>
              </a:defRPr>
            </a:pPr>
            <a:r>
              <a:t>Prøv det af</a:t>
            </a:r>
          </a:p>
          <a:p>
            <a:pPr marL="0" indent="0">
              <a:buSzTx/>
              <a:buNone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</a:p>
          <a:p>
            <a:pPr lvl="1" marL="384047" indent="-182879">
              <a:spcBef>
                <a:spcPts val="400"/>
              </a:spcBef>
              <a:buClr>
                <a:srgbClr val="F35364"/>
              </a:buClr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Skab en beskrivelse (eller PP) af, hvordan I kan forbedre de udfordringer, I har fundet</a:t>
            </a:r>
          </a:p>
        </p:txBody>
      </p:sp>
      <p:sp>
        <p:nvSpPr>
          <p:cNvPr id="191" name="Shape 119"/>
          <p:cNvSpPr txBox="1"/>
          <p:nvPr/>
        </p:nvSpPr>
        <p:spPr>
          <a:xfrm>
            <a:off x="6105023" y="2911556"/>
            <a:ext cx="4112465" cy="3162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defTabSz="914400">
              <a:lnSpc>
                <a:spcPct val="90000"/>
              </a:lnSpc>
              <a:spcBef>
                <a:spcPts val="1200"/>
              </a:spcBef>
              <a:defRPr sz="2000">
                <a:solidFill>
                  <a:srgbClr val="404040"/>
                </a:solidFill>
                <a:latin typeface="Calibri"/>
                <a:ea typeface="Calibri"/>
                <a:cs typeface="Calibri"/>
                <a:sym typeface="Calibri"/>
              </a:defRPr>
            </a:pPr>
            <a:br/>
          </a:p>
          <a:p>
            <a:pPr lvl="1" marL="384047" indent="-182879" defTabSz="914400">
              <a:lnSpc>
                <a:spcPct val="90000"/>
              </a:lnSpc>
              <a:spcBef>
                <a:spcPts val="400"/>
              </a:spcBef>
              <a:buClr>
                <a:srgbClr val="F35364"/>
              </a:buClr>
              <a:buSzPct val="100000"/>
              <a:buFont typeface="Trebuchet MS"/>
              <a:buChar char="◦"/>
              <a:defRPr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Når I har beskrevet første version, så prøv den af på en anden gruppe.</a:t>
            </a:r>
            <a:br/>
            <a:br/>
            <a:r>
              <a:t>Det er denne iterativitet, som giver viden, udvikler og modner jeres løsning.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21"/>
          <p:cNvSpPr txBox="1"/>
          <p:nvPr>
            <p:ph type="sldNum" sz="quarter" idx="4294967295"/>
          </p:nvPr>
        </p:nvSpPr>
        <p:spPr>
          <a:xfrm>
            <a:off x="11633717" y="6528093"/>
            <a:ext cx="168505" cy="22850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003B41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194" name="Shape 122"/>
          <p:cNvSpPr txBox="1"/>
          <p:nvPr>
            <p:ph type="title" idx="4294967295"/>
          </p:nvPr>
        </p:nvSpPr>
        <p:spPr>
          <a:xfrm>
            <a:off x="0" y="296336"/>
            <a:ext cx="12195755" cy="1450763"/>
          </a:xfrm>
          <a:prstGeom prst="rect">
            <a:avLst/>
          </a:prstGeom>
        </p:spPr>
        <p:txBody>
          <a:bodyPr lIns="0" tIns="0" rIns="0" bIns="0"/>
          <a:lstStyle/>
          <a:p>
            <a:pPr algn="ctr" defTabSz="704087">
              <a:lnSpc>
                <a:spcPct val="120000"/>
              </a:lnSpc>
              <a:defRPr spc="-100" sz="3300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Oversigt over modellen i arbejder efter</a:t>
            </a:r>
            <a:endParaRPr spc="-35"/>
          </a:p>
          <a:p>
            <a:pPr algn="ctr" defTabSz="352042">
              <a:lnSpc>
                <a:spcPct val="120000"/>
              </a:lnSpc>
              <a:defRPr spc="0" sz="2200">
                <a:solidFill>
                  <a:srgbClr val="F3F9FB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Dobbelt diamant procesmodellen</a:t>
            </a:r>
            <a:r>
              <a:rPr baseline="29491"/>
              <a:t>1</a:t>
            </a:r>
          </a:p>
        </p:txBody>
      </p:sp>
      <p:grpSp>
        <p:nvGrpSpPr>
          <p:cNvPr id="214" name="Group 142"/>
          <p:cNvGrpSpPr/>
          <p:nvPr/>
        </p:nvGrpSpPr>
        <p:grpSpPr>
          <a:xfrm>
            <a:off x="2013117" y="2239984"/>
            <a:ext cx="7880982" cy="3301314"/>
            <a:chOff x="18" y="0"/>
            <a:chExt cx="7880981" cy="3301313"/>
          </a:xfrm>
        </p:grpSpPr>
        <p:sp>
          <p:nvSpPr>
            <p:cNvPr id="195" name="Shape 123"/>
            <p:cNvSpPr/>
            <p:nvPr/>
          </p:nvSpPr>
          <p:spPr>
            <a:xfrm rot="2700000">
              <a:off x="1087475" y="718176"/>
              <a:ext cx="2139944" cy="2139939"/>
            </a:xfrm>
            <a:prstGeom prst="rect">
              <a:avLst/>
            </a:prstGeom>
            <a:solidFill>
              <a:srgbClr val="FFFBF8"/>
            </a:solidFill>
            <a:ln w="381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6" name="Shape 124"/>
            <p:cNvSpPr/>
            <p:nvPr/>
          </p:nvSpPr>
          <p:spPr>
            <a:xfrm rot="2700000">
              <a:off x="4469093" y="718176"/>
              <a:ext cx="2139944" cy="2139939"/>
            </a:xfrm>
            <a:prstGeom prst="rect">
              <a:avLst/>
            </a:prstGeom>
            <a:solidFill>
              <a:srgbClr val="FFFBF8"/>
            </a:solidFill>
            <a:ln w="381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7" name="Shape 125"/>
            <p:cNvSpPr/>
            <p:nvPr/>
          </p:nvSpPr>
          <p:spPr>
            <a:xfrm rot="19325559">
              <a:off x="1562980" y="1340628"/>
              <a:ext cx="937160" cy="937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2" h="19582" fill="norm" stroke="1" extrusionOk="0">
                  <a:moveTo>
                    <a:pt x="12735" y="19294"/>
                  </a:moveTo>
                  <a:cubicBezTo>
                    <a:pt x="7229" y="20591"/>
                    <a:pt x="1663" y="17387"/>
                    <a:pt x="302" y="12139"/>
                  </a:cubicBezTo>
                  <a:cubicBezTo>
                    <a:pt x="-1058" y="6890"/>
                    <a:pt x="2303" y="1584"/>
                    <a:pt x="7809" y="288"/>
                  </a:cubicBezTo>
                  <a:cubicBezTo>
                    <a:pt x="13316" y="-1009"/>
                    <a:pt x="18882" y="2195"/>
                    <a:pt x="20242" y="7443"/>
                  </a:cubicBezTo>
                  <a:cubicBezTo>
                    <a:pt x="20441" y="8211"/>
                    <a:pt x="20542" y="9000"/>
                    <a:pt x="20542" y="9791"/>
                  </a:cubicBezTo>
                </a:path>
              </a:pathLst>
            </a:custGeom>
            <a:noFill/>
            <a:ln w="57150" cap="flat">
              <a:solidFill>
                <a:srgbClr val="003B41"/>
              </a:solidFill>
              <a:prstDash val="solid"/>
              <a:miter lim="800000"/>
              <a:tail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8" name="Shape 126"/>
            <p:cNvSpPr/>
            <p:nvPr/>
          </p:nvSpPr>
          <p:spPr>
            <a:xfrm rot="19325559">
              <a:off x="4947307" y="1340628"/>
              <a:ext cx="937160" cy="937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2" h="19582" fill="norm" stroke="1" extrusionOk="0">
                  <a:moveTo>
                    <a:pt x="12735" y="19294"/>
                  </a:moveTo>
                  <a:cubicBezTo>
                    <a:pt x="7229" y="20591"/>
                    <a:pt x="1663" y="17387"/>
                    <a:pt x="302" y="12139"/>
                  </a:cubicBezTo>
                  <a:cubicBezTo>
                    <a:pt x="-1058" y="6890"/>
                    <a:pt x="2303" y="1584"/>
                    <a:pt x="7809" y="288"/>
                  </a:cubicBezTo>
                  <a:cubicBezTo>
                    <a:pt x="13316" y="-1009"/>
                    <a:pt x="18882" y="2195"/>
                    <a:pt x="20242" y="7443"/>
                  </a:cubicBezTo>
                  <a:cubicBezTo>
                    <a:pt x="20441" y="8211"/>
                    <a:pt x="20542" y="9000"/>
                    <a:pt x="20542" y="9791"/>
                  </a:cubicBezTo>
                </a:path>
              </a:pathLst>
            </a:custGeom>
            <a:noFill/>
            <a:ln w="57150" cap="flat">
              <a:solidFill>
                <a:srgbClr val="003B41"/>
              </a:solidFill>
              <a:prstDash val="solid"/>
              <a:miter lim="800000"/>
              <a:tail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9" name="Shape 127"/>
            <p:cNvSpPr txBox="1"/>
            <p:nvPr/>
          </p:nvSpPr>
          <p:spPr>
            <a:xfrm>
              <a:off x="1725118" y="1668149"/>
              <a:ext cx="1242245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Problemsøgende</a:t>
              </a:r>
            </a:p>
          </p:txBody>
        </p:sp>
        <p:sp>
          <p:nvSpPr>
            <p:cNvPr id="200" name="Shape 128"/>
            <p:cNvSpPr txBox="1"/>
            <p:nvPr/>
          </p:nvSpPr>
          <p:spPr>
            <a:xfrm>
              <a:off x="5145598" y="1680849"/>
              <a:ext cx="1206228" cy="177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12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Problemløsende</a:t>
              </a:r>
            </a:p>
          </p:txBody>
        </p:sp>
        <p:sp>
          <p:nvSpPr>
            <p:cNvPr id="201" name="Shape 129"/>
            <p:cNvSpPr txBox="1"/>
            <p:nvPr/>
          </p:nvSpPr>
          <p:spPr>
            <a:xfrm rot="18896030">
              <a:off x="1041103" y="356955"/>
              <a:ext cx="1089359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>
                  <a:solidFill>
                    <a:srgbClr val="FFFBF8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Divergent</a:t>
              </a:r>
            </a:p>
          </p:txBody>
        </p:sp>
        <p:sp>
          <p:nvSpPr>
            <p:cNvPr id="202" name="Shape 130"/>
            <p:cNvSpPr txBox="1"/>
            <p:nvPr/>
          </p:nvSpPr>
          <p:spPr>
            <a:xfrm rot="2700000">
              <a:off x="2121320" y="411605"/>
              <a:ext cx="1273324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>
                  <a:solidFill>
                    <a:srgbClr val="FFFBF8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Konvergent</a:t>
              </a:r>
            </a:p>
          </p:txBody>
        </p:sp>
        <p:sp>
          <p:nvSpPr>
            <p:cNvPr id="203" name="Shape 131"/>
            <p:cNvSpPr txBox="1"/>
            <p:nvPr/>
          </p:nvSpPr>
          <p:spPr>
            <a:xfrm rot="18896030">
              <a:off x="4453168" y="346423"/>
              <a:ext cx="1089359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>
                  <a:solidFill>
                    <a:srgbClr val="FFFBF8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Divergent</a:t>
              </a:r>
            </a:p>
          </p:txBody>
        </p:sp>
        <p:sp>
          <p:nvSpPr>
            <p:cNvPr id="204" name="Shape 132"/>
            <p:cNvSpPr txBox="1"/>
            <p:nvPr/>
          </p:nvSpPr>
          <p:spPr>
            <a:xfrm rot="2700000">
              <a:off x="5542260" y="437005"/>
              <a:ext cx="127332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>
                  <a:solidFill>
                    <a:srgbClr val="FFFBF8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Konvergent</a:t>
              </a:r>
            </a:p>
          </p:txBody>
        </p:sp>
        <p:sp>
          <p:nvSpPr>
            <p:cNvPr id="205" name="Shape 133"/>
            <p:cNvSpPr/>
            <p:nvPr/>
          </p:nvSpPr>
          <p:spPr>
            <a:xfrm>
              <a:off x="3302145" y="1365063"/>
              <a:ext cx="1171097" cy="846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9" h="20684" fill="norm" stroke="1" extrusionOk="0">
                  <a:moveTo>
                    <a:pt x="1901" y="6800"/>
                  </a:moveTo>
                  <a:cubicBezTo>
                    <a:pt x="1658" y="4397"/>
                    <a:pt x="2907" y="2184"/>
                    <a:pt x="4691" y="1857"/>
                  </a:cubicBezTo>
                  <a:cubicBezTo>
                    <a:pt x="5414" y="1724"/>
                    <a:pt x="6149" y="1922"/>
                    <a:pt x="6778" y="2419"/>
                  </a:cubicBezTo>
                  <a:cubicBezTo>
                    <a:pt x="7445" y="725"/>
                    <a:pt x="9003" y="82"/>
                    <a:pt x="10259" y="981"/>
                  </a:cubicBezTo>
                  <a:cubicBezTo>
                    <a:pt x="10478" y="1139"/>
                    <a:pt x="10680" y="1338"/>
                    <a:pt x="10857" y="1573"/>
                  </a:cubicBezTo>
                  <a:cubicBezTo>
                    <a:pt x="11377" y="169"/>
                    <a:pt x="12642" y="-401"/>
                    <a:pt x="13683" y="299"/>
                  </a:cubicBezTo>
                  <a:cubicBezTo>
                    <a:pt x="13971" y="493"/>
                    <a:pt x="14223" y="774"/>
                    <a:pt x="14418" y="1119"/>
                  </a:cubicBezTo>
                  <a:cubicBezTo>
                    <a:pt x="15255" y="-209"/>
                    <a:pt x="16734" y="-373"/>
                    <a:pt x="17722" y="753"/>
                  </a:cubicBezTo>
                  <a:cubicBezTo>
                    <a:pt x="18137" y="1226"/>
                    <a:pt x="18417" y="1878"/>
                    <a:pt x="18513" y="2598"/>
                  </a:cubicBezTo>
                  <a:cubicBezTo>
                    <a:pt x="19885" y="3102"/>
                    <a:pt x="20694" y="5013"/>
                    <a:pt x="20321" y="6865"/>
                  </a:cubicBezTo>
                  <a:cubicBezTo>
                    <a:pt x="20289" y="7020"/>
                    <a:pt x="20250" y="7173"/>
                    <a:pt x="20203" y="7321"/>
                  </a:cubicBezTo>
                  <a:cubicBezTo>
                    <a:pt x="21303" y="9251"/>
                    <a:pt x="21034" y="12017"/>
                    <a:pt x="19601" y="13499"/>
                  </a:cubicBezTo>
                  <a:cubicBezTo>
                    <a:pt x="19156" y="13961"/>
                    <a:pt x="18629" y="14259"/>
                    <a:pt x="18072" y="14367"/>
                  </a:cubicBezTo>
                  <a:cubicBezTo>
                    <a:pt x="18072" y="16443"/>
                    <a:pt x="16822" y="18126"/>
                    <a:pt x="15280" y="18126"/>
                  </a:cubicBezTo>
                  <a:cubicBezTo>
                    <a:pt x="14757" y="18126"/>
                    <a:pt x="14245" y="17928"/>
                    <a:pt x="13801" y="17556"/>
                  </a:cubicBezTo>
                  <a:cubicBezTo>
                    <a:pt x="13280" y="19883"/>
                    <a:pt x="11460" y="21199"/>
                    <a:pt x="9738" y="20494"/>
                  </a:cubicBezTo>
                  <a:cubicBezTo>
                    <a:pt x="9016" y="20199"/>
                    <a:pt x="8392" y="19574"/>
                    <a:pt x="7973" y="18727"/>
                  </a:cubicBezTo>
                  <a:cubicBezTo>
                    <a:pt x="6209" y="20160"/>
                    <a:pt x="3920" y="19389"/>
                    <a:pt x="2859" y="17004"/>
                  </a:cubicBezTo>
                  <a:cubicBezTo>
                    <a:pt x="2846" y="16974"/>
                    <a:pt x="2833" y="16944"/>
                    <a:pt x="2820" y="16914"/>
                  </a:cubicBezTo>
                  <a:cubicBezTo>
                    <a:pt x="1666" y="17096"/>
                    <a:pt x="620" y="15986"/>
                    <a:pt x="485" y="14435"/>
                  </a:cubicBezTo>
                  <a:cubicBezTo>
                    <a:pt x="412" y="13608"/>
                    <a:pt x="615" y="12780"/>
                    <a:pt x="1038" y="12172"/>
                  </a:cubicBezTo>
                  <a:cubicBezTo>
                    <a:pt x="39" y="11379"/>
                    <a:pt x="-297" y="9639"/>
                    <a:pt x="288" y="8285"/>
                  </a:cubicBezTo>
                  <a:cubicBezTo>
                    <a:pt x="626" y="7504"/>
                    <a:pt x="1218" y="6988"/>
                    <a:pt x="1883" y="6895"/>
                  </a:cubicBezTo>
                  <a:close/>
                </a:path>
              </a:pathLst>
            </a:custGeom>
            <a:solidFill>
              <a:srgbClr val="FFFBF8"/>
            </a:solidFill>
            <a:ln w="254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6" name="Shape 134"/>
            <p:cNvSpPr txBox="1"/>
            <p:nvPr/>
          </p:nvSpPr>
          <p:spPr>
            <a:xfrm>
              <a:off x="3505608" y="1432543"/>
              <a:ext cx="763956" cy="711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48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!?</a:t>
              </a:r>
            </a:p>
          </p:txBody>
        </p:sp>
        <p:sp>
          <p:nvSpPr>
            <p:cNvPr id="207" name="Shape 135"/>
            <p:cNvSpPr/>
            <p:nvPr/>
          </p:nvSpPr>
          <p:spPr>
            <a:xfrm>
              <a:off x="18" y="1365065"/>
              <a:ext cx="876468" cy="846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9" h="20684" fill="norm" stroke="1" extrusionOk="0">
                  <a:moveTo>
                    <a:pt x="1901" y="6800"/>
                  </a:moveTo>
                  <a:cubicBezTo>
                    <a:pt x="1658" y="4397"/>
                    <a:pt x="2907" y="2184"/>
                    <a:pt x="4691" y="1857"/>
                  </a:cubicBezTo>
                  <a:cubicBezTo>
                    <a:pt x="5414" y="1724"/>
                    <a:pt x="6149" y="1922"/>
                    <a:pt x="6778" y="2419"/>
                  </a:cubicBezTo>
                  <a:cubicBezTo>
                    <a:pt x="7445" y="725"/>
                    <a:pt x="9003" y="82"/>
                    <a:pt x="10259" y="981"/>
                  </a:cubicBezTo>
                  <a:cubicBezTo>
                    <a:pt x="10478" y="1139"/>
                    <a:pt x="10680" y="1338"/>
                    <a:pt x="10857" y="1573"/>
                  </a:cubicBezTo>
                  <a:cubicBezTo>
                    <a:pt x="11377" y="169"/>
                    <a:pt x="12642" y="-401"/>
                    <a:pt x="13683" y="299"/>
                  </a:cubicBezTo>
                  <a:cubicBezTo>
                    <a:pt x="13971" y="493"/>
                    <a:pt x="14223" y="774"/>
                    <a:pt x="14418" y="1119"/>
                  </a:cubicBezTo>
                  <a:cubicBezTo>
                    <a:pt x="15255" y="-209"/>
                    <a:pt x="16734" y="-373"/>
                    <a:pt x="17722" y="753"/>
                  </a:cubicBezTo>
                  <a:cubicBezTo>
                    <a:pt x="18137" y="1226"/>
                    <a:pt x="18417" y="1878"/>
                    <a:pt x="18513" y="2598"/>
                  </a:cubicBezTo>
                  <a:cubicBezTo>
                    <a:pt x="19885" y="3102"/>
                    <a:pt x="20694" y="5013"/>
                    <a:pt x="20321" y="6865"/>
                  </a:cubicBezTo>
                  <a:cubicBezTo>
                    <a:pt x="20289" y="7020"/>
                    <a:pt x="20250" y="7173"/>
                    <a:pt x="20203" y="7321"/>
                  </a:cubicBezTo>
                  <a:cubicBezTo>
                    <a:pt x="21303" y="9251"/>
                    <a:pt x="21034" y="12017"/>
                    <a:pt x="19601" y="13499"/>
                  </a:cubicBezTo>
                  <a:cubicBezTo>
                    <a:pt x="19156" y="13961"/>
                    <a:pt x="18629" y="14259"/>
                    <a:pt x="18072" y="14367"/>
                  </a:cubicBezTo>
                  <a:cubicBezTo>
                    <a:pt x="18072" y="16443"/>
                    <a:pt x="16822" y="18126"/>
                    <a:pt x="15280" y="18126"/>
                  </a:cubicBezTo>
                  <a:cubicBezTo>
                    <a:pt x="14757" y="18126"/>
                    <a:pt x="14245" y="17928"/>
                    <a:pt x="13801" y="17556"/>
                  </a:cubicBezTo>
                  <a:cubicBezTo>
                    <a:pt x="13280" y="19883"/>
                    <a:pt x="11460" y="21199"/>
                    <a:pt x="9738" y="20494"/>
                  </a:cubicBezTo>
                  <a:cubicBezTo>
                    <a:pt x="9016" y="20199"/>
                    <a:pt x="8392" y="19574"/>
                    <a:pt x="7973" y="18727"/>
                  </a:cubicBezTo>
                  <a:cubicBezTo>
                    <a:pt x="6209" y="20160"/>
                    <a:pt x="3920" y="19389"/>
                    <a:pt x="2859" y="17004"/>
                  </a:cubicBezTo>
                  <a:cubicBezTo>
                    <a:pt x="2846" y="16974"/>
                    <a:pt x="2833" y="16944"/>
                    <a:pt x="2820" y="16914"/>
                  </a:cubicBezTo>
                  <a:cubicBezTo>
                    <a:pt x="1666" y="17096"/>
                    <a:pt x="620" y="15986"/>
                    <a:pt x="485" y="14435"/>
                  </a:cubicBezTo>
                  <a:cubicBezTo>
                    <a:pt x="412" y="13608"/>
                    <a:pt x="615" y="12780"/>
                    <a:pt x="1038" y="12172"/>
                  </a:cubicBezTo>
                  <a:cubicBezTo>
                    <a:pt x="39" y="11379"/>
                    <a:pt x="-297" y="9639"/>
                    <a:pt x="288" y="8285"/>
                  </a:cubicBezTo>
                  <a:cubicBezTo>
                    <a:pt x="626" y="7504"/>
                    <a:pt x="1218" y="6988"/>
                    <a:pt x="1883" y="6895"/>
                  </a:cubicBezTo>
                  <a:close/>
                </a:path>
              </a:pathLst>
            </a:custGeom>
            <a:solidFill>
              <a:srgbClr val="FFFBF8"/>
            </a:solidFill>
            <a:ln w="254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8" name="Shape 136"/>
            <p:cNvSpPr txBox="1"/>
            <p:nvPr/>
          </p:nvSpPr>
          <p:spPr>
            <a:xfrm>
              <a:off x="182822" y="1381743"/>
              <a:ext cx="510700" cy="812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55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?</a:t>
              </a:r>
            </a:p>
          </p:txBody>
        </p:sp>
        <p:sp>
          <p:nvSpPr>
            <p:cNvPr id="209" name="Shape 137"/>
            <p:cNvSpPr/>
            <p:nvPr/>
          </p:nvSpPr>
          <p:spPr>
            <a:xfrm>
              <a:off x="6898846" y="1365065"/>
              <a:ext cx="876467" cy="846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9" h="20684" fill="norm" stroke="1" extrusionOk="0">
                  <a:moveTo>
                    <a:pt x="1901" y="6800"/>
                  </a:moveTo>
                  <a:cubicBezTo>
                    <a:pt x="1658" y="4397"/>
                    <a:pt x="2907" y="2184"/>
                    <a:pt x="4691" y="1857"/>
                  </a:cubicBezTo>
                  <a:cubicBezTo>
                    <a:pt x="5414" y="1724"/>
                    <a:pt x="6149" y="1922"/>
                    <a:pt x="6778" y="2419"/>
                  </a:cubicBezTo>
                  <a:cubicBezTo>
                    <a:pt x="7445" y="725"/>
                    <a:pt x="9003" y="82"/>
                    <a:pt x="10259" y="981"/>
                  </a:cubicBezTo>
                  <a:cubicBezTo>
                    <a:pt x="10478" y="1139"/>
                    <a:pt x="10680" y="1338"/>
                    <a:pt x="10857" y="1573"/>
                  </a:cubicBezTo>
                  <a:cubicBezTo>
                    <a:pt x="11377" y="169"/>
                    <a:pt x="12642" y="-401"/>
                    <a:pt x="13683" y="299"/>
                  </a:cubicBezTo>
                  <a:cubicBezTo>
                    <a:pt x="13971" y="493"/>
                    <a:pt x="14223" y="774"/>
                    <a:pt x="14418" y="1119"/>
                  </a:cubicBezTo>
                  <a:cubicBezTo>
                    <a:pt x="15255" y="-209"/>
                    <a:pt x="16734" y="-373"/>
                    <a:pt x="17722" y="753"/>
                  </a:cubicBezTo>
                  <a:cubicBezTo>
                    <a:pt x="18137" y="1226"/>
                    <a:pt x="18417" y="1878"/>
                    <a:pt x="18513" y="2598"/>
                  </a:cubicBezTo>
                  <a:cubicBezTo>
                    <a:pt x="19885" y="3102"/>
                    <a:pt x="20694" y="5013"/>
                    <a:pt x="20321" y="6865"/>
                  </a:cubicBezTo>
                  <a:cubicBezTo>
                    <a:pt x="20289" y="7020"/>
                    <a:pt x="20250" y="7173"/>
                    <a:pt x="20203" y="7321"/>
                  </a:cubicBezTo>
                  <a:cubicBezTo>
                    <a:pt x="21303" y="9251"/>
                    <a:pt x="21034" y="12017"/>
                    <a:pt x="19601" y="13499"/>
                  </a:cubicBezTo>
                  <a:cubicBezTo>
                    <a:pt x="19156" y="13961"/>
                    <a:pt x="18629" y="14259"/>
                    <a:pt x="18072" y="14367"/>
                  </a:cubicBezTo>
                  <a:cubicBezTo>
                    <a:pt x="18072" y="16443"/>
                    <a:pt x="16822" y="18126"/>
                    <a:pt x="15280" y="18126"/>
                  </a:cubicBezTo>
                  <a:cubicBezTo>
                    <a:pt x="14757" y="18126"/>
                    <a:pt x="14245" y="17928"/>
                    <a:pt x="13801" y="17556"/>
                  </a:cubicBezTo>
                  <a:cubicBezTo>
                    <a:pt x="13280" y="19883"/>
                    <a:pt x="11460" y="21199"/>
                    <a:pt x="9738" y="20494"/>
                  </a:cubicBezTo>
                  <a:cubicBezTo>
                    <a:pt x="9016" y="20199"/>
                    <a:pt x="8392" y="19574"/>
                    <a:pt x="7973" y="18727"/>
                  </a:cubicBezTo>
                  <a:cubicBezTo>
                    <a:pt x="6209" y="20160"/>
                    <a:pt x="3920" y="19389"/>
                    <a:pt x="2859" y="17004"/>
                  </a:cubicBezTo>
                  <a:cubicBezTo>
                    <a:pt x="2846" y="16974"/>
                    <a:pt x="2833" y="16944"/>
                    <a:pt x="2820" y="16914"/>
                  </a:cubicBezTo>
                  <a:cubicBezTo>
                    <a:pt x="1666" y="17096"/>
                    <a:pt x="620" y="15986"/>
                    <a:pt x="485" y="14435"/>
                  </a:cubicBezTo>
                  <a:cubicBezTo>
                    <a:pt x="412" y="13608"/>
                    <a:pt x="615" y="12780"/>
                    <a:pt x="1038" y="12172"/>
                  </a:cubicBezTo>
                  <a:cubicBezTo>
                    <a:pt x="39" y="11379"/>
                    <a:pt x="-297" y="9639"/>
                    <a:pt x="288" y="8285"/>
                  </a:cubicBezTo>
                  <a:cubicBezTo>
                    <a:pt x="626" y="7504"/>
                    <a:pt x="1218" y="6988"/>
                    <a:pt x="1883" y="6895"/>
                  </a:cubicBezTo>
                  <a:close/>
                </a:path>
              </a:pathLst>
            </a:custGeom>
            <a:solidFill>
              <a:srgbClr val="FFFBF8"/>
            </a:solidFill>
            <a:ln w="254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0" name="Shape 138"/>
            <p:cNvSpPr txBox="1"/>
            <p:nvPr/>
          </p:nvSpPr>
          <p:spPr>
            <a:xfrm>
              <a:off x="7081649" y="1381743"/>
              <a:ext cx="510699" cy="812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55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!</a:t>
              </a:r>
            </a:p>
          </p:txBody>
        </p:sp>
        <p:sp>
          <p:nvSpPr>
            <p:cNvPr id="211" name="Shape 139"/>
            <p:cNvSpPr txBox="1"/>
            <p:nvPr/>
          </p:nvSpPr>
          <p:spPr>
            <a:xfrm>
              <a:off x="67858" y="2311386"/>
              <a:ext cx="740627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Sagen</a:t>
              </a:r>
            </a:p>
          </p:txBody>
        </p:sp>
        <p:sp>
          <p:nvSpPr>
            <p:cNvPr id="212" name="Shape 140"/>
            <p:cNvSpPr txBox="1"/>
            <p:nvPr/>
          </p:nvSpPr>
          <p:spPr>
            <a:xfrm>
              <a:off x="3517272" y="2311386"/>
              <a:ext cx="740627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ctr">
                <a:defRPr sz="14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Sagens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  <a:p>
              <a:pPr algn="ctr">
                <a:defRPr sz="14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kerne</a:t>
              </a:r>
            </a:p>
          </p:txBody>
        </p:sp>
        <p:sp>
          <p:nvSpPr>
            <p:cNvPr id="213" name="Shape 141"/>
            <p:cNvSpPr txBox="1"/>
            <p:nvPr/>
          </p:nvSpPr>
          <p:spPr>
            <a:xfrm>
              <a:off x="6792998" y="2311386"/>
              <a:ext cx="1088002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1400">
                  <a:solidFill>
                    <a:srgbClr val="003B41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Konklusion</a:t>
              </a:r>
            </a:p>
          </p:txBody>
        </p:sp>
      </p:grpSp>
      <p:sp>
        <p:nvSpPr>
          <p:cNvPr id="215" name="Shape 143"/>
          <p:cNvSpPr txBox="1"/>
          <p:nvPr/>
        </p:nvSpPr>
        <p:spPr>
          <a:xfrm>
            <a:off x="229443" y="6435954"/>
            <a:ext cx="8846944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baseline="30000" sz="1200">
                <a:solidFill>
                  <a:srgbClr val="003B41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1</a:t>
            </a:r>
            <a:r>
              <a:rPr baseline="0"/>
              <a:t> Procesmodellen ”Double Diamond”, der er procesmodel udviklet af britiske Design Council i 2005 (Design Council, 2005)</a:t>
            </a:r>
          </a:p>
        </p:txBody>
      </p:sp>
      <p:pic>
        <p:nvPicPr>
          <p:cNvPr id="216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30435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270000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270000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