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2.jpeg" ContentType="image/jpeg"/>
  <Override PartName="/ppt/media/image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2E3037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2E3037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2E3037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2E3037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2E3037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2E3037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2E3037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2E3037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2E3037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rgbClr val="CCE8E6"/>
          </a:solidFill>
        </a:fill>
      </a:tcStyle>
    </a:wholeTbl>
    <a:band2H>
      <a:tcTxStyle b="def" i="def"/>
      <a:tcStyle>
        <a:tcBdr/>
        <a:fill>
          <a:solidFill>
            <a:srgbClr val="E7F4F3"/>
          </a:solidFill>
        </a:fill>
      </a:tcStyle>
    </a:band2H>
    <a:firstCol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381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381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rgbClr val="FAD0D3"/>
          </a:solidFill>
        </a:fill>
      </a:tcStyle>
    </a:wholeTbl>
    <a:band2H>
      <a:tcTxStyle b="def" i="def"/>
      <a:tcStyle>
        <a:tcBdr/>
        <a:fill>
          <a:solidFill>
            <a:srgbClr val="FDE9EA"/>
          </a:solidFill>
        </a:fill>
      </a:tcStyle>
    </a:band2H>
    <a:firstCol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381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381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rgbClr val="F4F6F8"/>
          </a:solidFill>
        </a:fill>
      </a:tcStyle>
    </a:wholeTbl>
    <a:band2H>
      <a:tcTxStyle b="def" i="def"/>
      <a:tcStyle>
        <a:tcBdr/>
        <a:fill>
          <a:solidFill>
            <a:srgbClr val="FAFAFC"/>
          </a:solidFill>
        </a:fill>
      </a:tcStyle>
    </a:band2H>
    <a:firstCol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381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381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2E3037"/>
        </a:fontRef>
        <a:srgbClr val="2E303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 b="def" i="def"/>
      <a:tcStyle>
        <a:tcBdr/>
        <a:fill>
          <a:solidFill>
            <a:srgbClr val="2E3037"/>
          </a:solidFill>
        </a:fill>
      </a:tcStyle>
    </a:band2H>
    <a:firstCol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2E3037"/>
              </a:solidFill>
              <a:prstDash val="solid"/>
              <a:round/>
            </a:ln>
          </a:top>
          <a:bottom>
            <a:ln w="254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E3037"/>
          </a:solidFill>
        </a:fill>
      </a:tcStyle>
    </a:lastRow>
    <a:firstRow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2E3037"/>
              </a:solidFill>
              <a:prstDash val="solid"/>
              <a:round/>
            </a:ln>
          </a:top>
          <a:bottom>
            <a:ln w="254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rgbClr val="CCCC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rgbClr val="2E3037"/>
          </a:solidFill>
        </a:fill>
      </a:tcStyle>
    </a:firstCol>
    <a:lastRow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381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rgbClr val="2E3037"/>
          </a:solidFill>
        </a:fill>
      </a:tcStyle>
    </a:lastRow>
    <a:firstRow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381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rgbClr val="2E3037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rgbClr val="2E3037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solidFill>
            <a:srgbClr val="2E3037">
              <a:alpha val="20000"/>
            </a:srgbClr>
          </a:solidFill>
        </a:fill>
      </a:tcStyle>
    </a:firstCol>
    <a:lastRow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50800" cap="flat">
              <a:solidFill>
                <a:srgbClr val="2E3037"/>
              </a:solidFill>
              <a:prstDash val="solid"/>
              <a:round/>
            </a:ln>
          </a:top>
          <a:bottom>
            <a:ln w="127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2E3037"/>
        </a:fontRef>
        <a:srgbClr val="2E3037"/>
      </a:tcTxStyle>
      <a:tcStyle>
        <a:tcBdr>
          <a:left>
            <a:ln w="12700" cap="flat">
              <a:solidFill>
                <a:srgbClr val="2E3037"/>
              </a:solidFill>
              <a:prstDash val="solid"/>
              <a:round/>
            </a:ln>
          </a:left>
          <a:right>
            <a:ln w="12700" cap="flat">
              <a:solidFill>
                <a:srgbClr val="2E3037"/>
              </a:solidFill>
              <a:prstDash val="solid"/>
              <a:round/>
            </a:ln>
          </a:right>
          <a:top>
            <a:ln w="12700" cap="flat">
              <a:solidFill>
                <a:srgbClr val="2E3037"/>
              </a:solidFill>
              <a:prstDash val="solid"/>
              <a:round/>
            </a:ln>
          </a:top>
          <a:bottom>
            <a:ln w="25400" cap="flat">
              <a:solidFill>
                <a:srgbClr val="2E3037"/>
              </a:solidFill>
              <a:prstDash val="solid"/>
              <a:round/>
            </a:ln>
          </a:bottom>
          <a:insideH>
            <a:ln w="12700" cap="flat">
              <a:solidFill>
                <a:srgbClr val="2E3037"/>
              </a:solidFill>
              <a:prstDash val="solid"/>
              <a:round/>
            </a:ln>
          </a:insideH>
          <a:insideV>
            <a:ln w="12700" cap="flat">
              <a:solidFill>
                <a:srgbClr val="2E3037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5" name="Shape 17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tekst"/>
          <p:cNvSpPr txBox="1"/>
          <p:nvPr>
            <p:ph type="title"/>
          </p:nvPr>
        </p:nvSpPr>
        <p:spPr>
          <a:xfrm>
            <a:off x="1758900" y="2978025"/>
            <a:ext cx="8907200" cy="1546400"/>
          </a:xfrm>
          <a:prstGeom prst="rect">
            <a:avLst/>
          </a:prstGeom>
        </p:spPr>
        <p:txBody>
          <a:bodyPr anchor="t">
            <a:normAutofit fontScale="100000" lnSpcReduction="0"/>
          </a:bodyPr>
          <a:lstStyle>
            <a:lvl1pPr>
              <a:defRPr sz="6600"/>
            </a:lvl1pPr>
          </a:lstStyle>
          <a:p>
            <a:pPr/>
            <a:r>
              <a:t>Titeltekst</a:t>
            </a:r>
          </a:p>
        </p:txBody>
      </p:sp>
      <p:sp>
        <p:nvSpPr>
          <p:cNvPr id="13" name="Google Shape;11;p2"/>
          <p:cNvSpPr/>
          <p:nvPr/>
        </p:nvSpPr>
        <p:spPr>
          <a:xfrm flipH="1">
            <a:off x="1252999" y="3776631"/>
            <a:ext cx="3" cy="3081204"/>
          </a:xfrm>
          <a:prstGeom prst="line">
            <a:avLst/>
          </a:prstGeom>
          <a:ln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4" name="Google Shape;12;p2"/>
          <p:cNvSpPr/>
          <p:nvPr/>
        </p:nvSpPr>
        <p:spPr>
          <a:xfrm>
            <a:off x="1127000" y="3524632"/>
            <a:ext cx="252005" cy="252005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2E3037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5" name="Lysbillednummer"/>
          <p:cNvSpPr txBox="1"/>
          <p:nvPr>
            <p:ph type="sldNum" sz="quarter" idx="2"/>
          </p:nvPr>
        </p:nvSpPr>
        <p:spPr>
          <a:xfrm>
            <a:off x="8316034" y="6356350"/>
            <a:ext cx="421568" cy="424146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+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iteltekst"/>
          <p:cNvSpPr txBox="1"/>
          <p:nvPr>
            <p:ph type="title"/>
          </p:nvPr>
        </p:nvSpPr>
        <p:spPr>
          <a:xfrm>
            <a:off x="1553966" y="732865"/>
            <a:ext cx="9144001" cy="46000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117" name="Brødtekst, niveau et…"/>
          <p:cNvSpPr txBox="1"/>
          <p:nvPr>
            <p:ph type="body" sz="quarter" idx="1"/>
          </p:nvPr>
        </p:nvSpPr>
        <p:spPr>
          <a:xfrm>
            <a:off x="1553966" y="1589729"/>
            <a:ext cx="3204803" cy="4894005"/>
          </a:xfrm>
          <a:prstGeom prst="rect">
            <a:avLst/>
          </a:prstGeom>
        </p:spPr>
        <p:txBody>
          <a:bodyPr/>
          <a:lstStyle>
            <a:lvl1pPr marL="609584" indent="-457189">
              <a:spcBef>
                <a:spcPts val="800"/>
              </a:spcBef>
            </a:lvl1pPr>
            <a:lvl2pPr marL="1219168" indent="-457189">
              <a:spcBef>
                <a:spcPts val="800"/>
              </a:spcBef>
            </a:lvl2pPr>
            <a:lvl3pPr marL="1828754" indent="-457187">
              <a:spcBef>
                <a:spcPts val="800"/>
              </a:spcBef>
            </a:lvl3pPr>
            <a:lvl4pPr marL="2438337" indent="-457187">
              <a:spcBef>
                <a:spcPts val="800"/>
              </a:spcBef>
            </a:lvl4pPr>
            <a:lvl5pPr marL="3047924" indent="-457187">
              <a:spcBef>
                <a:spcPts val="800"/>
              </a:spcBef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18" name="Google Shape;43;p7"/>
          <p:cNvSpPr txBox="1"/>
          <p:nvPr>
            <p:ph type="body" sz="quarter" idx="21"/>
          </p:nvPr>
        </p:nvSpPr>
        <p:spPr>
          <a:xfrm>
            <a:off x="4922999" y="1589729"/>
            <a:ext cx="3204803" cy="4894005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9" name="Google Shape;44;p7"/>
          <p:cNvSpPr txBox="1"/>
          <p:nvPr>
            <p:ph type="body" sz="quarter" idx="22"/>
          </p:nvPr>
        </p:nvSpPr>
        <p:spPr>
          <a:xfrm>
            <a:off x="8292031" y="1589729"/>
            <a:ext cx="3204803" cy="4894005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Google Shape;46;p7"/>
          <p:cNvSpPr/>
          <p:nvPr/>
        </p:nvSpPr>
        <p:spPr>
          <a:xfrm flipH="1">
            <a:off x="1260851" y="0"/>
            <a:ext cx="3" cy="6858001"/>
          </a:xfrm>
          <a:prstGeom prst="line">
            <a:avLst/>
          </a:prstGeom>
          <a:ln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21" name="Google Shape;47;p7"/>
          <p:cNvSpPr/>
          <p:nvPr/>
        </p:nvSpPr>
        <p:spPr>
          <a:xfrm>
            <a:off x="1165861" y="807725"/>
            <a:ext cx="190005" cy="190005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2E3037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22" name="Google Shape;48;p7"/>
          <p:cNvSpPr/>
          <p:nvPr/>
        </p:nvSpPr>
        <p:spPr>
          <a:xfrm>
            <a:off x="1126233" y="1867628"/>
            <a:ext cx="269200" cy="269205"/>
          </a:xfrm>
          <a:prstGeom prst="ellipse">
            <a:avLst/>
          </a:prstGeom>
          <a:solidFill>
            <a:srgbClr val="2E3037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2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iteltekst"/>
          <p:cNvSpPr txBox="1"/>
          <p:nvPr>
            <p:ph type="title"/>
          </p:nvPr>
        </p:nvSpPr>
        <p:spPr>
          <a:xfrm>
            <a:off x="1553966" y="732865"/>
            <a:ext cx="9144001" cy="46000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131" name="Google Shape;52;p8"/>
          <p:cNvSpPr/>
          <p:nvPr/>
        </p:nvSpPr>
        <p:spPr>
          <a:xfrm flipH="1">
            <a:off x="1260851" y="0"/>
            <a:ext cx="3" cy="6858001"/>
          </a:xfrm>
          <a:prstGeom prst="line">
            <a:avLst/>
          </a:prstGeom>
          <a:ln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32" name="Google Shape;53;p8"/>
          <p:cNvSpPr/>
          <p:nvPr/>
        </p:nvSpPr>
        <p:spPr>
          <a:xfrm>
            <a:off x="1165861" y="807725"/>
            <a:ext cx="190005" cy="190005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2E3037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3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61;p10"/>
          <p:cNvSpPr/>
          <p:nvPr/>
        </p:nvSpPr>
        <p:spPr>
          <a:xfrm flipH="1">
            <a:off x="1260851" y="0"/>
            <a:ext cx="3" cy="6858001"/>
          </a:xfrm>
          <a:prstGeom prst="line">
            <a:avLst/>
          </a:prstGeom>
          <a:ln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41" name="Google Shape;62;p10"/>
          <p:cNvSpPr/>
          <p:nvPr/>
        </p:nvSpPr>
        <p:spPr>
          <a:xfrm>
            <a:off x="1126233" y="3294400"/>
            <a:ext cx="269200" cy="269205"/>
          </a:xfrm>
          <a:prstGeom prst="ellipse">
            <a:avLst/>
          </a:prstGeom>
          <a:solidFill>
            <a:srgbClr val="2E3037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4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key color">
    <p:bg>
      <p:bgPr>
        <a:solidFill>
          <a:schemeClr val="accen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65;p11"/>
          <p:cNvSpPr/>
          <p:nvPr/>
        </p:nvSpPr>
        <p:spPr>
          <a:xfrm flipH="1">
            <a:off x="1260851" y="0"/>
            <a:ext cx="3" cy="6858001"/>
          </a:xfrm>
          <a:prstGeom prst="line">
            <a:avLst/>
          </a:prstGeom>
          <a:ln>
            <a:solidFill>
              <a:srgbClr val="2E3037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50" name="Google Shape;66;p11"/>
          <p:cNvSpPr/>
          <p:nvPr/>
        </p:nvSpPr>
        <p:spPr>
          <a:xfrm>
            <a:off x="1126233" y="3294400"/>
            <a:ext cx="269200" cy="269205"/>
          </a:xfrm>
          <a:prstGeom prst="ellipse">
            <a:avLst/>
          </a:prstGeom>
          <a:solidFill>
            <a:schemeClr val="accent1"/>
          </a:solidFill>
          <a:ln>
            <a:solidFill>
              <a:srgbClr val="2E3037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51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E3037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elteks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algn="ctr"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159" name="Brødtekst, niveau et…"/>
          <p:cNvSpPr txBox="1"/>
          <p:nvPr>
            <p:ph type="body" sz="quarter" idx="1"/>
          </p:nvPr>
        </p:nvSpPr>
        <p:spPr>
          <a:xfrm>
            <a:off x="1524000" y="3602037"/>
            <a:ext cx="9144000" cy="1655765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</a:lvl1pPr>
            <a:lvl2pPr marL="0" indent="0" algn="ctr">
              <a:buClrTx/>
              <a:buSzTx/>
              <a:buFontTx/>
              <a:buNone/>
            </a:lvl2pPr>
            <a:lvl3pPr marL="0" indent="0" algn="ctr">
              <a:buClrTx/>
              <a:buSzTx/>
              <a:buFontTx/>
              <a:buNone/>
            </a:lvl3pPr>
            <a:lvl4pPr marL="0" indent="0" algn="ctr">
              <a:buClrTx/>
              <a:buSzTx/>
              <a:buFontTx/>
              <a:buNone/>
            </a:lvl4pPr>
            <a:lvl5pPr marL="0" indent="0" algn="ctr">
              <a:buClrTx/>
              <a:buSzTx/>
              <a:buFontTx/>
              <a:buNone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60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68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tekst"/>
          <p:cNvSpPr txBox="1"/>
          <p:nvPr>
            <p:ph type="title"/>
          </p:nvPr>
        </p:nvSpPr>
        <p:spPr>
          <a:xfrm>
            <a:off x="1553966" y="732865"/>
            <a:ext cx="9144001" cy="4600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2400"/>
            </a:lvl1pPr>
          </a:lstStyle>
          <a:p>
            <a:pPr/>
            <a:r>
              <a:t>Titeltekst</a:t>
            </a:r>
          </a:p>
        </p:txBody>
      </p:sp>
      <p:sp>
        <p:nvSpPr>
          <p:cNvPr id="23" name="Brødtekst, niveau et…"/>
          <p:cNvSpPr txBox="1"/>
          <p:nvPr>
            <p:ph type="body" idx="1"/>
          </p:nvPr>
        </p:nvSpPr>
        <p:spPr>
          <a:xfrm>
            <a:off x="1553997" y="1449065"/>
            <a:ext cx="9144001" cy="4967600"/>
          </a:xfrm>
          <a:prstGeom prst="rect">
            <a:avLst/>
          </a:prstGeom>
        </p:spPr>
        <p:txBody>
          <a:bodyPr/>
          <a:lstStyle>
            <a:lvl1pPr marL="609585" indent="-558786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1pPr>
            <a:lvl2pPr marL="1346165" indent="-634981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2pPr>
            <a:lvl3pPr marL="1955750" indent="-634981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3pPr>
            <a:lvl4pPr marL="2743131" indent="-761981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4pPr>
            <a:lvl5pPr marL="3352715" indent="-761981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24" name="Google Shape;29;p5"/>
          <p:cNvSpPr/>
          <p:nvPr/>
        </p:nvSpPr>
        <p:spPr>
          <a:xfrm flipH="1">
            <a:off x="1260851" y="0"/>
            <a:ext cx="3" cy="6858001"/>
          </a:xfrm>
          <a:prstGeom prst="line">
            <a:avLst/>
          </a:prstGeom>
          <a:ln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5" name="Google Shape;30;p5"/>
          <p:cNvSpPr/>
          <p:nvPr/>
        </p:nvSpPr>
        <p:spPr>
          <a:xfrm>
            <a:off x="1165861" y="807725"/>
            <a:ext cx="190005" cy="190005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2E3037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6" name="Google Shape;31;p5"/>
          <p:cNvSpPr/>
          <p:nvPr/>
        </p:nvSpPr>
        <p:spPr>
          <a:xfrm>
            <a:off x="1126233" y="1867628"/>
            <a:ext cx="269200" cy="269205"/>
          </a:xfrm>
          <a:prstGeom prst="ellipse">
            <a:avLst/>
          </a:prstGeom>
          <a:solidFill>
            <a:srgbClr val="2E3037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+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tekst"/>
          <p:cNvSpPr txBox="1"/>
          <p:nvPr>
            <p:ph type="title"/>
          </p:nvPr>
        </p:nvSpPr>
        <p:spPr>
          <a:xfrm>
            <a:off x="1553966" y="732865"/>
            <a:ext cx="9144001" cy="46000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5" name="Brødtekst, niveau et…"/>
          <p:cNvSpPr txBox="1"/>
          <p:nvPr>
            <p:ph type="body" sz="half" idx="1"/>
          </p:nvPr>
        </p:nvSpPr>
        <p:spPr>
          <a:xfrm>
            <a:off x="1553966" y="1565489"/>
            <a:ext cx="4409203" cy="4967600"/>
          </a:xfrm>
          <a:prstGeom prst="rect">
            <a:avLst/>
          </a:prstGeom>
        </p:spPr>
        <p:txBody>
          <a:bodyPr/>
          <a:lstStyle>
            <a:lvl1pPr marL="609584" indent="-474121">
              <a:spcBef>
                <a:spcPts val="800"/>
              </a:spcBef>
              <a:buSzPts val="2600"/>
              <a:defRPr sz="2600"/>
            </a:lvl1pPr>
            <a:lvl2pPr marL="1219168" indent="-474121">
              <a:spcBef>
                <a:spcPts val="800"/>
              </a:spcBef>
              <a:buSzPts val="2600"/>
              <a:defRPr sz="2600"/>
            </a:lvl2pPr>
            <a:lvl3pPr marL="1828754" indent="-474121">
              <a:spcBef>
                <a:spcPts val="800"/>
              </a:spcBef>
              <a:buSzPts val="2600"/>
              <a:defRPr sz="2600"/>
            </a:lvl3pPr>
            <a:lvl4pPr marL="2438337" indent="-474121">
              <a:spcBef>
                <a:spcPts val="800"/>
              </a:spcBef>
              <a:buSzPts val="2600"/>
              <a:defRPr sz="2600"/>
            </a:lvl4pPr>
            <a:lvl5pPr marL="3047924" indent="-474121">
              <a:spcBef>
                <a:spcPts val="800"/>
              </a:spcBef>
              <a:buSzPts val="2600"/>
              <a:defRPr sz="26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6" name="Google Shape;35;p6"/>
          <p:cNvSpPr txBox="1"/>
          <p:nvPr>
            <p:ph type="body" sz="half" idx="21"/>
          </p:nvPr>
        </p:nvSpPr>
        <p:spPr>
          <a:xfrm>
            <a:off x="6228760" y="1565489"/>
            <a:ext cx="4409200" cy="49676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" name="Google Shape;37;p6"/>
          <p:cNvSpPr/>
          <p:nvPr/>
        </p:nvSpPr>
        <p:spPr>
          <a:xfrm flipH="1">
            <a:off x="1260851" y="0"/>
            <a:ext cx="3" cy="6858001"/>
          </a:xfrm>
          <a:prstGeom prst="line">
            <a:avLst/>
          </a:prstGeom>
          <a:ln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8" name="Google Shape;38;p6"/>
          <p:cNvSpPr/>
          <p:nvPr/>
        </p:nvSpPr>
        <p:spPr>
          <a:xfrm>
            <a:off x="1165861" y="807725"/>
            <a:ext cx="190005" cy="190005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2E3037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39" name="Google Shape;39;p6"/>
          <p:cNvSpPr/>
          <p:nvPr/>
        </p:nvSpPr>
        <p:spPr>
          <a:xfrm>
            <a:off x="1126233" y="1867628"/>
            <a:ext cx="269200" cy="269205"/>
          </a:xfrm>
          <a:prstGeom prst="ellipse">
            <a:avLst/>
          </a:prstGeom>
          <a:solidFill>
            <a:srgbClr val="2E3037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40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+ 1 column kopi">
    <p:bg>
      <p:bgPr>
        <a:solidFill>
          <a:srgbClr val="F3F9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/>
          <p:nvPr>
            <p:ph type="title"/>
          </p:nvPr>
        </p:nvSpPr>
        <p:spPr>
          <a:xfrm>
            <a:off x="1553966" y="732865"/>
            <a:ext cx="9144001" cy="4600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2400"/>
            </a:lvl1pPr>
          </a:lstStyle>
          <a:p>
            <a:pPr/>
            <a:r>
              <a:t>Titeltekst</a:t>
            </a:r>
          </a:p>
        </p:txBody>
      </p:sp>
      <p:sp>
        <p:nvSpPr>
          <p:cNvPr id="48" name="Brødtekst, niveau et…"/>
          <p:cNvSpPr txBox="1"/>
          <p:nvPr>
            <p:ph type="body" idx="1"/>
          </p:nvPr>
        </p:nvSpPr>
        <p:spPr>
          <a:xfrm>
            <a:off x="1553997" y="1449065"/>
            <a:ext cx="9144001" cy="4967600"/>
          </a:xfrm>
          <a:prstGeom prst="rect">
            <a:avLst/>
          </a:prstGeom>
        </p:spPr>
        <p:txBody>
          <a:bodyPr/>
          <a:lstStyle>
            <a:lvl1pPr marL="609585" indent="-558786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1pPr>
            <a:lvl2pPr marL="1346165" indent="-634981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2pPr>
            <a:lvl3pPr marL="1955750" indent="-634981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3pPr>
            <a:lvl4pPr marL="2743131" indent="-761981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4pPr>
            <a:lvl5pPr marL="3352715" indent="-761981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9" name="Google Shape;29;p5"/>
          <p:cNvSpPr/>
          <p:nvPr/>
        </p:nvSpPr>
        <p:spPr>
          <a:xfrm flipH="1">
            <a:off x="1260849" y="0"/>
            <a:ext cx="3" cy="6858001"/>
          </a:xfrm>
          <a:prstGeom prst="line">
            <a:avLst/>
          </a:prstGeom>
          <a:ln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50" name="Google Shape;30;p5"/>
          <p:cNvSpPr/>
          <p:nvPr/>
        </p:nvSpPr>
        <p:spPr>
          <a:xfrm>
            <a:off x="1165861" y="807725"/>
            <a:ext cx="190005" cy="190005"/>
          </a:xfrm>
          <a:prstGeom prst="ellipse">
            <a:avLst/>
          </a:prstGeom>
          <a:solidFill>
            <a:srgbClr val="EF5262"/>
          </a:solidFill>
          <a:ln w="28575">
            <a:solidFill>
              <a:srgbClr val="EF5262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51" name="Google Shape;31;p5"/>
          <p:cNvSpPr/>
          <p:nvPr/>
        </p:nvSpPr>
        <p:spPr>
          <a:xfrm>
            <a:off x="1126233" y="1867628"/>
            <a:ext cx="269200" cy="269205"/>
          </a:xfrm>
          <a:prstGeom prst="ellipse">
            <a:avLst/>
          </a:prstGeom>
          <a:solidFill>
            <a:srgbClr val="44546A"/>
          </a:solidFill>
          <a:ln>
            <a:solidFill>
              <a:srgbClr val="44546A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52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04800"/>
            <a:ext cx="11304004" cy="479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3" name="Billede 3" descr="Billed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465003" y="51945"/>
            <a:ext cx="662073" cy="720000"/>
          </a:xfrm>
          <a:prstGeom prst="rect">
            <a:avLst/>
          </a:prstGeom>
          <a:ln w="12700">
            <a:miter lim="400000"/>
          </a:ln>
        </p:spPr>
      </p:pic>
      <p:sp>
        <p:nvSpPr>
          <p:cNvPr id="5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+ 1 column kopi 1">
    <p:bg>
      <p:bgPr>
        <a:solidFill>
          <a:srgbClr val="44546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eltekst"/>
          <p:cNvSpPr txBox="1"/>
          <p:nvPr>
            <p:ph type="title"/>
          </p:nvPr>
        </p:nvSpPr>
        <p:spPr>
          <a:xfrm>
            <a:off x="1553966" y="732865"/>
            <a:ext cx="9144001" cy="4600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2400"/>
            </a:lvl1pPr>
          </a:lstStyle>
          <a:p>
            <a:pPr/>
            <a:r>
              <a:t>Titeltekst</a:t>
            </a:r>
          </a:p>
        </p:txBody>
      </p:sp>
      <p:sp>
        <p:nvSpPr>
          <p:cNvPr id="62" name="Brødtekst, niveau et…"/>
          <p:cNvSpPr txBox="1"/>
          <p:nvPr>
            <p:ph type="body" idx="1"/>
          </p:nvPr>
        </p:nvSpPr>
        <p:spPr>
          <a:xfrm>
            <a:off x="1553997" y="1449065"/>
            <a:ext cx="9144001" cy="4967600"/>
          </a:xfrm>
          <a:prstGeom prst="rect">
            <a:avLst/>
          </a:prstGeom>
        </p:spPr>
        <p:txBody>
          <a:bodyPr/>
          <a:lstStyle>
            <a:lvl1pPr marL="609585" indent="-558786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1pPr>
            <a:lvl2pPr marL="1346165" indent="-634981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2pPr>
            <a:lvl3pPr marL="1955750" indent="-634981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3pPr>
            <a:lvl4pPr marL="2743131" indent="-761981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4pPr>
            <a:lvl5pPr marL="3352715" indent="-761981">
              <a:spcBef>
                <a:spcPts val="800"/>
              </a:spcBef>
              <a:buClr>
                <a:srgbClr val="F3F3F3"/>
              </a:buClr>
              <a:buSzPts val="4000"/>
              <a:defRPr sz="4000">
                <a:solidFill>
                  <a:srgbClr val="F3F3F3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63" name="Google Shape;29;p5"/>
          <p:cNvSpPr/>
          <p:nvPr/>
        </p:nvSpPr>
        <p:spPr>
          <a:xfrm flipH="1">
            <a:off x="1260849" y="0"/>
            <a:ext cx="3" cy="6858001"/>
          </a:xfrm>
          <a:prstGeom prst="line">
            <a:avLst/>
          </a:prstGeom>
          <a:ln>
            <a:solidFill>
              <a:srgbClr val="F3F9FB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64" name="Google Shape;30;p5"/>
          <p:cNvSpPr/>
          <p:nvPr/>
        </p:nvSpPr>
        <p:spPr>
          <a:xfrm>
            <a:off x="1165861" y="807725"/>
            <a:ext cx="190005" cy="190005"/>
          </a:xfrm>
          <a:prstGeom prst="ellipse">
            <a:avLst/>
          </a:prstGeom>
          <a:solidFill>
            <a:srgbClr val="EF5262"/>
          </a:solidFill>
          <a:ln w="28575">
            <a:solidFill>
              <a:srgbClr val="EF5262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65" name="Google Shape;31;p5"/>
          <p:cNvSpPr/>
          <p:nvPr/>
        </p:nvSpPr>
        <p:spPr>
          <a:xfrm>
            <a:off x="1126233" y="1867628"/>
            <a:ext cx="269200" cy="269205"/>
          </a:xfrm>
          <a:prstGeom prst="ellipse">
            <a:avLst/>
          </a:prstGeom>
          <a:solidFill>
            <a:srgbClr val="F3F9FB"/>
          </a:solidFill>
          <a:ln>
            <a:solidFill>
              <a:srgbClr val="44546A"/>
            </a:solidFill>
          </a:ln>
        </p:spPr>
        <p:txBody>
          <a:bodyPr lIns="45718" tIns="45718" rIns="45718" bIns="45718" anchor="ctr"/>
          <a:lstStyle/>
          <a:p>
            <a:pPr>
              <a:def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66" name="Billede 3" descr="Billed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465003" y="51945"/>
            <a:ext cx="662073" cy="720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7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304004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68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 kopi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image3.png" descr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6200000">
            <a:off x="-8323827" y="-5527141"/>
            <a:ext cx="14379794" cy="12756913"/>
          </a:xfrm>
          <a:prstGeom prst="rect">
            <a:avLst/>
          </a:prstGeom>
          <a:ln w="12700">
            <a:miter lim="400000"/>
          </a:ln>
        </p:spPr>
      </p:pic>
      <p:sp>
        <p:nvSpPr>
          <p:cNvPr id="76" name="Titeltekst"/>
          <p:cNvSpPr txBox="1"/>
          <p:nvPr>
            <p:ph type="title"/>
          </p:nvPr>
        </p:nvSpPr>
        <p:spPr>
          <a:xfrm>
            <a:off x="1394414" y="0"/>
            <a:ext cx="3108382" cy="3306554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algn="ctr">
              <a:lnSpc>
                <a:spcPct val="85000"/>
              </a:lnSpc>
              <a:defRPr spc="-5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77" name="Brødtekst, niveau et…"/>
          <p:cNvSpPr txBox="1"/>
          <p:nvPr>
            <p:ph type="body" sz="quarter" idx="1"/>
          </p:nvPr>
        </p:nvSpPr>
        <p:spPr>
          <a:xfrm>
            <a:off x="5242161" y="1874173"/>
            <a:ext cx="4937763" cy="270289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90000"/>
              </a:lnSpc>
              <a:spcBef>
                <a:spcPts val="1200"/>
              </a:spcBef>
              <a:buClrTx/>
              <a:buSzTx/>
              <a:buFontTx/>
              <a:buNone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404368" indent="-203200">
              <a:lnSpc>
                <a:spcPct val="90000"/>
              </a:lnSpc>
              <a:spcBef>
                <a:spcPts val="1200"/>
              </a:spcBef>
              <a:buClrTx/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645304" indent="-261256">
              <a:lnSpc>
                <a:spcPct val="90000"/>
              </a:lnSpc>
              <a:spcBef>
                <a:spcPts val="1200"/>
              </a:spcBef>
              <a:buClrTx/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828185" indent="-261257">
              <a:lnSpc>
                <a:spcPct val="90000"/>
              </a:lnSpc>
              <a:spcBef>
                <a:spcPts val="1200"/>
              </a:spcBef>
              <a:buClrTx/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1011065" indent="-261257">
              <a:lnSpc>
                <a:spcPct val="90000"/>
              </a:lnSpc>
              <a:spcBef>
                <a:spcPts val="1200"/>
              </a:spcBef>
              <a:buClrTx/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pic>
        <p:nvPicPr>
          <p:cNvPr id="78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304004" cy="479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9" name="Billede 3" descr="Billed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465003" y="51945"/>
            <a:ext cx="662073" cy="720000"/>
          </a:xfrm>
          <a:prstGeom prst="rect">
            <a:avLst/>
          </a:prstGeom>
          <a:ln w="12700">
            <a:miter lim="400000"/>
          </a:ln>
        </p:spPr>
      </p:pic>
      <p:sp>
        <p:nvSpPr>
          <p:cNvPr id="80" name="Lysbillednummer"/>
          <p:cNvSpPr txBox="1"/>
          <p:nvPr>
            <p:ph type="sldNum" sz="quarter" idx="2"/>
          </p:nvPr>
        </p:nvSpPr>
        <p:spPr>
          <a:xfrm>
            <a:off x="11677513" y="6566146"/>
            <a:ext cx="150115" cy="152401"/>
          </a:xfrm>
          <a:prstGeom prst="rect">
            <a:avLst/>
          </a:prstGeom>
        </p:spPr>
        <p:txBody>
          <a:bodyPr lIns="0" tIns="0" rIns="0" bIns="0" anchor="ctr"/>
          <a:lstStyle>
            <a:lvl1pPr defTabSz="457200">
              <a:defRPr sz="10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 kopi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image3.png" descr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48850" y="-10164417"/>
            <a:ext cx="14379789" cy="12756916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Titeltekst"/>
          <p:cNvSpPr txBox="1"/>
          <p:nvPr>
            <p:ph type="title"/>
          </p:nvPr>
        </p:nvSpPr>
        <p:spPr>
          <a:xfrm>
            <a:off x="1066800" y="-17365"/>
            <a:ext cx="10058400" cy="1737362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algn="ctr">
              <a:lnSpc>
                <a:spcPct val="85000"/>
              </a:lnSpc>
              <a:defRPr spc="-5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89" name="Brødtekst, niveau et…"/>
          <p:cNvSpPr txBox="1"/>
          <p:nvPr>
            <p:ph type="body" sz="quarter" idx="1"/>
          </p:nvPr>
        </p:nvSpPr>
        <p:spPr>
          <a:xfrm>
            <a:off x="1097280" y="1719995"/>
            <a:ext cx="4937760" cy="98839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90000"/>
              </a:lnSpc>
              <a:spcBef>
                <a:spcPts val="1200"/>
              </a:spcBef>
              <a:buClrTx/>
              <a:buSzTx/>
              <a:buFontTx/>
              <a:buNone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404368" indent="-203200">
              <a:lnSpc>
                <a:spcPct val="90000"/>
              </a:lnSpc>
              <a:spcBef>
                <a:spcPts val="1200"/>
              </a:spcBef>
              <a:buClrTx/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645304" indent="-261256">
              <a:lnSpc>
                <a:spcPct val="90000"/>
              </a:lnSpc>
              <a:spcBef>
                <a:spcPts val="1200"/>
              </a:spcBef>
              <a:buClrTx/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828185" indent="-261257">
              <a:lnSpc>
                <a:spcPct val="90000"/>
              </a:lnSpc>
              <a:spcBef>
                <a:spcPts val="1200"/>
              </a:spcBef>
              <a:buClrTx/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1011065" indent="-261257">
              <a:lnSpc>
                <a:spcPct val="90000"/>
              </a:lnSpc>
              <a:spcBef>
                <a:spcPts val="1200"/>
              </a:spcBef>
              <a:buClrTx/>
              <a:buSzPct val="100000"/>
              <a:buFontTx/>
              <a:buChar char="◦"/>
              <a:defRPr cap="all" sz="20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pic>
        <p:nvPicPr>
          <p:cNvPr id="90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304004" cy="479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1" name="Billede 3" descr="Billed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465003" y="51945"/>
            <a:ext cx="662073" cy="720000"/>
          </a:xfrm>
          <a:prstGeom prst="rect">
            <a:avLst/>
          </a:prstGeom>
          <a:ln w="12700">
            <a:miter lim="400000"/>
          </a:ln>
        </p:spPr>
      </p:pic>
      <p:sp>
        <p:nvSpPr>
          <p:cNvPr id="92" name="Lysbillednummer"/>
          <p:cNvSpPr txBox="1"/>
          <p:nvPr>
            <p:ph type="sldNum" sz="quarter" idx="2"/>
          </p:nvPr>
        </p:nvSpPr>
        <p:spPr>
          <a:xfrm>
            <a:off x="11677513" y="6566146"/>
            <a:ext cx="150115" cy="152401"/>
          </a:xfrm>
          <a:prstGeom prst="rect">
            <a:avLst/>
          </a:prstGeom>
        </p:spPr>
        <p:txBody>
          <a:bodyPr lIns="0" tIns="0" rIns="0" bIns="0" anchor="ctr"/>
          <a:lstStyle>
            <a:lvl1pPr defTabSz="457200">
              <a:defRPr sz="10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kopi">
    <p:bg>
      <p:bgPr>
        <a:solidFill>
          <a:srgbClr val="B7D6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04800"/>
            <a:ext cx="11304004" cy="479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Billede 3" descr="Billed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465003" y="51945"/>
            <a:ext cx="662073" cy="72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Lysbillednummer"/>
          <p:cNvSpPr txBox="1"/>
          <p:nvPr>
            <p:ph type="sldNum" sz="quarter" idx="2"/>
          </p:nvPr>
        </p:nvSpPr>
        <p:spPr>
          <a:xfrm>
            <a:off x="8513583" y="6247132"/>
            <a:ext cx="224018" cy="218437"/>
          </a:xfrm>
          <a:prstGeom prst="rect">
            <a:avLst/>
          </a:prstGeom>
        </p:spPr>
        <p:txBody>
          <a:bodyPr lIns="45718" tIns="45718" rIns="45718" bIns="45718" anchor="ctr"/>
          <a:lstStyle>
            <a:lvl1pPr defTabSz="457200">
              <a:defRPr sz="900">
                <a:solidFill>
                  <a:srgbClr val="90C226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kopi 1">
    <p:bg>
      <p:bgPr>
        <a:solidFill>
          <a:srgbClr val="F3F9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Billede 3" descr="Billed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465003" y="51945"/>
            <a:ext cx="662073" cy="72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9" name="Lysbillednummer"/>
          <p:cNvSpPr txBox="1"/>
          <p:nvPr>
            <p:ph type="sldNum" sz="quarter" idx="2"/>
          </p:nvPr>
        </p:nvSpPr>
        <p:spPr>
          <a:xfrm>
            <a:off x="8513583" y="6247132"/>
            <a:ext cx="224018" cy="218437"/>
          </a:xfrm>
          <a:prstGeom prst="rect">
            <a:avLst/>
          </a:prstGeom>
        </p:spPr>
        <p:txBody>
          <a:bodyPr lIns="45718" tIns="45718" rIns="45718" bIns="45718" anchor="ctr"/>
          <a:lstStyle>
            <a:lvl1pPr defTabSz="457200">
              <a:defRPr sz="900">
                <a:solidFill>
                  <a:srgbClr val="90C226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2E303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8" descr="Billed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445870" y="0"/>
            <a:ext cx="746133" cy="720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Brødtekst, niveau et…"/>
          <p:cNvSpPr txBox="1"/>
          <p:nvPr>
            <p:ph type="body" idx="1"/>
          </p:nvPr>
        </p:nvSpPr>
        <p:spPr>
          <a:xfrm>
            <a:off x="838200" y="771896"/>
            <a:ext cx="10515600" cy="54050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2" tIns="91422" rIns="91422" bIns="91422">
            <a:normAutofit fontScale="100000" lnSpcReduction="0"/>
          </a:bodyPr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" name="Titeltekst"/>
          <p:cNvSpPr txBox="1"/>
          <p:nvPr>
            <p:ph type="title"/>
          </p:nvPr>
        </p:nvSpPr>
        <p:spPr>
          <a:xfrm>
            <a:off x="1826683" y="1371600"/>
            <a:ext cx="9753601" cy="465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2" tIns="91422" rIns="91422" bIns="91422" anchor="b"/>
          <a:lstStyle/>
          <a:p>
            <a:pPr/>
            <a:r>
              <a:t>Titeltekst</a:t>
            </a:r>
          </a:p>
        </p:txBody>
      </p:sp>
      <p:sp>
        <p:nvSpPr>
          <p:cNvPr id="5" name="Lysbillednummer"/>
          <p:cNvSpPr txBox="1"/>
          <p:nvPr>
            <p:ph type="sldNum" sz="quarter" idx="2"/>
          </p:nvPr>
        </p:nvSpPr>
        <p:spPr>
          <a:xfrm>
            <a:off x="11674242" y="6437774"/>
            <a:ext cx="421568" cy="424147"/>
          </a:xfrm>
          <a:prstGeom prst="rect">
            <a:avLst/>
          </a:prstGeom>
          <a:ln w="12700">
            <a:miter lim="400000"/>
          </a:ln>
        </p:spPr>
        <p:txBody>
          <a:bodyPr wrap="none" lIns="91422" tIns="91422" rIns="91422" bIns="91422">
            <a:spAutoFit/>
          </a:bodyPr>
          <a:lstStyle>
            <a:lvl1pPr algn="r">
              <a:defRPr sz="1600">
                <a:solidFill>
                  <a:schemeClr val="accen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accent1"/>
          </a:solidFill>
          <a:uFillTx/>
          <a:latin typeface="Quicksand"/>
          <a:ea typeface="Quicksand"/>
          <a:cs typeface="Quicksand"/>
          <a:sym typeface="Quicksand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accent1"/>
          </a:solidFill>
          <a:uFillTx/>
          <a:latin typeface="Quicksand"/>
          <a:ea typeface="Quicksand"/>
          <a:cs typeface="Quicksand"/>
          <a:sym typeface="Quicksand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accent1"/>
          </a:solidFill>
          <a:uFillTx/>
          <a:latin typeface="Quicksand"/>
          <a:ea typeface="Quicksand"/>
          <a:cs typeface="Quicksand"/>
          <a:sym typeface="Quicksand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accent1"/>
          </a:solidFill>
          <a:uFillTx/>
          <a:latin typeface="Quicksand"/>
          <a:ea typeface="Quicksand"/>
          <a:cs typeface="Quicksand"/>
          <a:sym typeface="Quicksand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accent1"/>
          </a:solidFill>
          <a:uFillTx/>
          <a:latin typeface="Quicksand"/>
          <a:ea typeface="Quicksand"/>
          <a:cs typeface="Quicksand"/>
          <a:sym typeface="Quicksand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accent1"/>
          </a:solidFill>
          <a:uFillTx/>
          <a:latin typeface="Quicksand"/>
          <a:ea typeface="Quicksand"/>
          <a:cs typeface="Quicksand"/>
          <a:sym typeface="Quicksand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accent1"/>
          </a:solidFill>
          <a:uFillTx/>
          <a:latin typeface="Quicksand"/>
          <a:ea typeface="Quicksand"/>
          <a:cs typeface="Quicksand"/>
          <a:sym typeface="Quicksand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accent1"/>
          </a:solidFill>
          <a:uFillTx/>
          <a:latin typeface="Quicksand"/>
          <a:ea typeface="Quicksand"/>
          <a:cs typeface="Quicksand"/>
          <a:sym typeface="Quicksand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accent1"/>
          </a:solidFill>
          <a:uFillTx/>
          <a:latin typeface="Quicksand"/>
          <a:ea typeface="Quicksand"/>
          <a:cs typeface="Quicksand"/>
          <a:sym typeface="Quicksand"/>
        </a:defRPr>
      </a:lvl9pPr>
    </p:titleStyle>
    <p:bodyStyle>
      <a:lvl1pPr marL="457200" marR="0" indent="-38100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ts val="2400"/>
        <a:buFont typeface="Helvetica"/>
        <a:buChar char="◦"/>
        <a:tabLst/>
        <a:defRPr b="0" baseline="0" cap="none" i="0" spc="0" strike="noStrike" sz="2400" u="none">
          <a:solidFill>
            <a:srgbClr val="FFFFFF"/>
          </a:solidFill>
          <a:uFillTx/>
          <a:latin typeface="Quicksand"/>
          <a:ea typeface="Quicksand"/>
          <a:cs typeface="Quicksand"/>
          <a:sym typeface="Quicksand"/>
        </a:defRPr>
      </a:lvl1pPr>
      <a:lvl2pPr marL="914400" marR="0" indent="-38100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ts val="2400"/>
        <a:buFont typeface="Helvetica"/>
        <a:buChar char="▫"/>
        <a:tabLst/>
        <a:defRPr b="0" baseline="0" cap="none" i="0" spc="0" strike="noStrike" sz="2400" u="none">
          <a:solidFill>
            <a:srgbClr val="FFFFFF"/>
          </a:solidFill>
          <a:uFillTx/>
          <a:latin typeface="Quicksand"/>
          <a:ea typeface="Quicksand"/>
          <a:cs typeface="Quicksand"/>
          <a:sym typeface="Quicksand"/>
        </a:defRPr>
      </a:lvl2pPr>
      <a:lvl3pPr marL="1371600" marR="0" indent="-38100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ts val="2400"/>
        <a:buFont typeface="Helvetica"/>
        <a:buChar char="■"/>
        <a:tabLst/>
        <a:defRPr b="0" baseline="0" cap="none" i="0" spc="0" strike="noStrike" sz="2400" u="none">
          <a:solidFill>
            <a:srgbClr val="FFFFFF"/>
          </a:solidFill>
          <a:uFillTx/>
          <a:latin typeface="Quicksand"/>
          <a:ea typeface="Quicksand"/>
          <a:cs typeface="Quicksand"/>
          <a:sym typeface="Quicksand"/>
        </a:defRPr>
      </a:lvl3pPr>
      <a:lvl4pPr marL="1828800" marR="0" indent="-38100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ts val="2400"/>
        <a:buFont typeface="Helvetica"/>
        <a:buChar char="●"/>
        <a:tabLst/>
        <a:defRPr b="0" baseline="0" cap="none" i="0" spc="0" strike="noStrike" sz="2400" u="none">
          <a:solidFill>
            <a:srgbClr val="FFFFFF"/>
          </a:solidFill>
          <a:uFillTx/>
          <a:latin typeface="Quicksand"/>
          <a:ea typeface="Quicksand"/>
          <a:cs typeface="Quicksand"/>
          <a:sym typeface="Quicksand"/>
        </a:defRPr>
      </a:lvl4pPr>
      <a:lvl5pPr marL="2286000" marR="0" indent="-38100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ts val="2400"/>
        <a:buFont typeface="Helvetica"/>
        <a:buChar char="○"/>
        <a:tabLst/>
        <a:defRPr b="0" baseline="0" cap="none" i="0" spc="0" strike="noStrike" sz="2400" u="none">
          <a:solidFill>
            <a:srgbClr val="FFFFFF"/>
          </a:solidFill>
          <a:uFillTx/>
          <a:latin typeface="Quicksand"/>
          <a:ea typeface="Quicksand"/>
          <a:cs typeface="Quicksand"/>
          <a:sym typeface="Quicksand"/>
        </a:defRPr>
      </a:lvl5pPr>
      <a:lvl6pPr marL="2743200" marR="0" indent="-38100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ts val="2400"/>
        <a:buFont typeface="Helvetica"/>
        <a:buChar char="■"/>
        <a:tabLst/>
        <a:defRPr b="0" baseline="0" cap="none" i="0" spc="0" strike="noStrike" sz="2400" u="none">
          <a:solidFill>
            <a:srgbClr val="FFFFFF"/>
          </a:solidFill>
          <a:uFillTx/>
          <a:latin typeface="Quicksand"/>
          <a:ea typeface="Quicksand"/>
          <a:cs typeface="Quicksand"/>
          <a:sym typeface="Quicksand"/>
        </a:defRPr>
      </a:lvl6pPr>
      <a:lvl7pPr marL="3200400" marR="0" indent="-38100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ts val="2400"/>
        <a:buFont typeface="Helvetica"/>
        <a:buChar char="●"/>
        <a:tabLst/>
        <a:defRPr b="0" baseline="0" cap="none" i="0" spc="0" strike="noStrike" sz="2400" u="none">
          <a:solidFill>
            <a:srgbClr val="FFFFFF"/>
          </a:solidFill>
          <a:uFillTx/>
          <a:latin typeface="Quicksand"/>
          <a:ea typeface="Quicksand"/>
          <a:cs typeface="Quicksand"/>
          <a:sym typeface="Quicksand"/>
        </a:defRPr>
      </a:lvl7pPr>
      <a:lvl8pPr marL="3657600" marR="0" indent="-38100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ts val="2400"/>
        <a:buFont typeface="Helvetica"/>
        <a:buChar char="○"/>
        <a:tabLst/>
        <a:defRPr b="0" baseline="0" cap="none" i="0" spc="0" strike="noStrike" sz="2400" u="none">
          <a:solidFill>
            <a:srgbClr val="FFFFFF"/>
          </a:solidFill>
          <a:uFillTx/>
          <a:latin typeface="Quicksand"/>
          <a:ea typeface="Quicksand"/>
          <a:cs typeface="Quicksand"/>
          <a:sym typeface="Quicksand"/>
        </a:defRPr>
      </a:lvl8pPr>
      <a:lvl9pPr marL="4114800" marR="0" indent="-381000" algn="l" defTabSz="9144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ts val="2400"/>
        <a:buFont typeface="Helvetica"/>
        <a:buChar char="■"/>
        <a:tabLst/>
        <a:defRPr b="0" baseline="0" cap="none" i="0" spc="0" strike="noStrike" sz="2400" u="none">
          <a:solidFill>
            <a:srgbClr val="FFFFFF"/>
          </a:solidFill>
          <a:uFillTx/>
          <a:latin typeface="Quicksand"/>
          <a:ea typeface="Quicksand"/>
          <a:cs typeface="Quicksand"/>
          <a:sym typeface="Quicksa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Quicksand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Quicksand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Quicksand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Quicksand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Quicksand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Quicksand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Quicksand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Quicksand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Quicksand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Relationship Id="rId3" Type="http://schemas.openxmlformats.org/officeDocument/2006/relationships/image" Target="../media/image36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3" Type="http://schemas.openxmlformats.org/officeDocument/2006/relationships/image" Target="../media/image36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Relationship Id="rId3" Type="http://schemas.openxmlformats.org/officeDocument/2006/relationships/image" Target="../media/image36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3" Type="http://schemas.openxmlformats.org/officeDocument/2006/relationships/image" Target="../media/image36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2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hyperlink" Target="https://ordnet.dk/ddo/ordbog?entry_id=11045397&amp;def_id=21071339&amp;query=introspektion" TargetMode="External"/><Relationship Id="rId3" Type="http://schemas.openxmlformats.org/officeDocument/2006/relationships/hyperlink" Target="https://ordnet.dk/ddo/ordbog?entry_id=11045437&amp;def_id=21071386&amp;query=introspektion" TargetMode="Externa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Relationship Id="rId11" Type="http://schemas.openxmlformats.org/officeDocument/2006/relationships/image" Target="../media/image17.png"/><Relationship Id="rId12" Type="http://schemas.openxmlformats.org/officeDocument/2006/relationships/image" Target="../media/image18.png"/><Relationship Id="rId13" Type="http://schemas.openxmlformats.org/officeDocument/2006/relationships/image" Target="../media/image19.png"/><Relationship Id="rId14" Type="http://schemas.openxmlformats.org/officeDocument/2006/relationships/image" Target="../media/image20.png"/><Relationship Id="rId15" Type="http://schemas.openxmlformats.org/officeDocument/2006/relationships/image" Target="../media/image21.png"/><Relationship Id="rId16" Type="http://schemas.openxmlformats.org/officeDocument/2006/relationships/image" Target="../media/image22.png"/><Relationship Id="rId17" Type="http://schemas.openxmlformats.org/officeDocument/2006/relationships/image" Target="../media/image23.png"/><Relationship Id="rId18" Type="http://schemas.openxmlformats.org/officeDocument/2006/relationships/image" Target="../media/image24.png"/><Relationship Id="rId19" Type="http://schemas.openxmlformats.org/officeDocument/2006/relationships/image" Target="../media/image25.png"/><Relationship Id="rId20" Type="http://schemas.openxmlformats.org/officeDocument/2006/relationships/image" Target="../media/image26.png"/><Relationship Id="rId21" Type="http://schemas.openxmlformats.org/officeDocument/2006/relationships/image" Target="../media/image27.png"/><Relationship Id="rId22" Type="http://schemas.openxmlformats.org/officeDocument/2006/relationships/image" Target="../media/image28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13.png"/><Relationship Id="rId6" Type="http://schemas.openxmlformats.org/officeDocument/2006/relationships/image" Target="../media/image31.png"/><Relationship Id="rId7" Type="http://schemas.openxmlformats.org/officeDocument/2006/relationships/image" Target="../media/image1.tif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34.png"/><Relationship Id="rId11" Type="http://schemas.openxmlformats.org/officeDocument/2006/relationships/image" Target="../media/image35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eg"/><Relationship Id="rId3" Type="http://schemas.openxmlformats.org/officeDocument/2006/relationships/image" Target="../media/image28.png"/><Relationship Id="rId4" Type="http://schemas.openxmlformats.org/officeDocument/2006/relationships/image" Target="../media/image3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Dobbelt-diamant-modellen   |   Eksempel for en snedker"/>
          <p:cNvSpPr txBox="1"/>
          <p:nvPr/>
        </p:nvSpPr>
        <p:spPr>
          <a:xfrm>
            <a:off x="696953" y="5461077"/>
            <a:ext cx="9310258" cy="755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>
            <a:normAutofit fontScale="100000" lnSpcReduction="0"/>
          </a:bodyPr>
          <a:lstStyle>
            <a:lvl1pPr>
              <a:spcBef>
                <a:spcPts val="600"/>
              </a:spcBef>
              <a:defRPr sz="2400">
                <a:solidFill>
                  <a:srgbClr val="FFFFFF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Dobbelt-diamant-modellen   |   Eksempel for en snedker</a:t>
            </a:r>
          </a:p>
        </p:txBody>
      </p:sp>
      <p:sp>
        <p:nvSpPr>
          <p:cNvPr id="178" name="Erhvervsrettet digital udvikling"/>
          <p:cNvSpPr txBox="1"/>
          <p:nvPr>
            <p:ph type="title" idx="4294967295"/>
          </p:nvPr>
        </p:nvSpPr>
        <p:spPr>
          <a:xfrm>
            <a:off x="696953" y="3175990"/>
            <a:ext cx="10746337" cy="2426894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defTabSz="457200">
              <a:defRPr sz="5600">
                <a:solidFill>
                  <a:srgbClr val="FFFFFF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Erhvervsrettet digital udvikling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Afrundet rektangel"/>
          <p:cNvSpPr/>
          <p:nvPr/>
        </p:nvSpPr>
        <p:spPr>
          <a:xfrm>
            <a:off x="838200" y="774138"/>
            <a:ext cx="10281626" cy="1136966"/>
          </a:xfrm>
          <a:prstGeom prst="roundRect">
            <a:avLst>
              <a:gd name="adj" fmla="val 10000"/>
            </a:avLst>
          </a:prstGeom>
          <a:solidFill>
            <a:srgbClr val="CCE8E6"/>
          </a:solidFill>
          <a:ln>
            <a:solidFill>
              <a:srgbClr val="44546A"/>
            </a:solidFill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15" name="Kvadrat"/>
          <p:cNvSpPr/>
          <p:nvPr/>
        </p:nvSpPr>
        <p:spPr>
          <a:xfrm>
            <a:off x="1182129" y="1029954"/>
            <a:ext cx="625332" cy="62533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16" name="Find nogle digitale artefakter, som bruges i jeres hjem (klar til 2. dag)!"/>
          <p:cNvSpPr txBox="1"/>
          <p:nvPr/>
        </p:nvSpPr>
        <p:spPr>
          <a:xfrm>
            <a:off x="2151391" y="1076240"/>
            <a:ext cx="9202409" cy="5327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0329" tIns="120329" rIns="120329" bIns="120329" anchor="ctr">
            <a:spAutoFit/>
          </a:bodyPr>
          <a:lstStyle>
            <a:lvl1pPr defTabSz="977900">
              <a:lnSpc>
                <a:spcPct val="90000"/>
              </a:lnSpc>
              <a:spcBef>
                <a:spcPts val="900"/>
              </a:spcBef>
              <a:defRPr sz="20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Find nogle digitale artefakter, som bruges i jeres hjem (gøres klar til 2. dag)</a:t>
            </a:r>
          </a:p>
        </p:txBody>
      </p:sp>
      <p:sp>
        <p:nvSpPr>
          <p:cNvPr id="417" name="Afrundet rektangel"/>
          <p:cNvSpPr/>
          <p:nvPr/>
        </p:nvSpPr>
        <p:spPr>
          <a:xfrm>
            <a:off x="838200" y="2195342"/>
            <a:ext cx="10281626" cy="1136967"/>
          </a:xfrm>
          <a:prstGeom prst="roundRect">
            <a:avLst>
              <a:gd name="adj" fmla="val 10000"/>
            </a:avLst>
          </a:prstGeom>
          <a:solidFill>
            <a:srgbClr val="CCE8E6"/>
          </a:solidFill>
          <a:ln>
            <a:solidFill>
              <a:srgbClr val="44546A"/>
            </a:solidFill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18" name="Kvadrat"/>
          <p:cNvSpPr/>
          <p:nvPr/>
        </p:nvSpPr>
        <p:spPr>
          <a:xfrm>
            <a:off x="1182129" y="2451160"/>
            <a:ext cx="625332" cy="62533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19" name="Gå sammen 2 og 2 og noter alle de artefakter, I har fundet!"/>
          <p:cNvSpPr txBox="1"/>
          <p:nvPr/>
        </p:nvSpPr>
        <p:spPr>
          <a:xfrm>
            <a:off x="2151391" y="2497446"/>
            <a:ext cx="9202409" cy="532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0329" tIns="120329" rIns="120329" bIns="120329" anchor="ctr">
            <a:spAutoFit/>
          </a:bodyPr>
          <a:lstStyle>
            <a:lvl1pPr defTabSz="977900">
              <a:lnSpc>
                <a:spcPct val="90000"/>
              </a:lnSpc>
              <a:spcBef>
                <a:spcPts val="900"/>
              </a:spcBef>
              <a:defRPr sz="20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Gå sammen 2 og 2 og noter alle de artefakter, I har fundet! </a:t>
            </a:r>
          </a:p>
        </p:txBody>
      </p:sp>
      <p:sp>
        <p:nvSpPr>
          <p:cNvPr id="420" name="Afrundet rektangel"/>
          <p:cNvSpPr/>
          <p:nvPr/>
        </p:nvSpPr>
        <p:spPr>
          <a:xfrm>
            <a:off x="838200" y="3616549"/>
            <a:ext cx="10281626" cy="1136966"/>
          </a:xfrm>
          <a:prstGeom prst="roundRect">
            <a:avLst>
              <a:gd name="adj" fmla="val 10000"/>
            </a:avLst>
          </a:prstGeom>
          <a:solidFill>
            <a:srgbClr val="CCE8E6"/>
          </a:solidFill>
          <a:ln>
            <a:solidFill>
              <a:srgbClr val="44546A"/>
            </a:solidFill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21" name="Kvadrat"/>
          <p:cNvSpPr/>
          <p:nvPr/>
        </p:nvSpPr>
        <p:spPr>
          <a:xfrm>
            <a:off x="1182129" y="3872365"/>
            <a:ext cx="625332" cy="62533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22" name="Udvælg det, I vil arbejde videre med!"/>
          <p:cNvSpPr txBox="1"/>
          <p:nvPr/>
        </p:nvSpPr>
        <p:spPr>
          <a:xfrm>
            <a:off x="2151391" y="3918651"/>
            <a:ext cx="9202409" cy="532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0329" tIns="120329" rIns="120329" bIns="120329" anchor="ctr">
            <a:spAutoFit/>
          </a:bodyPr>
          <a:lstStyle>
            <a:lvl1pPr defTabSz="977900">
              <a:lnSpc>
                <a:spcPct val="90000"/>
              </a:lnSpc>
              <a:spcBef>
                <a:spcPts val="900"/>
              </a:spcBef>
              <a:defRPr sz="20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Udvælg det, I vil arbejde videre med!</a:t>
            </a:r>
          </a:p>
        </p:txBody>
      </p:sp>
      <p:sp>
        <p:nvSpPr>
          <p:cNvPr id="423" name="Afrundet rektangel"/>
          <p:cNvSpPr/>
          <p:nvPr/>
        </p:nvSpPr>
        <p:spPr>
          <a:xfrm>
            <a:off x="838200" y="5037754"/>
            <a:ext cx="10281626" cy="1136967"/>
          </a:xfrm>
          <a:prstGeom prst="roundRect">
            <a:avLst>
              <a:gd name="adj" fmla="val 10000"/>
            </a:avLst>
          </a:prstGeom>
          <a:solidFill>
            <a:srgbClr val="CCE8E6"/>
          </a:solidFill>
          <a:ln>
            <a:solidFill>
              <a:srgbClr val="44546A"/>
            </a:solidFill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24" name="Kvadrat"/>
          <p:cNvSpPr/>
          <p:nvPr/>
        </p:nvSpPr>
        <p:spPr>
          <a:xfrm>
            <a:off x="1182129" y="5293571"/>
            <a:ext cx="625332" cy="6253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25" name="Tidsforbrug inkl. opsamling forventes at tage 6 timer,  og skal gøres uden for skoletiden."/>
          <p:cNvSpPr txBox="1"/>
          <p:nvPr/>
        </p:nvSpPr>
        <p:spPr>
          <a:xfrm>
            <a:off x="2151391" y="5208413"/>
            <a:ext cx="9202409" cy="7956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0329" tIns="120329" rIns="120329" bIns="120329" anchor="ctr">
            <a:spAutoFit/>
          </a:bodyPr>
          <a:lstStyle/>
          <a:p>
            <a:pPr defTabSz="977900">
              <a:lnSpc>
                <a:spcPct val="90000"/>
              </a:lnSpc>
              <a:spcBef>
                <a:spcPts val="900"/>
              </a:spcBef>
              <a:defRPr sz="20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Tidsforbrug inkl. opsamling forventes at tage 6 timer,  og skal gøres </a:t>
            </a:r>
            <a:br/>
            <a:r>
              <a:t>uden for skoletiden.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Afrundet rektangel"/>
          <p:cNvSpPr/>
          <p:nvPr/>
        </p:nvSpPr>
        <p:spPr>
          <a:xfrm>
            <a:off x="838200" y="774138"/>
            <a:ext cx="9907090" cy="1136966"/>
          </a:xfrm>
          <a:prstGeom prst="roundRect">
            <a:avLst>
              <a:gd name="adj" fmla="val 10000"/>
            </a:avLst>
          </a:prstGeom>
          <a:solidFill>
            <a:srgbClr val="CCE8E6"/>
          </a:solidFill>
          <a:ln>
            <a:solidFill>
              <a:srgbClr val="44546A"/>
            </a:solidFill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28" name="Kvadrat"/>
          <p:cNvSpPr/>
          <p:nvPr/>
        </p:nvSpPr>
        <p:spPr>
          <a:xfrm>
            <a:off x="1182129" y="1029954"/>
            <a:ext cx="625332" cy="62533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29" name="Find nogle digitale artefakter, som bruges på værkstedet!"/>
          <p:cNvSpPr txBox="1"/>
          <p:nvPr/>
        </p:nvSpPr>
        <p:spPr>
          <a:xfrm>
            <a:off x="2151391" y="1076240"/>
            <a:ext cx="9202409" cy="5327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0329" tIns="120329" rIns="120329" bIns="120329" anchor="ctr">
            <a:spAutoFit/>
          </a:bodyPr>
          <a:lstStyle>
            <a:lvl1pPr defTabSz="977900">
              <a:lnSpc>
                <a:spcPct val="90000"/>
              </a:lnSpc>
              <a:spcBef>
                <a:spcPts val="900"/>
              </a:spcBef>
              <a:defRPr sz="20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Find nogle digitale artefakter, som bruges på værkstedet</a:t>
            </a:r>
          </a:p>
        </p:txBody>
      </p:sp>
      <p:sp>
        <p:nvSpPr>
          <p:cNvPr id="430" name="Afrundet rektangel"/>
          <p:cNvSpPr/>
          <p:nvPr/>
        </p:nvSpPr>
        <p:spPr>
          <a:xfrm>
            <a:off x="838200" y="2195342"/>
            <a:ext cx="9907090" cy="1136967"/>
          </a:xfrm>
          <a:prstGeom prst="roundRect">
            <a:avLst>
              <a:gd name="adj" fmla="val 10000"/>
            </a:avLst>
          </a:prstGeom>
          <a:solidFill>
            <a:srgbClr val="CCE8E6"/>
          </a:solidFill>
          <a:ln>
            <a:solidFill>
              <a:srgbClr val="44546A"/>
            </a:solidFill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31" name="Kvadrat"/>
          <p:cNvSpPr/>
          <p:nvPr/>
        </p:nvSpPr>
        <p:spPr>
          <a:xfrm>
            <a:off x="1182129" y="2451160"/>
            <a:ext cx="625332" cy="62533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32" name="Skriv alle disse artefakter på Post-its – 1 på hver seddel!"/>
          <p:cNvSpPr txBox="1"/>
          <p:nvPr/>
        </p:nvSpPr>
        <p:spPr>
          <a:xfrm>
            <a:off x="2151391" y="2497446"/>
            <a:ext cx="9202409" cy="532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0329" tIns="120329" rIns="120329" bIns="120329" anchor="ctr">
            <a:spAutoFit/>
          </a:bodyPr>
          <a:lstStyle>
            <a:lvl1pPr defTabSz="977900">
              <a:lnSpc>
                <a:spcPct val="90000"/>
              </a:lnSpc>
              <a:spcBef>
                <a:spcPts val="900"/>
              </a:spcBef>
              <a:defRPr sz="20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Skriv alle de artefakter på Whiteboard – 1 på hver seddel</a:t>
            </a:r>
          </a:p>
        </p:txBody>
      </p:sp>
      <p:sp>
        <p:nvSpPr>
          <p:cNvPr id="433" name="Afrundet rektangel"/>
          <p:cNvSpPr/>
          <p:nvPr/>
        </p:nvSpPr>
        <p:spPr>
          <a:xfrm>
            <a:off x="838200" y="3616550"/>
            <a:ext cx="9907090" cy="1136967"/>
          </a:xfrm>
          <a:prstGeom prst="roundRect">
            <a:avLst>
              <a:gd name="adj" fmla="val 10000"/>
            </a:avLst>
          </a:prstGeom>
          <a:solidFill>
            <a:srgbClr val="CCE8E6"/>
          </a:solidFill>
          <a:ln>
            <a:solidFill>
              <a:srgbClr val="44546A"/>
            </a:solidFill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34" name="Kvadrat"/>
          <p:cNvSpPr/>
          <p:nvPr/>
        </p:nvSpPr>
        <p:spPr>
          <a:xfrm>
            <a:off x="1182129" y="3872365"/>
            <a:ext cx="625332" cy="62533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35" name="Udvælg det, du/I vil arbejde videre med!"/>
          <p:cNvSpPr txBox="1"/>
          <p:nvPr/>
        </p:nvSpPr>
        <p:spPr>
          <a:xfrm>
            <a:off x="2151391" y="3918651"/>
            <a:ext cx="9202409" cy="532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0329" tIns="120329" rIns="120329" bIns="120329" anchor="ctr">
            <a:spAutoFit/>
          </a:bodyPr>
          <a:lstStyle>
            <a:lvl1pPr defTabSz="977900">
              <a:lnSpc>
                <a:spcPct val="90000"/>
              </a:lnSpc>
              <a:spcBef>
                <a:spcPts val="900"/>
              </a:spcBef>
              <a:defRPr sz="20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Udvælg det, du/I vil arbejde videre med</a:t>
            </a:r>
          </a:p>
        </p:txBody>
      </p:sp>
      <p:sp>
        <p:nvSpPr>
          <p:cNvPr id="436" name="Afrundet rektangel"/>
          <p:cNvSpPr/>
          <p:nvPr/>
        </p:nvSpPr>
        <p:spPr>
          <a:xfrm>
            <a:off x="838200" y="5037754"/>
            <a:ext cx="9907090" cy="1136967"/>
          </a:xfrm>
          <a:prstGeom prst="roundRect">
            <a:avLst>
              <a:gd name="adj" fmla="val 10000"/>
            </a:avLst>
          </a:prstGeom>
          <a:solidFill>
            <a:srgbClr val="CCE8E6"/>
          </a:solidFill>
          <a:ln>
            <a:solidFill>
              <a:srgbClr val="44546A"/>
            </a:solidFill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37" name="Kvadrat"/>
          <p:cNvSpPr/>
          <p:nvPr/>
        </p:nvSpPr>
        <p:spPr>
          <a:xfrm>
            <a:off x="1182129" y="5293571"/>
            <a:ext cx="625332" cy="6253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spcBef>
                <a:spcPts val="600"/>
              </a:spcBef>
              <a:defRPr sz="24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438" name="Tidsforbrug 1,5 timer"/>
          <p:cNvSpPr txBox="1"/>
          <p:nvPr/>
        </p:nvSpPr>
        <p:spPr>
          <a:xfrm>
            <a:off x="2151391" y="5339858"/>
            <a:ext cx="9202409" cy="5327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0329" tIns="120329" rIns="120329" bIns="120329" anchor="ctr">
            <a:spAutoFit/>
          </a:bodyPr>
          <a:lstStyle>
            <a:lvl1pPr defTabSz="977900">
              <a:lnSpc>
                <a:spcPct val="90000"/>
              </a:lnSpc>
              <a:spcBef>
                <a:spcPts val="900"/>
              </a:spcBef>
              <a:defRPr sz="20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Tidsforbrug 0,5 timer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Hvad kan det fx være?"/>
          <p:cNvSpPr txBox="1"/>
          <p:nvPr>
            <p:ph type="title"/>
          </p:nvPr>
        </p:nvSpPr>
        <p:spPr>
          <a:xfrm>
            <a:off x="1553966" y="732865"/>
            <a:ext cx="9144001" cy="460003"/>
          </a:xfrm>
          <a:prstGeom prst="rect">
            <a:avLst/>
          </a:prstGeom>
        </p:spPr>
        <p:txBody>
          <a:bodyPr/>
          <a:lstStyle>
            <a:lvl1pPr defTabSz="685800">
              <a:defRPr sz="1800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Hvad kan det fx være?</a:t>
            </a:r>
          </a:p>
        </p:txBody>
      </p:sp>
      <p:sp>
        <p:nvSpPr>
          <p:cNvPr id="441" name="Fugtmåler…"/>
          <p:cNvSpPr txBox="1"/>
          <p:nvPr>
            <p:ph type="body" idx="1"/>
          </p:nvPr>
        </p:nvSpPr>
        <p:spPr>
          <a:xfrm>
            <a:off x="1553997" y="1449065"/>
            <a:ext cx="9144001" cy="4967600"/>
          </a:xfrm>
          <a:prstGeom prst="rect">
            <a:avLst/>
          </a:prstGeom>
        </p:spPr>
        <p:txBody>
          <a:bodyPr/>
          <a:lstStyle/>
          <a:p>
            <a:pPr lvl="1" marL="1219168" indent="-507987">
              <a:lnSpc>
                <a:spcPct val="120000"/>
              </a:lnSpc>
              <a:spcBef>
                <a:spcPts val="0"/>
              </a:spcBef>
              <a:buClr>
                <a:srgbClr val="EF5262"/>
              </a:buClr>
              <a:buSzPts val="2500"/>
              <a:buChar char="•"/>
              <a:defRPr sz="25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lvl="1" marL="1219168" indent="-507987">
              <a:lnSpc>
                <a:spcPct val="120000"/>
              </a:lnSpc>
              <a:spcBef>
                <a:spcPts val="0"/>
              </a:spcBef>
              <a:buClr>
                <a:srgbClr val="EF5262"/>
              </a:buClr>
              <a:buSzPts val="2500"/>
              <a:buChar char="•"/>
              <a:defRPr sz="25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Fugtmåler</a:t>
            </a:r>
            <a:endParaRPr sz="3200"/>
          </a:p>
          <a:p>
            <a:pPr lvl="1" marL="1219168" indent="-507987">
              <a:lnSpc>
                <a:spcPct val="120000"/>
              </a:lnSpc>
              <a:spcBef>
                <a:spcPts val="0"/>
              </a:spcBef>
              <a:buClr>
                <a:srgbClr val="EF5262"/>
              </a:buClr>
              <a:buSzPts val="2500"/>
              <a:buChar char="•"/>
              <a:defRPr sz="25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Skydelære</a:t>
            </a:r>
            <a:endParaRPr sz="3200"/>
          </a:p>
          <a:p>
            <a:pPr lvl="1" marL="1219168" indent="-507987">
              <a:lnSpc>
                <a:spcPct val="120000"/>
              </a:lnSpc>
              <a:spcBef>
                <a:spcPts val="0"/>
              </a:spcBef>
              <a:buClr>
                <a:srgbClr val="EF5262"/>
              </a:buClr>
              <a:buSzPts val="2500"/>
              <a:buChar char="•"/>
              <a:defRPr sz="25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Værktøjsmåler</a:t>
            </a:r>
            <a:endParaRPr sz="3200"/>
          </a:p>
          <a:p>
            <a:pPr lvl="1" marL="1219168" indent="-507987">
              <a:lnSpc>
                <a:spcPct val="120000"/>
              </a:lnSpc>
              <a:spcBef>
                <a:spcPts val="0"/>
              </a:spcBef>
              <a:buClr>
                <a:srgbClr val="EF5262"/>
              </a:buClr>
              <a:buSzPts val="2500"/>
              <a:buChar char="•"/>
              <a:defRPr sz="25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Formatsav</a:t>
            </a:r>
            <a:endParaRPr sz="3200"/>
          </a:p>
          <a:p>
            <a:pPr lvl="1" marL="1219168" indent="-507987">
              <a:lnSpc>
                <a:spcPct val="120000"/>
              </a:lnSpc>
              <a:spcBef>
                <a:spcPts val="0"/>
              </a:spcBef>
              <a:buClr>
                <a:srgbClr val="EF5262"/>
              </a:buClr>
              <a:buSzPts val="2500"/>
              <a:buChar char="•"/>
              <a:defRPr sz="25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Mejselstemmer</a:t>
            </a:r>
            <a:endParaRPr sz="3200"/>
          </a:p>
          <a:p>
            <a:pPr lvl="1" marL="1219168" indent="-507987">
              <a:lnSpc>
                <a:spcPct val="120000"/>
              </a:lnSpc>
              <a:spcBef>
                <a:spcPts val="0"/>
              </a:spcBef>
              <a:buClr>
                <a:srgbClr val="EF5262"/>
              </a:buClr>
              <a:buSzPts val="2500"/>
              <a:buChar char="•"/>
              <a:defRPr sz="25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Bordfræser</a:t>
            </a:r>
            <a:br/>
            <a:br/>
            <a:r>
              <a:t>Har I flere bud på digitale artefakt inden </a:t>
            </a:r>
            <a:br/>
            <a:r>
              <a:t>for jeres fagområde?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 thruBlk="1"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Billede 4" descr="Billed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59139" y="1588644"/>
            <a:ext cx="4987276" cy="3740459"/>
          </a:xfrm>
          <a:prstGeom prst="rect">
            <a:avLst/>
          </a:prstGeom>
          <a:ln>
            <a:solidFill>
              <a:srgbClr val="EF5262"/>
            </a:solidFill>
            <a:miter lim="400000"/>
          </a:ln>
        </p:spPr>
      </p:pic>
      <p:sp>
        <p:nvSpPr>
          <p:cNvPr id="444" name="Rektangel"/>
          <p:cNvSpPr/>
          <p:nvPr/>
        </p:nvSpPr>
        <p:spPr>
          <a:xfrm>
            <a:off x="5677625" y="770800"/>
            <a:ext cx="4302149" cy="994016"/>
          </a:xfrm>
          <a:prstGeom prst="rect">
            <a:avLst/>
          </a:prstGeom>
          <a:solidFill>
            <a:srgbClr val="FFFFFF"/>
          </a:solidFill>
          <a:ln>
            <a:solidFill>
              <a:srgbClr val="44546A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445" name="Opgave: Martin Bordfræser"/>
          <p:cNvSpPr txBox="1"/>
          <p:nvPr>
            <p:ph type="title"/>
          </p:nvPr>
        </p:nvSpPr>
        <p:spPr>
          <a:xfrm>
            <a:off x="1553965" y="732865"/>
            <a:ext cx="3486489" cy="46000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Opgave: Martin Bordfræser</a:t>
            </a:r>
          </a:p>
        </p:txBody>
      </p:sp>
      <p:sp>
        <p:nvSpPr>
          <p:cNvPr id="446" name="Lav et program til en fals på en  Martin Bordfræser…"/>
          <p:cNvSpPr txBox="1"/>
          <p:nvPr>
            <p:ph type="body" sz="half" idx="1"/>
          </p:nvPr>
        </p:nvSpPr>
        <p:spPr>
          <a:xfrm>
            <a:off x="1553996" y="1793743"/>
            <a:ext cx="3995616" cy="4622924"/>
          </a:xfrm>
          <a:prstGeom prst="rect">
            <a:avLst/>
          </a:prstGeom>
        </p:spPr>
        <p:txBody>
          <a:bodyPr/>
          <a:lstStyle/>
          <a:p>
            <a:pPr marL="0" indent="0" defTabSz="777240">
              <a:lnSpc>
                <a:spcPct val="130000"/>
              </a:lnSpc>
              <a:spcBef>
                <a:spcPts val="600"/>
              </a:spcBef>
              <a:buSzTx/>
              <a:buNone/>
              <a:defRPr sz="1700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pPr>
            <a:r>
              <a:t>Lav et program til en fals på en </a:t>
            </a:r>
            <a:br/>
            <a:r>
              <a:t>Martin Bordfræser</a:t>
            </a:r>
          </a:p>
          <a:p>
            <a:pPr marL="0" indent="0" defTabSz="777240">
              <a:lnSpc>
                <a:spcPct val="130000"/>
              </a:lnSpc>
              <a:spcBef>
                <a:spcPts val="600"/>
              </a:spcBef>
              <a:buSzTx/>
              <a:buNone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Programmet skal laves således at operatøren "bare" skal sætte værktøjet på, fastspænde det, og vælge det rigtige program.</a:t>
            </a:r>
          </a:p>
          <a:p>
            <a:pPr marL="0" indent="0" defTabSz="777240">
              <a:lnSpc>
                <a:spcPct val="130000"/>
              </a:lnSpc>
              <a:spcBef>
                <a:spcPts val="600"/>
              </a:spcBef>
              <a:buSzTx/>
              <a:buNone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marL="0" indent="0" defTabSz="777240">
              <a:lnSpc>
                <a:spcPct val="130000"/>
              </a:lnSpc>
              <a:spcBef>
                <a:spcPts val="600"/>
              </a:spcBef>
              <a:buSzTx/>
              <a:buNone/>
              <a:defRPr sz="1700" u="sng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Du skal bruge forskellige oplysninger om værktøjet</a:t>
            </a:r>
          </a:p>
          <a:p>
            <a:pPr marL="388620" indent="-388620" defTabSz="777240">
              <a:lnSpc>
                <a:spcPct val="130000"/>
              </a:lnSpc>
              <a:spcBef>
                <a:spcPts val="600"/>
              </a:spcBef>
              <a:buClr>
                <a:srgbClr val="EF5262"/>
              </a:buClr>
              <a:buSzPts val="1700"/>
              <a:buChar char="•"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Værktøjet er et rundingsværktøj</a:t>
            </a:r>
          </a:p>
          <a:p>
            <a:pPr lvl="1" marL="777240" indent="-388620" defTabSz="777240">
              <a:lnSpc>
                <a:spcPct val="130000"/>
              </a:lnSpc>
              <a:spcBef>
                <a:spcPts val="0"/>
              </a:spcBef>
              <a:buClr>
                <a:srgbClr val="EF5262"/>
              </a:buClr>
              <a:buSzPts val="1700"/>
              <a:buChar char="•"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Dia?</a:t>
            </a:r>
          </a:p>
          <a:p>
            <a:pPr lvl="1" marL="777240" indent="-388620" defTabSz="777240">
              <a:lnSpc>
                <a:spcPct val="130000"/>
              </a:lnSpc>
              <a:spcBef>
                <a:spcPts val="0"/>
              </a:spcBef>
              <a:buClr>
                <a:srgbClr val="EF5262"/>
              </a:buClr>
              <a:buSzPts val="1700"/>
              <a:buChar char="•"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Antal skær?</a:t>
            </a:r>
          </a:p>
          <a:p>
            <a:pPr lvl="1" marL="777240" indent="-388620" defTabSz="777240">
              <a:lnSpc>
                <a:spcPct val="130000"/>
              </a:lnSpc>
              <a:spcBef>
                <a:spcPts val="0"/>
              </a:spcBef>
              <a:buClr>
                <a:srgbClr val="EF5262"/>
              </a:buClr>
              <a:buSzPts val="1700"/>
              <a:buChar char="•"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Rundingsradius?</a:t>
            </a:r>
          </a:p>
        </p:txBody>
      </p:sp>
      <p:sp>
        <p:nvSpPr>
          <p:cNvPr id="447" name="Tekstfelt 16"/>
          <p:cNvSpPr txBox="1"/>
          <p:nvPr/>
        </p:nvSpPr>
        <p:spPr>
          <a:xfrm>
            <a:off x="5871431" y="1011845"/>
            <a:ext cx="4626384" cy="523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pPr>
            <a:r>
              <a:t>Problemstilling:</a:t>
            </a:r>
            <a:r>
              <a:rPr>
                <a:latin typeface="Klint Pro Regular"/>
                <a:ea typeface="Klint Pro Regular"/>
                <a:cs typeface="Klint Pro Regular"/>
                <a:sym typeface="Klint Pro Regular"/>
              </a:rPr>
              <a:t> Hvorfor bruger eleverne </a:t>
            </a:r>
            <a:br>
              <a:rPr>
                <a:latin typeface="Klint Pro Regular"/>
                <a:ea typeface="Klint Pro Regular"/>
                <a:cs typeface="Klint Pro Regular"/>
                <a:sym typeface="Klint Pro Regular"/>
              </a:rPr>
            </a:br>
            <a:r>
              <a:rPr>
                <a:latin typeface="Klint Pro Regular"/>
                <a:ea typeface="Klint Pro Regular"/>
                <a:cs typeface="Klint Pro Regular"/>
                <a:sym typeface="Klint Pro Regular"/>
              </a:rPr>
              <a:t>ikke styringens muligheder for programmering?</a:t>
            </a:r>
          </a:p>
        </p:txBody>
      </p:sp>
      <p:grpSp>
        <p:nvGrpSpPr>
          <p:cNvPr id="450" name="Gruppe 2"/>
          <p:cNvGrpSpPr/>
          <p:nvPr/>
        </p:nvGrpSpPr>
        <p:grpSpPr>
          <a:xfrm>
            <a:off x="8582555" y="5685682"/>
            <a:ext cx="4057062" cy="522284"/>
            <a:chOff x="0" y="0"/>
            <a:chExt cx="4057061" cy="522282"/>
          </a:xfrm>
        </p:grpSpPr>
        <p:sp>
          <p:nvSpPr>
            <p:cNvPr id="448" name="Title 1"/>
            <p:cNvSpPr txBox="1"/>
            <p:nvPr/>
          </p:nvSpPr>
          <p:spPr>
            <a:xfrm>
              <a:off x="413723" y="51081"/>
              <a:ext cx="3643339" cy="4241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2" tIns="91422" rIns="91422" bIns="91422" numCol="1" anchor="b">
              <a:spAutoFit/>
            </a:bodyPr>
            <a:lstStyle>
              <a:lvl1pPr>
                <a:defRPr sz="1600">
                  <a:solidFill>
                    <a:srgbClr val="44546A"/>
                  </a:solidFill>
                  <a:latin typeface="Klint Pro Medium"/>
                  <a:ea typeface="Klint Pro Medium"/>
                  <a:cs typeface="Klint Pro Medium"/>
                  <a:sym typeface="Klint Pro Medium"/>
                </a:defRPr>
              </a:lvl1pPr>
            </a:lstStyle>
            <a:p>
              <a:pPr/>
              <a:r>
                <a:t>  Tidsforbrug 2 timer</a:t>
              </a:r>
            </a:p>
          </p:txBody>
        </p:sp>
        <p:sp>
          <p:nvSpPr>
            <p:cNvPr id="449" name="Rektangel 9"/>
            <p:cNvSpPr/>
            <p:nvPr/>
          </p:nvSpPr>
          <p:spPr>
            <a:xfrm>
              <a:off x="0" y="-1"/>
              <a:ext cx="522281" cy="522284"/>
            </a:xfrm>
            <a:prstGeom prst="rect">
              <a:avLst/>
            </a:prstGeom>
            <a:blipFill rotWithShape="1">
              <a:blip r:embed="rId3"/>
              <a:srcRect l="0" t="0" r="0" b="0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Opgave: Martin Bordfræser"/>
          <p:cNvSpPr txBox="1"/>
          <p:nvPr>
            <p:ph type="title"/>
          </p:nvPr>
        </p:nvSpPr>
        <p:spPr>
          <a:xfrm>
            <a:off x="1553966" y="732865"/>
            <a:ext cx="9144001" cy="460003"/>
          </a:xfrm>
          <a:prstGeom prst="rect">
            <a:avLst/>
          </a:prstGeom>
        </p:spPr>
        <p:txBody>
          <a:bodyPr/>
          <a:lstStyle>
            <a:lvl1pPr defTabSz="685800">
              <a:defRPr sz="1800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Opgave: Martin Bordfræser</a:t>
            </a:r>
          </a:p>
        </p:txBody>
      </p:sp>
      <p:sp>
        <p:nvSpPr>
          <p:cNvPr id="453" name="Husk i kan bruge internettet til at søge på jeres digitale artefakt.…"/>
          <p:cNvSpPr txBox="1"/>
          <p:nvPr>
            <p:ph type="body" sz="quarter" idx="1"/>
          </p:nvPr>
        </p:nvSpPr>
        <p:spPr>
          <a:xfrm>
            <a:off x="1553997" y="1780538"/>
            <a:ext cx="3599379" cy="463612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1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Husk I kan bruge internettet til at søge på jeres digitale artefakt.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SzTx/>
              <a:buNone/>
              <a:defRPr sz="21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buClr>
                <a:srgbClr val="EF5262"/>
              </a:buClr>
              <a:buSzPct val="100000"/>
              <a:buFontTx/>
              <a:buChar char="•"/>
              <a:defRPr sz="21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Brug </a:t>
            </a:r>
            <a:r>
              <a:rPr u="sng"/>
              <a:t>gerne</a:t>
            </a:r>
            <a:r>
              <a:t> jeres OneNote til at notere jeres resultater, </a:t>
            </a:r>
            <a:br/>
            <a:r>
              <a:t>billeder, videoer osv. </a:t>
            </a:r>
          </a:p>
        </p:txBody>
      </p:sp>
      <p:grpSp>
        <p:nvGrpSpPr>
          <p:cNvPr id="472" name="Grupper"/>
          <p:cNvGrpSpPr/>
          <p:nvPr/>
        </p:nvGrpSpPr>
        <p:grpSpPr>
          <a:xfrm>
            <a:off x="6192488" y="1122404"/>
            <a:ext cx="5059545" cy="4296041"/>
            <a:chOff x="0" y="-2"/>
            <a:chExt cx="5059543" cy="4296040"/>
          </a:xfrm>
        </p:grpSpPr>
        <p:grpSp>
          <p:nvGrpSpPr>
            <p:cNvPr id="470" name="Diagram 66"/>
            <p:cNvGrpSpPr/>
            <p:nvPr/>
          </p:nvGrpSpPr>
          <p:grpSpPr>
            <a:xfrm>
              <a:off x="-1" y="-3"/>
              <a:ext cx="5059545" cy="4296041"/>
              <a:chOff x="0" y="-1"/>
              <a:chExt cx="5059543" cy="4296040"/>
            </a:xfrm>
          </p:grpSpPr>
          <p:grpSp>
            <p:nvGrpSpPr>
              <p:cNvPr id="456" name="Grupper"/>
              <p:cNvGrpSpPr/>
              <p:nvPr/>
            </p:nvGrpSpPr>
            <p:grpSpPr>
              <a:xfrm>
                <a:off x="1874952" y="-2"/>
                <a:ext cx="1535665" cy="998184"/>
                <a:chOff x="0" y="0"/>
                <a:chExt cx="1535663" cy="998182"/>
              </a:xfrm>
            </p:grpSpPr>
            <p:sp>
              <p:nvSpPr>
                <p:cNvPr id="454" name="Afrundet rektangel"/>
                <p:cNvSpPr/>
                <p:nvPr/>
              </p:nvSpPr>
              <p:spPr>
                <a:xfrm>
                  <a:off x="0" y="0"/>
                  <a:ext cx="1535664" cy="99818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455" name="Ramme-sætning"/>
                <p:cNvSpPr txBox="1"/>
                <p:nvPr/>
              </p:nvSpPr>
              <p:spPr>
                <a:xfrm>
                  <a:off x="48726" y="337800"/>
                  <a:ext cx="1438211" cy="32257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>
                  <a:lvl1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lvl1pPr>
                </a:lstStyle>
                <a:p>
                  <a:pPr/>
                  <a:r>
                    <a:t>Ramme-sætning</a:t>
                  </a:r>
                </a:p>
              </p:txBody>
            </p:sp>
          </p:grpSp>
          <p:sp>
            <p:nvSpPr>
              <p:cNvPr id="457" name="Streg"/>
              <p:cNvSpPr/>
              <p:nvPr/>
            </p:nvSpPr>
            <p:spPr>
              <a:xfrm>
                <a:off x="3622546" y="821734"/>
                <a:ext cx="498220" cy="595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0"/>
                    </a:moveTo>
                    <a:cubicBezTo>
                      <a:pt x="9151" y="5659"/>
                      <a:pt x="16556" y="13064"/>
                      <a:pt x="21600" y="2160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grpSp>
            <p:nvGrpSpPr>
              <p:cNvPr id="460" name="Grupper"/>
              <p:cNvGrpSpPr/>
              <p:nvPr/>
            </p:nvGrpSpPr>
            <p:grpSpPr>
              <a:xfrm>
                <a:off x="3523880" y="1648927"/>
                <a:ext cx="1535664" cy="998184"/>
                <a:chOff x="0" y="0"/>
                <a:chExt cx="1535662" cy="998182"/>
              </a:xfrm>
            </p:grpSpPr>
            <p:sp>
              <p:nvSpPr>
                <p:cNvPr id="458" name="Afrundet rektangel"/>
                <p:cNvSpPr/>
                <p:nvPr/>
              </p:nvSpPr>
              <p:spPr>
                <a:xfrm>
                  <a:off x="0" y="0"/>
                  <a:ext cx="1535663" cy="99818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459" name="Idé-generering"/>
                <p:cNvSpPr txBox="1"/>
                <p:nvPr/>
              </p:nvSpPr>
              <p:spPr>
                <a:xfrm>
                  <a:off x="48726" y="336020"/>
                  <a:ext cx="1438210" cy="32613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>
                  <a:lvl1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lvl1pPr>
                </a:lstStyle>
                <a:p>
                  <a:pPr/>
                  <a:r>
                    <a:t>Idé-generering </a:t>
                  </a:r>
                </a:p>
              </p:txBody>
            </p:sp>
          </p:grpSp>
          <p:sp>
            <p:nvSpPr>
              <p:cNvPr id="461" name="Streg"/>
              <p:cNvSpPr/>
              <p:nvPr/>
            </p:nvSpPr>
            <p:spPr>
              <a:xfrm>
                <a:off x="3622547" y="2879131"/>
                <a:ext cx="498221" cy="595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0"/>
                    </a:moveTo>
                    <a:cubicBezTo>
                      <a:pt x="16556" y="8536"/>
                      <a:pt x="9151" y="15941"/>
                      <a:pt x="0" y="2160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grpSp>
            <p:nvGrpSpPr>
              <p:cNvPr id="464" name="Grupper"/>
              <p:cNvGrpSpPr/>
              <p:nvPr/>
            </p:nvGrpSpPr>
            <p:grpSpPr>
              <a:xfrm>
                <a:off x="1874952" y="3297857"/>
                <a:ext cx="1535665" cy="998183"/>
                <a:chOff x="0" y="0"/>
                <a:chExt cx="1535663" cy="998181"/>
              </a:xfrm>
            </p:grpSpPr>
            <p:sp>
              <p:nvSpPr>
                <p:cNvPr id="462" name="Afrundet rektangel"/>
                <p:cNvSpPr/>
                <p:nvPr/>
              </p:nvSpPr>
              <p:spPr>
                <a:xfrm>
                  <a:off x="0" y="-1"/>
                  <a:ext cx="1535664" cy="99818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463" name="Konstruktion"/>
                <p:cNvSpPr txBox="1"/>
                <p:nvPr/>
              </p:nvSpPr>
              <p:spPr>
                <a:xfrm>
                  <a:off x="48726" y="337800"/>
                  <a:ext cx="1438211" cy="32257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pPr>
                  <a:r>
                    <a:t>Konstruktion</a:t>
                  </a:r>
                  <a:r>
                    <a:rPr>
                      <a:latin typeface="Arial"/>
                      <a:ea typeface="Arial"/>
                      <a:cs typeface="Arial"/>
                      <a:sym typeface="Arial"/>
                    </a:rPr>
                    <a:t> </a:t>
                  </a:r>
                </a:p>
              </p:txBody>
            </p:sp>
          </p:grpSp>
          <p:sp>
            <p:nvSpPr>
              <p:cNvPr id="465" name="Streg"/>
              <p:cNvSpPr/>
              <p:nvPr/>
            </p:nvSpPr>
            <p:spPr>
              <a:xfrm>
                <a:off x="1164797" y="2879131"/>
                <a:ext cx="498222" cy="595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cubicBezTo>
                      <a:pt x="12449" y="15941"/>
                      <a:pt x="5044" y="8536"/>
                      <a:pt x="0" y="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grpSp>
            <p:nvGrpSpPr>
              <p:cNvPr id="468" name="Grupper"/>
              <p:cNvGrpSpPr/>
              <p:nvPr/>
            </p:nvGrpSpPr>
            <p:grpSpPr>
              <a:xfrm>
                <a:off x="0" y="1648927"/>
                <a:ext cx="1987714" cy="998184"/>
                <a:chOff x="0" y="0"/>
                <a:chExt cx="1987713" cy="998182"/>
              </a:xfrm>
            </p:grpSpPr>
            <p:sp>
              <p:nvSpPr>
                <p:cNvPr id="466" name="Afrundet rektangel"/>
                <p:cNvSpPr/>
                <p:nvPr/>
              </p:nvSpPr>
              <p:spPr>
                <a:xfrm>
                  <a:off x="-1" y="0"/>
                  <a:ext cx="1987715" cy="99818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467" name="Argumentation og introspektion"/>
                <p:cNvSpPr txBox="1"/>
                <p:nvPr/>
              </p:nvSpPr>
              <p:spPr>
                <a:xfrm>
                  <a:off x="48726" y="240645"/>
                  <a:ext cx="1890259" cy="51688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>
                  <a:lvl1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lvl1pPr>
                </a:lstStyle>
                <a:p>
                  <a:pPr/>
                  <a:r>
                    <a:t>Argumentation og introspektion </a:t>
                  </a:r>
                </a:p>
              </p:txBody>
            </p:sp>
          </p:grpSp>
          <p:sp>
            <p:nvSpPr>
              <p:cNvPr id="469" name="Streg"/>
              <p:cNvSpPr/>
              <p:nvPr/>
            </p:nvSpPr>
            <p:spPr>
              <a:xfrm>
                <a:off x="1164798" y="821734"/>
                <a:ext cx="498221" cy="5951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21600"/>
                    </a:moveTo>
                    <a:cubicBezTo>
                      <a:pt x="5044" y="13064"/>
                      <a:pt x="12449" y="5659"/>
                      <a:pt x="21600" y="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</p:grpSp>
        <p:pic>
          <p:nvPicPr>
            <p:cNvPr id="471" name="Grafik 67" descr="Grafik 6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164420" y="1521553"/>
              <a:ext cx="1252928" cy="1252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75" name="Gruppe 9"/>
          <p:cNvGrpSpPr/>
          <p:nvPr/>
        </p:nvGrpSpPr>
        <p:grpSpPr>
          <a:xfrm>
            <a:off x="7532672" y="5848989"/>
            <a:ext cx="2901401" cy="540886"/>
            <a:chOff x="0" y="0"/>
            <a:chExt cx="2901400" cy="540885"/>
          </a:xfrm>
        </p:grpSpPr>
        <p:sp>
          <p:nvSpPr>
            <p:cNvPr id="473" name="Title 1"/>
            <p:cNvSpPr/>
            <p:nvPr/>
          </p:nvSpPr>
          <p:spPr>
            <a:xfrm>
              <a:off x="552336" y="482515"/>
              <a:ext cx="2349065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2" tIns="91422" rIns="91422" bIns="91422" numCol="1" anchor="b">
              <a:spAutoFit/>
            </a:bodyPr>
            <a:lstStyle>
              <a:lvl1pPr>
                <a:defRPr sz="1600">
                  <a:solidFill>
                    <a:srgbClr val="44546A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Tidsforbrug 2 timer</a:t>
              </a:r>
            </a:p>
          </p:txBody>
        </p:sp>
        <p:sp>
          <p:nvSpPr>
            <p:cNvPr id="474" name="Rektangel 11"/>
            <p:cNvSpPr/>
            <p:nvPr/>
          </p:nvSpPr>
          <p:spPr>
            <a:xfrm>
              <a:off x="0" y="0"/>
              <a:ext cx="540884" cy="540886"/>
            </a:xfrm>
            <a:prstGeom prst="rect">
              <a:avLst/>
            </a:prstGeom>
            <a:blipFill rotWithShape="1">
              <a:blip r:embed="rId3"/>
              <a:srcRect l="0" t="0" r="0" b="0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Opgave: Martin Bordfræser"/>
          <p:cNvSpPr txBox="1"/>
          <p:nvPr>
            <p:ph type="title"/>
          </p:nvPr>
        </p:nvSpPr>
        <p:spPr>
          <a:xfrm>
            <a:off x="1553964" y="732865"/>
            <a:ext cx="3049164" cy="460003"/>
          </a:xfrm>
          <a:prstGeom prst="rect">
            <a:avLst/>
          </a:prstGeom>
        </p:spPr>
        <p:txBody>
          <a:bodyPr/>
          <a:lstStyle>
            <a:lvl1pPr defTabSz="685800">
              <a:defRPr sz="1800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Opgave: Martin Bordfræser</a:t>
            </a:r>
          </a:p>
        </p:txBody>
      </p:sp>
      <p:sp>
        <p:nvSpPr>
          <p:cNvPr id="478" name="Lav en skærefunktion på  en Martin Formatsav…"/>
          <p:cNvSpPr txBox="1"/>
          <p:nvPr>
            <p:ph type="body" sz="half" idx="1"/>
          </p:nvPr>
        </p:nvSpPr>
        <p:spPr>
          <a:xfrm>
            <a:off x="1553996" y="1773783"/>
            <a:ext cx="3818478" cy="464288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1700" u="sng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pPr>
            <a:r>
              <a:t>Lav en skærefunktion på </a:t>
            </a:r>
            <a:br/>
            <a:r>
              <a:t>en Martin Formatsav</a:t>
            </a:r>
          </a:p>
          <a:p>
            <a:pPr marL="0" indent="0">
              <a:buSzTx/>
              <a:buNone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Der ligger nogle funktioner </a:t>
            </a:r>
            <a:br/>
            <a:r>
              <a:t>under tryllestaven i højre side.</a:t>
            </a:r>
          </a:p>
          <a:p>
            <a:pPr marL="0" indent="0">
              <a:buSzTx/>
              <a:buNone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marL="0" indent="0">
              <a:buSzTx/>
              <a:buNone/>
              <a:defRPr sz="1700" u="sng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Du skal prøve de forskellige muligheder:</a:t>
            </a:r>
          </a:p>
          <a:p>
            <a:pPr marL="0" indent="0">
              <a:buSzTx/>
              <a:buNone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lvl="1" marL="914400" indent="-457200">
              <a:spcBef>
                <a:spcPts val="0"/>
              </a:spcBef>
              <a:buClr>
                <a:srgbClr val="EF5262"/>
              </a:buClr>
              <a:buSzPts val="1700"/>
              <a:buChar char="•"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fals</a:t>
            </a:r>
          </a:p>
          <a:p>
            <a:pPr lvl="1" marL="914400" indent="-457200">
              <a:spcBef>
                <a:spcPts val="0"/>
              </a:spcBef>
              <a:buClr>
                <a:srgbClr val="EF5262"/>
              </a:buClr>
              <a:buSzPts val="1700"/>
              <a:buChar char="•"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not</a:t>
            </a:r>
          </a:p>
          <a:p>
            <a:pPr lvl="1" marL="914400" indent="-457200">
              <a:spcBef>
                <a:spcPts val="0"/>
              </a:spcBef>
              <a:buClr>
                <a:srgbClr val="EF5262"/>
              </a:buClr>
              <a:buSzPts val="1700"/>
              <a:buChar char="•"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Tap / slids</a:t>
            </a:r>
          </a:p>
          <a:p>
            <a:pPr lvl="1" marL="914400" indent="-457200">
              <a:spcBef>
                <a:spcPts val="0"/>
              </a:spcBef>
              <a:buClr>
                <a:srgbClr val="EF5262"/>
              </a:buClr>
              <a:buSzPts val="1700"/>
              <a:buChar char="•"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lvl="1" marL="914400" indent="-457200">
              <a:spcBef>
                <a:spcPts val="0"/>
              </a:spcBef>
              <a:buClr>
                <a:srgbClr val="EF5262"/>
              </a:buClr>
              <a:buSzPts val="1700"/>
              <a:buChar char="•"/>
              <a:defRPr sz="17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Prøv vinkelsnit på </a:t>
            </a:r>
            <a:br/>
            <a:r>
              <a:t>en plade som en </a:t>
            </a:r>
            <a:br/>
            <a:r>
              <a:t>”Trapez”</a:t>
            </a:r>
          </a:p>
        </p:txBody>
      </p:sp>
      <p:pic>
        <p:nvPicPr>
          <p:cNvPr id="479" name="Billede 5" descr="Billed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18016" y="1631155"/>
            <a:ext cx="5843000" cy="3901412"/>
          </a:xfrm>
          <a:prstGeom prst="rect">
            <a:avLst/>
          </a:prstGeom>
          <a:ln>
            <a:solidFill>
              <a:srgbClr val="EF5262"/>
            </a:solidFill>
          </a:ln>
        </p:spPr>
      </p:pic>
      <p:sp>
        <p:nvSpPr>
          <p:cNvPr id="480" name="Rektangel"/>
          <p:cNvSpPr/>
          <p:nvPr/>
        </p:nvSpPr>
        <p:spPr>
          <a:xfrm>
            <a:off x="5474425" y="821600"/>
            <a:ext cx="4302149" cy="994018"/>
          </a:xfrm>
          <a:prstGeom prst="rect">
            <a:avLst/>
          </a:prstGeom>
          <a:solidFill>
            <a:srgbClr val="FFFFFF"/>
          </a:solidFill>
          <a:ln>
            <a:solidFill>
              <a:srgbClr val="44546A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481" name="Tekstfelt 16"/>
          <p:cNvSpPr txBox="1"/>
          <p:nvPr/>
        </p:nvSpPr>
        <p:spPr>
          <a:xfrm>
            <a:off x="5668231" y="1037245"/>
            <a:ext cx="3914539" cy="5448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10000"/>
              </a:lnSpc>
              <a:defRPr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pPr>
            <a:r>
              <a:t>Problemstilling:</a:t>
            </a:r>
            <a:r>
              <a:rPr>
                <a:latin typeface="Klint Pro Regular"/>
                <a:ea typeface="Klint Pro Regular"/>
                <a:cs typeface="Klint Pro Regular"/>
                <a:sym typeface="Klint Pro Regular"/>
              </a:rPr>
              <a:t> Hvorfor bruger eleverne ikke </a:t>
            </a:r>
            <a:br>
              <a:rPr>
                <a:latin typeface="Klint Pro Regular"/>
                <a:ea typeface="Klint Pro Regular"/>
                <a:cs typeface="Klint Pro Regular"/>
                <a:sym typeface="Klint Pro Regular"/>
              </a:rPr>
            </a:br>
            <a:r>
              <a:rPr>
                <a:latin typeface="Klint Pro Regular"/>
                <a:ea typeface="Klint Pro Regular"/>
                <a:cs typeface="Klint Pro Regular"/>
                <a:sym typeface="Klint Pro Regular"/>
              </a:rPr>
              <a:t>styringens muligheder for programmering</a:t>
            </a:r>
          </a:p>
        </p:txBody>
      </p:sp>
      <p:grpSp>
        <p:nvGrpSpPr>
          <p:cNvPr id="484" name="Gruppe 9"/>
          <p:cNvGrpSpPr/>
          <p:nvPr/>
        </p:nvGrpSpPr>
        <p:grpSpPr>
          <a:xfrm>
            <a:off x="9145572" y="5785489"/>
            <a:ext cx="2901401" cy="540886"/>
            <a:chOff x="0" y="0"/>
            <a:chExt cx="2901400" cy="540885"/>
          </a:xfrm>
        </p:grpSpPr>
        <p:sp>
          <p:nvSpPr>
            <p:cNvPr id="482" name="Title 1"/>
            <p:cNvSpPr/>
            <p:nvPr/>
          </p:nvSpPr>
          <p:spPr>
            <a:xfrm>
              <a:off x="552336" y="482515"/>
              <a:ext cx="2349065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2" tIns="91422" rIns="91422" bIns="91422" numCol="1" anchor="b">
              <a:spAutoFit/>
            </a:bodyPr>
            <a:lstStyle>
              <a:lvl1pPr>
                <a:defRPr sz="1600">
                  <a:solidFill>
                    <a:srgbClr val="44546A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Tidsforbrug 2 timer</a:t>
              </a:r>
            </a:p>
          </p:txBody>
        </p:sp>
        <p:sp>
          <p:nvSpPr>
            <p:cNvPr id="483" name="Rektangel 11"/>
            <p:cNvSpPr/>
            <p:nvPr/>
          </p:nvSpPr>
          <p:spPr>
            <a:xfrm>
              <a:off x="0" y="0"/>
              <a:ext cx="540884" cy="540886"/>
            </a:xfrm>
            <a:prstGeom prst="rect">
              <a:avLst/>
            </a:prstGeom>
            <a:blipFill rotWithShape="1">
              <a:blip r:embed="rId3"/>
              <a:srcRect l="0" t="0" r="0" b="0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Opgave: Martin Bordfræser"/>
          <p:cNvSpPr txBox="1"/>
          <p:nvPr>
            <p:ph type="title"/>
          </p:nvPr>
        </p:nvSpPr>
        <p:spPr>
          <a:xfrm>
            <a:off x="1553966" y="732865"/>
            <a:ext cx="4437523" cy="460003"/>
          </a:xfrm>
          <a:prstGeom prst="rect">
            <a:avLst/>
          </a:prstGeom>
        </p:spPr>
        <p:txBody>
          <a:bodyPr/>
          <a:lstStyle>
            <a:lvl1pPr defTabSz="685800">
              <a:defRPr sz="1800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Opgave: Martin Bordfræser</a:t>
            </a:r>
          </a:p>
        </p:txBody>
      </p:sp>
      <p:sp>
        <p:nvSpPr>
          <p:cNvPr id="487" name="Husk, I kan bruge internettet til at søge på jeres digitale artefakt.…"/>
          <p:cNvSpPr txBox="1"/>
          <p:nvPr>
            <p:ph type="body" sz="half" idx="1"/>
          </p:nvPr>
        </p:nvSpPr>
        <p:spPr>
          <a:xfrm>
            <a:off x="1553996" y="1799692"/>
            <a:ext cx="4531300" cy="461697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10000"/>
              </a:lnSpc>
              <a:spcBef>
                <a:spcPts val="0"/>
              </a:spcBef>
              <a:buSzTx/>
              <a:buNone/>
              <a:defRPr sz="24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Husk, I kan bruge internettet til at søge på jeres digitale artefakt.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SzTx/>
              <a:buNone/>
              <a:defRPr sz="24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Clr>
                <a:srgbClr val="EF5262"/>
              </a:buClr>
              <a:buSzPct val="100000"/>
              <a:buFontTx/>
              <a:buChar char="•"/>
              <a:defRPr sz="24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Brug jeres OneNote til at notere jeres resultater, </a:t>
            </a:r>
            <a:br/>
            <a:r>
              <a:t>billeder, videoer osv. </a:t>
            </a:r>
          </a:p>
        </p:txBody>
      </p:sp>
      <p:grpSp>
        <p:nvGrpSpPr>
          <p:cNvPr id="506" name="Grupper"/>
          <p:cNvGrpSpPr/>
          <p:nvPr/>
        </p:nvGrpSpPr>
        <p:grpSpPr>
          <a:xfrm>
            <a:off x="6644657" y="1318166"/>
            <a:ext cx="4971961" cy="4221672"/>
            <a:chOff x="-3" y="-1"/>
            <a:chExt cx="4971960" cy="4221670"/>
          </a:xfrm>
        </p:grpSpPr>
        <p:grpSp>
          <p:nvGrpSpPr>
            <p:cNvPr id="504" name="Diagram 66"/>
            <p:cNvGrpSpPr/>
            <p:nvPr/>
          </p:nvGrpSpPr>
          <p:grpSpPr>
            <a:xfrm>
              <a:off x="-4" y="-2"/>
              <a:ext cx="4971962" cy="4221672"/>
              <a:chOff x="-2" y="0"/>
              <a:chExt cx="4971959" cy="4221670"/>
            </a:xfrm>
          </p:grpSpPr>
          <p:grpSp>
            <p:nvGrpSpPr>
              <p:cNvPr id="490" name="Grupper"/>
              <p:cNvGrpSpPr/>
              <p:nvPr/>
            </p:nvGrpSpPr>
            <p:grpSpPr>
              <a:xfrm>
                <a:off x="1842495" y="-1"/>
                <a:ext cx="1509079" cy="980903"/>
                <a:chOff x="0" y="0"/>
                <a:chExt cx="1509078" cy="980902"/>
              </a:xfrm>
            </p:grpSpPr>
            <p:sp>
              <p:nvSpPr>
                <p:cNvPr id="488" name="Afrundet rektangel"/>
                <p:cNvSpPr/>
                <p:nvPr/>
              </p:nvSpPr>
              <p:spPr>
                <a:xfrm>
                  <a:off x="0" y="0"/>
                  <a:ext cx="1509079" cy="98090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489" name="Ramme-sætning"/>
                <p:cNvSpPr txBox="1"/>
                <p:nvPr/>
              </p:nvSpPr>
              <p:spPr>
                <a:xfrm>
                  <a:off x="47883" y="232005"/>
                  <a:ext cx="1413313" cy="51688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>
                  <a:lvl1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lvl1pPr>
                </a:lstStyle>
                <a:p>
                  <a:pPr/>
                  <a:r>
                    <a:t>Ramme-sætning</a:t>
                  </a:r>
                </a:p>
              </p:txBody>
            </p:sp>
          </p:grpSp>
          <p:sp>
            <p:nvSpPr>
              <p:cNvPr id="491" name="Streg"/>
              <p:cNvSpPr/>
              <p:nvPr/>
            </p:nvSpPr>
            <p:spPr>
              <a:xfrm>
                <a:off x="3559837" y="807509"/>
                <a:ext cx="489596" cy="5848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0"/>
                    </a:moveTo>
                    <a:cubicBezTo>
                      <a:pt x="9151" y="5659"/>
                      <a:pt x="16556" y="13064"/>
                      <a:pt x="21600" y="2160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grpSp>
            <p:nvGrpSpPr>
              <p:cNvPr id="494" name="Grupper"/>
              <p:cNvGrpSpPr/>
              <p:nvPr/>
            </p:nvGrpSpPr>
            <p:grpSpPr>
              <a:xfrm>
                <a:off x="3462878" y="1620381"/>
                <a:ext cx="1509080" cy="980906"/>
                <a:chOff x="0" y="-1"/>
                <a:chExt cx="1509078" cy="980904"/>
              </a:xfrm>
            </p:grpSpPr>
            <p:sp>
              <p:nvSpPr>
                <p:cNvPr id="492" name="Afrundet rektangel"/>
                <p:cNvSpPr/>
                <p:nvPr/>
              </p:nvSpPr>
              <p:spPr>
                <a:xfrm>
                  <a:off x="0" y="-2"/>
                  <a:ext cx="1509079" cy="980906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493" name="Idé-generering"/>
                <p:cNvSpPr txBox="1"/>
                <p:nvPr/>
              </p:nvSpPr>
              <p:spPr>
                <a:xfrm>
                  <a:off x="47883" y="327381"/>
                  <a:ext cx="1413313" cy="32613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>
                  <a:lvl1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lvl1pPr>
                </a:lstStyle>
                <a:p>
                  <a:pPr/>
                  <a:r>
                    <a:t>Idé-generering </a:t>
                  </a:r>
                </a:p>
              </p:txBody>
            </p:sp>
          </p:grpSp>
          <p:sp>
            <p:nvSpPr>
              <p:cNvPr id="495" name="Streg"/>
              <p:cNvSpPr/>
              <p:nvPr/>
            </p:nvSpPr>
            <p:spPr>
              <a:xfrm>
                <a:off x="3559838" y="2829289"/>
                <a:ext cx="489596" cy="5848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0"/>
                    </a:moveTo>
                    <a:cubicBezTo>
                      <a:pt x="16556" y="8536"/>
                      <a:pt x="9151" y="15941"/>
                      <a:pt x="0" y="2160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grpSp>
            <p:nvGrpSpPr>
              <p:cNvPr id="498" name="Grupper"/>
              <p:cNvGrpSpPr/>
              <p:nvPr/>
            </p:nvGrpSpPr>
            <p:grpSpPr>
              <a:xfrm>
                <a:off x="1842495" y="3240766"/>
                <a:ext cx="1509079" cy="980904"/>
                <a:chOff x="0" y="0"/>
                <a:chExt cx="1509078" cy="980903"/>
              </a:xfrm>
            </p:grpSpPr>
            <p:sp>
              <p:nvSpPr>
                <p:cNvPr id="496" name="Afrundet rektangel"/>
                <p:cNvSpPr/>
                <p:nvPr/>
              </p:nvSpPr>
              <p:spPr>
                <a:xfrm>
                  <a:off x="0" y="-1"/>
                  <a:ext cx="1509079" cy="98090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497" name="Konstruktion"/>
                <p:cNvSpPr txBox="1"/>
                <p:nvPr/>
              </p:nvSpPr>
              <p:spPr>
                <a:xfrm>
                  <a:off x="47883" y="329160"/>
                  <a:ext cx="1413313" cy="32257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pPr>
                  <a:r>
                    <a:t>Konstruktion</a:t>
                  </a:r>
                  <a:r>
                    <a:rPr>
                      <a:latin typeface="Arial"/>
                      <a:ea typeface="Arial"/>
                      <a:cs typeface="Arial"/>
                      <a:sym typeface="Arial"/>
                    </a:rPr>
                    <a:t> </a:t>
                  </a:r>
                </a:p>
              </p:txBody>
            </p:sp>
          </p:grpSp>
          <p:sp>
            <p:nvSpPr>
              <p:cNvPr id="499" name="Streg"/>
              <p:cNvSpPr/>
              <p:nvPr/>
            </p:nvSpPr>
            <p:spPr>
              <a:xfrm>
                <a:off x="1144634" y="2829290"/>
                <a:ext cx="489595" cy="5848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cubicBezTo>
                      <a:pt x="12449" y="15941"/>
                      <a:pt x="5044" y="8536"/>
                      <a:pt x="0" y="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grpSp>
            <p:nvGrpSpPr>
              <p:cNvPr id="502" name="Grupper"/>
              <p:cNvGrpSpPr/>
              <p:nvPr/>
            </p:nvGrpSpPr>
            <p:grpSpPr>
              <a:xfrm>
                <a:off x="-3" y="1620381"/>
                <a:ext cx="1953309" cy="980906"/>
                <a:chOff x="-1" y="-1"/>
                <a:chExt cx="1953307" cy="980904"/>
              </a:xfrm>
            </p:grpSpPr>
            <p:sp>
              <p:nvSpPr>
                <p:cNvPr id="500" name="Afrundet rektangel"/>
                <p:cNvSpPr/>
                <p:nvPr/>
              </p:nvSpPr>
              <p:spPr>
                <a:xfrm>
                  <a:off x="-2" y="-2"/>
                  <a:ext cx="1953309" cy="980906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501" name="Argumentation og introspektion"/>
                <p:cNvSpPr txBox="1"/>
                <p:nvPr/>
              </p:nvSpPr>
              <p:spPr>
                <a:xfrm>
                  <a:off x="47881" y="232005"/>
                  <a:ext cx="1857542" cy="51688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>
                  <a:lvl1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lvl1pPr>
                </a:lstStyle>
                <a:p>
                  <a:pPr/>
                  <a:r>
                    <a:t>Argumentation og introspektion </a:t>
                  </a:r>
                </a:p>
              </p:txBody>
            </p:sp>
          </p:grpSp>
          <p:sp>
            <p:nvSpPr>
              <p:cNvPr id="503" name="Streg"/>
              <p:cNvSpPr/>
              <p:nvPr/>
            </p:nvSpPr>
            <p:spPr>
              <a:xfrm>
                <a:off x="1144634" y="807509"/>
                <a:ext cx="489595" cy="5848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21600"/>
                    </a:moveTo>
                    <a:cubicBezTo>
                      <a:pt x="5044" y="13064"/>
                      <a:pt x="12449" y="5659"/>
                      <a:pt x="21600" y="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</p:grpSp>
        <p:pic>
          <p:nvPicPr>
            <p:cNvPr id="505" name="Grafik 67" descr="Grafik 6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208398" y="1568222"/>
              <a:ext cx="1085220" cy="10852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09" name="Gruppe 9"/>
          <p:cNvGrpSpPr/>
          <p:nvPr/>
        </p:nvGrpSpPr>
        <p:grpSpPr>
          <a:xfrm>
            <a:off x="7868769" y="5816255"/>
            <a:ext cx="2901401" cy="540886"/>
            <a:chOff x="0" y="0"/>
            <a:chExt cx="2901400" cy="540885"/>
          </a:xfrm>
        </p:grpSpPr>
        <p:sp>
          <p:nvSpPr>
            <p:cNvPr id="507" name="Title 1"/>
            <p:cNvSpPr/>
            <p:nvPr/>
          </p:nvSpPr>
          <p:spPr>
            <a:xfrm>
              <a:off x="552336" y="482515"/>
              <a:ext cx="2349065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2" tIns="91422" rIns="91422" bIns="91422" numCol="1" anchor="b">
              <a:spAutoFit/>
            </a:bodyPr>
            <a:lstStyle>
              <a:lvl1pPr>
                <a:defRPr sz="1600">
                  <a:solidFill>
                    <a:srgbClr val="44546A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Tidsforbrug 2 timer</a:t>
              </a:r>
            </a:p>
          </p:txBody>
        </p:sp>
        <p:sp>
          <p:nvSpPr>
            <p:cNvPr id="508" name="Rektangel 11"/>
            <p:cNvSpPr/>
            <p:nvPr/>
          </p:nvSpPr>
          <p:spPr>
            <a:xfrm>
              <a:off x="0" y="0"/>
              <a:ext cx="540884" cy="540886"/>
            </a:xfrm>
            <a:prstGeom prst="rect">
              <a:avLst/>
            </a:prstGeom>
            <a:blipFill rotWithShape="1">
              <a:blip r:embed="rId3"/>
              <a:srcRect l="0" t="0" r="0" b="0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1" name="Billede 5" descr="Billed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74528" y="1542685"/>
            <a:ext cx="5278928" cy="4877457"/>
          </a:xfrm>
          <a:prstGeom prst="rect">
            <a:avLst/>
          </a:prstGeom>
          <a:ln>
            <a:solidFill>
              <a:srgbClr val="44546A"/>
            </a:solidFill>
            <a:miter lim="400000"/>
          </a:ln>
        </p:spPr>
      </p:pic>
      <p:sp>
        <p:nvSpPr>
          <p:cNvPr id="512" name="Rektangel"/>
          <p:cNvSpPr/>
          <p:nvPr/>
        </p:nvSpPr>
        <p:spPr>
          <a:xfrm>
            <a:off x="959660" y="968680"/>
            <a:ext cx="5278930" cy="2251732"/>
          </a:xfrm>
          <a:prstGeom prst="rect">
            <a:avLst/>
          </a:prstGeom>
          <a:solidFill>
            <a:srgbClr val="FFFFFF"/>
          </a:solidFill>
          <a:ln>
            <a:solidFill>
              <a:srgbClr val="44546A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513" name="Titel 1"/>
          <p:cNvSpPr txBox="1"/>
          <p:nvPr/>
        </p:nvSpPr>
        <p:spPr>
          <a:xfrm>
            <a:off x="1314987" y="1324923"/>
            <a:ext cx="4568276" cy="1539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3300">
                <a:solidFill>
                  <a:srgbClr val="EF5262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Så er det jer, der skal fremlægge, hvad I er kommet frem til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Forslag til forbedringer"/>
          <p:cNvSpPr txBox="1"/>
          <p:nvPr>
            <p:ph type="title"/>
          </p:nvPr>
        </p:nvSpPr>
        <p:spPr>
          <a:xfrm>
            <a:off x="1066800" y="-17365"/>
            <a:ext cx="10058400" cy="1737362"/>
          </a:xfrm>
          <a:prstGeom prst="rect">
            <a:avLst/>
          </a:prstGeom>
        </p:spPr>
        <p:txBody>
          <a:bodyPr/>
          <a:lstStyle>
            <a:lvl1pPr>
              <a:defRPr spc="-100"/>
            </a:lvl1pPr>
          </a:lstStyle>
          <a:p>
            <a:pPr/>
            <a:r>
              <a:t>Forslag til forbedringer</a:t>
            </a:r>
          </a:p>
        </p:txBody>
      </p:sp>
      <p:sp>
        <p:nvSpPr>
          <p:cNvPr id="516" name="Udvælg én af menuerne, og beskriv arbejdsgangen til denne.…"/>
          <p:cNvSpPr txBox="1"/>
          <p:nvPr>
            <p:ph type="body" sz="half" idx="1"/>
          </p:nvPr>
        </p:nvSpPr>
        <p:spPr>
          <a:xfrm>
            <a:off x="1290029" y="1973994"/>
            <a:ext cx="4646242" cy="462703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  <a:spcBef>
                <a:spcPts val="800"/>
              </a:spcBef>
              <a:defRPr cap="none" sz="1600">
                <a:solidFill>
                  <a:srgbClr val="44546A"/>
                </a:solidFill>
              </a:defRPr>
            </a:pPr>
          </a:p>
          <a:p>
            <a:pPr marL="609584" indent="-474121">
              <a:lnSpc>
                <a:spcPct val="100000"/>
              </a:lnSpc>
              <a:spcBef>
                <a:spcPts val="800"/>
              </a:spcBef>
              <a:buClr>
                <a:srgbClr val="EF5262"/>
              </a:buClr>
              <a:buSzPts val="1600"/>
              <a:buFont typeface="Helvetica"/>
              <a:buChar char="◦"/>
              <a:defRPr cap="none" sz="1600">
                <a:solidFill>
                  <a:srgbClr val="44546A"/>
                </a:solidFill>
              </a:defRPr>
            </a:pPr>
            <a:r>
              <a:t>Udvælg </a:t>
            </a:r>
            <a:r>
              <a:rPr i="1">
                <a:latin typeface="Klint Pro Light"/>
                <a:ea typeface="Klint Pro Light"/>
                <a:cs typeface="Klint Pro Light"/>
                <a:sym typeface="Klint Pro Light"/>
              </a:rPr>
              <a:t>én</a:t>
            </a:r>
            <a:r>
              <a:t> af menuerne, og beskriv arbejdsgangen til denne.</a:t>
            </a:r>
          </a:p>
          <a:p>
            <a:pPr lvl="1" marL="1219168" indent="-474121">
              <a:lnSpc>
                <a:spcPct val="100000"/>
              </a:lnSpc>
              <a:spcBef>
                <a:spcPts val="0"/>
              </a:spcBef>
              <a:buClr>
                <a:srgbClr val="EF5262"/>
              </a:buClr>
              <a:buSzPts val="1600"/>
              <a:buFont typeface="Helvetica"/>
              <a:buChar char="•"/>
              <a:defRPr cap="none" sz="1600">
                <a:solidFill>
                  <a:srgbClr val="44546A"/>
                </a:solidFill>
              </a:defRPr>
            </a:pPr>
            <a:r>
              <a:t>Fx: menu struktur, logik i Ikoner, nulstilling osv.</a:t>
            </a:r>
          </a:p>
        </p:txBody>
      </p:sp>
      <p:sp>
        <p:nvSpPr>
          <p:cNvPr id="517" name="Vælg selv:…"/>
          <p:cNvSpPr txBox="1"/>
          <p:nvPr/>
        </p:nvSpPr>
        <p:spPr>
          <a:xfrm>
            <a:off x="6146206" y="2392583"/>
            <a:ext cx="4646245" cy="46270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marL="609584" indent="-474121">
              <a:spcBef>
                <a:spcPts val="800"/>
              </a:spcBef>
              <a:buClr>
                <a:srgbClr val="EF5262"/>
              </a:buClr>
              <a:buSzPts val="1600"/>
              <a:buFont typeface="Helvetica"/>
              <a:buChar char="◦"/>
              <a:defRPr sz="16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Vælg selv:</a:t>
            </a:r>
          </a:p>
          <a:p>
            <a:pPr lvl="1" marL="1219168" indent="-474121">
              <a:buClr>
                <a:srgbClr val="FF735A"/>
              </a:buClr>
              <a:buSzPts val="1600"/>
              <a:buFont typeface="Helvetica"/>
              <a:buChar char="•"/>
              <a:defRPr sz="16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Lav forbedringer til det eksisterende interface/funktion (let)</a:t>
            </a:r>
          </a:p>
          <a:p>
            <a:pPr lvl="1" marL="1219168" indent="-474121">
              <a:buClr>
                <a:srgbClr val="FF735A"/>
              </a:buClr>
              <a:buSzPts val="1600"/>
              <a:buFont typeface="Helvetica"/>
              <a:buChar char="•"/>
              <a:defRPr sz="16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Lav en ny arbejdsgang med jeres </a:t>
            </a:r>
            <a:br/>
            <a:r>
              <a:t>bud på, hvordan et interface skal </a:t>
            </a:r>
            <a:br/>
            <a:r>
              <a:t>se ud (svær)</a:t>
            </a:r>
          </a:p>
        </p:txBody>
      </p:sp>
      <p:sp>
        <p:nvSpPr>
          <p:cNvPr id="518" name="Styringen har mange menuer og funktioner, og kan være svært at overskue."/>
          <p:cNvSpPr txBox="1"/>
          <p:nvPr/>
        </p:nvSpPr>
        <p:spPr>
          <a:xfrm>
            <a:off x="2240476" y="2907589"/>
            <a:ext cx="7711048" cy="62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algn="ctr">
              <a:spcBef>
                <a:spcPts val="800"/>
              </a:spcBef>
              <a:defRPr sz="1600" u="sng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pPr>
            <a:r>
              <a:t>Styringen har mange menuer og funktioner, og kan være svært at overskue.</a:t>
            </a:r>
            <a:b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Undervisningens…"/>
          <p:cNvSpPr txBox="1"/>
          <p:nvPr>
            <p:ph type="title"/>
          </p:nvPr>
        </p:nvSpPr>
        <p:spPr>
          <a:xfrm>
            <a:off x="508901" y="2807502"/>
            <a:ext cx="4211433" cy="1242998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00000"/>
              </a:lnSpc>
              <a:defRPr spc="0" sz="3400">
                <a:solidFill>
                  <a:srgbClr val="EF5262"/>
                </a:solidFill>
              </a:defRPr>
            </a:pPr>
            <a:r>
              <a:t>Undervisningens </a:t>
            </a:r>
          </a:p>
          <a:p>
            <a:pPr algn="l">
              <a:lnSpc>
                <a:spcPct val="100000"/>
              </a:lnSpc>
              <a:defRPr spc="0" sz="3400">
                <a:solidFill>
                  <a:srgbClr val="EF5262"/>
                </a:solidFill>
              </a:defRPr>
            </a:pPr>
            <a:r>
              <a:t>mål er, at eleven:</a:t>
            </a:r>
          </a:p>
        </p:txBody>
      </p:sp>
      <p:sp>
        <p:nvSpPr>
          <p:cNvPr id="181" name="Med udgangspunkt i en analyse af et digitalt artefakt fra fagområdet kan formulere feedback og komme med idéer med henblik på forbedring af artefaktet og brugen af dette.…"/>
          <p:cNvSpPr txBox="1"/>
          <p:nvPr>
            <p:ph type="body" sz="half" idx="1"/>
          </p:nvPr>
        </p:nvSpPr>
        <p:spPr>
          <a:xfrm>
            <a:off x="5531964" y="1788199"/>
            <a:ext cx="5703770" cy="3700207"/>
          </a:xfrm>
          <a:prstGeom prst="rect">
            <a:avLst/>
          </a:prstGeom>
        </p:spPr>
        <p:txBody>
          <a:bodyPr/>
          <a:lstStyle/>
          <a:p>
            <a:pPr marL="329184" indent="-329184" defTabSz="877822">
              <a:lnSpc>
                <a:spcPct val="130000"/>
              </a:lnSpc>
              <a:spcBef>
                <a:spcPts val="500"/>
              </a:spcBef>
              <a:buClr>
                <a:srgbClr val="EF5262"/>
              </a:buClr>
              <a:buSzPts val="2300"/>
              <a:buFont typeface="Arial"/>
              <a:buChar char="•"/>
              <a:defRPr cap="none" sz="2300">
                <a:solidFill>
                  <a:srgbClr val="44546A"/>
                </a:solidFill>
              </a:defRPr>
            </a:pPr>
            <a:r>
              <a:t>Kan med udgangspunkt i en analyse af et digitalt artefakt fra fagområdet formulere feedback og komme med idéer med henblik på forbedring af artefaktet og brugen af dette. </a:t>
            </a:r>
            <a:br/>
          </a:p>
          <a:p>
            <a:pPr marL="329184" indent="-329184" defTabSz="877822">
              <a:lnSpc>
                <a:spcPct val="130000"/>
              </a:lnSpc>
              <a:spcBef>
                <a:spcPts val="500"/>
              </a:spcBef>
              <a:buClr>
                <a:srgbClr val="EF5262"/>
              </a:buClr>
              <a:buSzPts val="2300"/>
              <a:buFont typeface="Arial"/>
              <a:buChar char="•"/>
              <a:defRPr cap="none" sz="2300">
                <a:solidFill>
                  <a:srgbClr val="44546A"/>
                </a:solidFill>
              </a:defRPr>
            </a:pPr>
            <a:r>
              <a:t>Kan under vejledning udføre grundlæggende iterative designprocesser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Billede 10" descr="Billed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9068" y="1082584"/>
            <a:ext cx="9753863" cy="4692831"/>
          </a:xfrm>
          <a:prstGeom prst="rect">
            <a:avLst/>
          </a:prstGeom>
          <a:ln w="12700">
            <a:solidFill>
              <a:srgbClr val="EF5262"/>
            </a:solidFill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Argumentation  og introspektion"/>
          <p:cNvSpPr txBox="1"/>
          <p:nvPr>
            <p:ph type="title" idx="4294967295"/>
          </p:nvPr>
        </p:nvSpPr>
        <p:spPr>
          <a:xfrm>
            <a:off x="864781" y="866762"/>
            <a:ext cx="4211436" cy="1242998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>
              <a:defRPr sz="3400">
                <a:solidFill>
                  <a:srgbClr val="EF526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Argumentation </a:t>
            </a:r>
            <a:br/>
            <a:r>
              <a:t>og introspektion</a:t>
            </a:r>
          </a:p>
        </p:txBody>
      </p:sp>
      <p:sp>
        <p:nvSpPr>
          <p:cNvPr id="186" name="Eleverne skal kunne argumentere  for de valg, de har foretaget i designprocessen.…"/>
          <p:cNvSpPr txBox="1"/>
          <p:nvPr>
            <p:ph type="body" sz="half" idx="4294967295"/>
          </p:nvPr>
        </p:nvSpPr>
        <p:spPr>
          <a:xfrm>
            <a:off x="821768" y="1794343"/>
            <a:ext cx="5703772" cy="3700204"/>
          </a:xfrm>
          <a:prstGeom prst="rect">
            <a:avLst/>
          </a:prstGeom>
        </p:spPr>
        <p:txBody>
          <a:bodyPr lIns="0" tIns="0" rIns="0" bIns="0" anchor="ctr"/>
          <a:lstStyle/>
          <a:p>
            <a:pPr marL="342899" indent="-342899">
              <a:buClr>
                <a:srgbClr val="EF5262"/>
              </a:buClr>
              <a:buSzPts val="2200"/>
              <a:buFont typeface="Arial"/>
              <a:buChar char="•"/>
              <a:defRPr sz="22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Eleverne skal kunne argumentere </a:t>
            </a:r>
            <a:br/>
            <a:r>
              <a:t>for de valg, de har foretaget i designprocessen.  </a:t>
            </a:r>
            <a:br/>
          </a:p>
          <a:p>
            <a:pPr marL="342899" indent="-342899">
              <a:buClr>
                <a:srgbClr val="EF5262"/>
              </a:buClr>
              <a:buSzPts val="2200"/>
              <a:buFont typeface="Arial"/>
              <a:buChar char="•"/>
              <a:defRPr sz="22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Gentag processen flere gange</a:t>
            </a:r>
            <a:br/>
            <a:r>
              <a:t>(iterativ)</a:t>
            </a:r>
          </a:p>
        </p:txBody>
      </p:sp>
      <p:grpSp>
        <p:nvGrpSpPr>
          <p:cNvPr id="203" name="Diagram 13"/>
          <p:cNvGrpSpPr/>
          <p:nvPr/>
        </p:nvGrpSpPr>
        <p:grpSpPr>
          <a:xfrm>
            <a:off x="6242305" y="1383688"/>
            <a:ext cx="5087178" cy="4521515"/>
            <a:chOff x="-1" y="-1"/>
            <a:chExt cx="5087177" cy="4521514"/>
          </a:xfrm>
        </p:grpSpPr>
        <p:grpSp>
          <p:nvGrpSpPr>
            <p:cNvPr id="189" name="Grupper"/>
            <p:cNvGrpSpPr/>
            <p:nvPr/>
          </p:nvGrpSpPr>
          <p:grpSpPr>
            <a:xfrm>
              <a:off x="1735491" y="-2"/>
              <a:ext cx="1616192" cy="1050528"/>
              <a:chOff x="-1" y="-1"/>
              <a:chExt cx="1616190" cy="1050527"/>
            </a:xfrm>
          </p:grpSpPr>
          <p:sp>
            <p:nvSpPr>
              <p:cNvPr id="187" name="Afrundet rektangel"/>
              <p:cNvSpPr/>
              <p:nvPr/>
            </p:nvSpPr>
            <p:spPr>
              <a:xfrm>
                <a:off x="-2" y="-2"/>
                <a:ext cx="1616192" cy="1050529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8001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88" name="Rammesætning"/>
              <p:cNvSpPr txBox="1"/>
              <p:nvPr/>
            </p:nvSpPr>
            <p:spPr>
              <a:xfrm>
                <a:off x="51282" y="365116"/>
                <a:ext cx="1513624" cy="34682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8580" tIns="68580" rIns="68580" bIns="68580" numCol="1" anchor="ctr">
                <a:spAutoFit/>
              </a:bodyPr>
              <a:lstStyle>
                <a:lvl1pPr algn="ctr" defTabSz="800100">
                  <a:lnSpc>
                    <a:spcPct val="90000"/>
                  </a:lnSpc>
                  <a:spcBef>
                    <a:spcPts val="700"/>
                  </a:spcBef>
                  <a:defRPr sz="15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/>
                <a:r>
                  <a:t>Rammesætning</a:t>
                </a:r>
              </a:p>
            </p:txBody>
          </p:sp>
        </p:grpSp>
        <p:sp>
          <p:nvSpPr>
            <p:cNvPr id="190" name="Streg"/>
            <p:cNvSpPr/>
            <p:nvPr/>
          </p:nvSpPr>
          <p:spPr>
            <a:xfrm>
              <a:off x="3574756" y="864823"/>
              <a:ext cx="524413" cy="626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cubicBezTo>
                    <a:pt x="9151" y="5659"/>
                    <a:pt x="16556" y="13064"/>
                    <a:pt x="21600" y="21600"/>
                  </a:cubicBezTo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193" name="Grupper"/>
            <p:cNvGrpSpPr/>
            <p:nvPr/>
          </p:nvGrpSpPr>
          <p:grpSpPr>
            <a:xfrm>
              <a:off x="3470985" y="1735492"/>
              <a:ext cx="1616192" cy="1050528"/>
              <a:chOff x="0" y="-1"/>
              <a:chExt cx="1616190" cy="1050526"/>
            </a:xfrm>
          </p:grpSpPr>
          <p:sp>
            <p:nvSpPr>
              <p:cNvPr id="191" name="Afrundet rektangel"/>
              <p:cNvSpPr/>
              <p:nvPr/>
            </p:nvSpPr>
            <p:spPr>
              <a:xfrm>
                <a:off x="-1" y="-2"/>
                <a:ext cx="1616192" cy="105052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8001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92" name="Idégenerering"/>
              <p:cNvSpPr txBox="1"/>
              <p:nvPr/>
            </p:nvSpPr>
            <p:spPr>
              <a:xfrm>
                <a:off x="51282" y="435027"/>
                <a:ext cx="1513627" cy="34682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8580" tIns="68580" rIns="68580" bIns="68580" numCol="1" anchor="ctr">
                <a:spAutoFit/>
              </a:bodyPr>
              <a:lstStyle>
                <a:lvl1pPr algn="ctr" defTabSz="800100">
                  <a:lnSpc>
                    <a:spcPct val="90000"/>
                  </a:lnSpc>
                  <a:spcBef>
                    <a:spcPts val="700"/>
                  </a:spcBef>
                  <a:defRPr sz="15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/>
                <a:r>
                  <a:t>Idégenerering </a:t>
                </a:r>
              </a:p>
            </p:txBody>
          </p:sp>
        </p:grpSp>
        <p:sp>
          <p:nvSpPr>
            <p:cNvPr id="194" name="Streg"/>
            <p:cNvSpPr/>
            <p:nvPr/>
          </p:nvSpPr>
          <p:spPr>
            <a:xfrm>
              <a:off x="3574757" y="3030235"/>
              <a:ext cx="524412" cy="626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cubicBezTo>
                    <a:pt x="16556" y="8536"/>
                    <a:pt x="9151" y="15941"/>
                    <a:pt x="0" y="21600"/>
                  </a:cubicBezTo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197" name="Grupper"/>
            <p:cNvGrpSpPr/>
            <p:nvPr/>
          </p:nvGrpSpPr>
          <p:grpSpPr>
            <a:xfrm>
              <a:off x="1735491" y="3470985"/>
              <a:ext cx="1616192" cy="1050528"/>
              <a:chOff x="-1" y="-1"/>
              <a:chExt cx="1616190" cy="1050527"/>
            </a:xfrm>
          </p:grpSpPr>
          <p:sp>
            <p:nvSpPr>
              <p:cNvPr id="195" name="Afrundet rektangel"/>
              <p:cNvSpPr/>
              <p:nvPr/>
            </p:nvSpPr>
            <p:spPr>
              <a:xfrm>
                <a:off x="-2" y="-2"/>
                <a:ext cx="1616192" cy="1050529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8001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96" name="Konstruktion"/>
              <p:cNvSpPr txBox="1"/>
              <p:nvPr/>
            </p:nvSpPr>
            <p:spPr>
              <a:xfrm>
                <a:off x="51282" y="367785"/>
                <a:ext cx="1513624" cy="3963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8580" tIns="68580" rIns="68580" bIns="68580" numCol="1" anchor="ctr">
                <a:spAutoFit/>
              </a:bodyPr>
              <a:lstStyle/>
              <a:p>
                <a:pPr algn="ctr" defTabSz="800100">
                  <a:lnSpc>
                    <a:spcPct val="90000"/>
                  </a:lnSpc>
                  <a:spcBef>
                    <a:spcPts val="700"/>
                  </a:spcBef>
                  <a:defRPr sz="15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Konstruktion</a:t>
                </a:r>
                <a:r>
                  <a:rPr sz="1800"/>
                  <a:t> </a:t>
                </a:r>
              </a:p>
            </p:txBody>
          </p:sp>
        </p:grpSp>
        <p:sp>
          <p:nvSpPr>
            <p:cNvPr id="198" name="Streg"/>
            <p:cNvSpPr/>
            <p:nvPr/>
          </p:nvSpPr>
          <p:spPr>
            <a:xfrm>
              <a:off x="988004" y="3030235"/>
              <a:ext cx="524412" cy="626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cubicBezTo>
                    <a:pt x="12449" y="15941"/>
                    <a:pt x="5044" y="853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201" name="Grupper"/>
            <p:cNvGrpSpPr/>
            <p:nvPr/>
          </p:nvGrpSpPr>
          <p:grpSpPr>
            <a:xfrm>
              <a:off x="-2" y="1735492"/>
              <a:ext cx="1616192" cy="1050528"/>
              <a:chOff x="0" y="-1"/>
              <a:chExt cx="1616191" cy="1050526"/>
            </a:xfrm>
          </p:grpSpPr>
          <p:sp>
            <p:nvSpPr>
              <p:cNvPr id="199" name="Afrundet rektangel"/>
              <p:cNvSpPr/>
              <p:nvPr/>
            </p:nvSpPr>
            <p:spPr>
              <a:xfrm>
                <a:off x="-1" y="-2"/>
                <a:ext cx="1616192" cy="105052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8001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00" name="Argumentation og introspektion"/>
              <p:cNvSpPr txBox="1"/>
              <p:nvPr/>
            </p:nvSpPr>
            <p:spPr>
              <a:xfrm>
                <a:off x="51282" y="86292"/>
                <a:ext cx="1513626" cy="8779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8580" tIns="68580" rIns="68580" bIns="68580" numCol="1" anchor="ctr">
                <a:spAutoFit/>
              </a:bodyPr>
              <a:lstStyle/>
              <a:p>
                <a:pPr algn="ctr" defTabSz="800100">
                  <a:lnSpc>
                    <a:spcPct val="90000"/>
                  </a:lnSpc>
                  <a:spcBef>
                    <a:spcPts val="700"/>
                  </a:spcBef>
                  <a:defRPr sz="15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r>
                  <a:t>Argumentation</a:t>
                </a:r>
                <a:r>
                  <a:rPr sz="1800"/>
                  <a:t> og introspektion </a:t>
                </a:r>
              </a:p>
            </p:txBody>
          </p:sp>
        </p:grpSp>
        <p:sp>
          <p:nvSpPr>
            <p:cNvPr id="202" name="Streg"/>
            <p:cNvSpPr/>
            <p:nvPr/>
          </p:nvSpPr>
          <p:spPr>
            <a:xfrm>
              <a:off x="988004" y="864824"/>
              <a:ext cx="524412" cy="626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cubicBezTo>
                    <a:pt x="5044" y="13064"/>
                    <a:pt x="12449" y="5659"/>
                    <a:pt x="21600" y="0"/>
                  </a:cubicBezTo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</p:grpSp>
      <p:sp>
        <p:nvSpPr>
          <p:cNvPr id="204" name="Tekstfelt 5"/>
          <p:cNvSpPr txBox="1"/>
          <p:nvPr/>
        </p:nvSpPr>
        <p:spPr>
          <a:xfrm>
            <a:off x="831930" y="5525684"/>
            <a:ext cx="3684473" cy="789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800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pPr>
            <a:r>
              <a:t>Introspektion</a:t>
            </a:r>
            <a:r>
              <a:rPr i="1">
                <a:latin typeface="Klint Pro Light"/>
                <a:ea typeface="Klint Pro Light"/>
                <a:cs typeface="Klint Pro Light"/>
                <a:sym typeface="Klint Pro Light"/>
              </a:rPr>
              <a:t>, </a:t>
            </a:r>
            <a:endParaRPr i="1">
              <a:latin typeface="Klint Pro Light"/>
              <a:ea typeface="Klint Pro Light"/>
              <a:cs typeface="Klint Pro Light"/>
              <a:sym typeface="Klint Pro Light"/>
            </a:endParaRPr>
          </a:p>
          <a:p>
            <a:pPr>
              <a:def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rPr>
                <a:hlinkClick r:id="rId2" invalidUrl="" action="" tgtFrame="" tooltip="" history="1" highlightClick="0" endSnd="0"/>
              </a:rPr>
              <a:t>Selviagttagelse</a:t>
            </a:r>
            <a:r>
              <a:rPr u="none">
                <a:solidFill>
                  <a:srgbClr val="44546A"/>
                </a:solidFill>
                <a:uFillTx/>
              </a:rPr>
              <a:t> – </a:t>
            </a:r>
            <a:r>
              <a:rPr>
                <a:hlinkClick r:id="rId3" invalidUrl="" action="" tgtFrame="" tooltip="" history="1" highlightClick="0" endSnd="0"/>
              </a:rPr>
              <a:t>selvoplevelse</a:t>
            </a:r>
            <a:r>
              <a:rPr u="none">
                <a:solidFill>
                  <a:srgbClr val="44546A"/>
                </a:solidFill>
                <a:uFillTx/>
              </a:rPr>
              <a:t> </a:t>
            </a:r>
            <a:endParaRPr>
              <a:solidFill>
                <a:srgbClr val="44546A"/>
              </a:solidFill>
              <a:uFill>
                <a:solidFill>
                  <a:schemeClr val="accent1"/>
                </a:solidFill>
              </a:uFill>
            </a:endParaRPr>
          </a:p>
          <a:p>
            <a:pPr>
              <a:defRPr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Introspektion – refleksion over processen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 thruBlk="1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Innovations- og designprocesser"/>
          <p:cNvSpPr txBox="1"/>
          <p:nvPr>
            <p:ph type="title"/>
          </p:nvPr>
        </p:nvSpPr>
        <p:spPr>
          <a:xfrm>
            <a:off x="1553966" y="732865"/>
            <a:ext cx="9144001" cy="460003"/>
          </a:xfrm>
          <a:prstGeom prst="rect">
            <a:avLst/>
          </a:prstGeom>
        </p:spPr>
        <p:txBody>
          <a:bodyPr/>
          <a:lstStyle>
            <a:lvl1pPr defTabSz="685800">
              <a:defRPr sz="1800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Innovations- og designprocesser</a:t>
            </a:r>
          </a:p>
        </p:txBody>
      </p:sp>
      <p:sp>
        <p:nvSpPr>
          <p:cNvPr id="207" name="Modifikation eller videreudvikling af artefaktet"/>
          <p:cNvSpPr txBox="1"/>
          <p:nvPr>
            <p:ph type="body" idx="1"/>
          </p:nvPr>
        </p:nvSpPr>
        <p:spPr>
          <a:xfrm>
            <a:off x="1553997" y="1741216"/>
            <a:ext cx="9144001" cy="4675451"/>
          </a:xfrm>
          <a:prstGeom prst="rect">
            <a:avLst/>
          </a:prstGeom>
        </p:spPr>
        <p:txBody>
          <a:bodyPr/>
          <a:lstStyle>
            <a:lvl1pPr marL="342899" indent="-342899">
              <a:spcBef>
                <a:spcPts val="0"/>
              </a:spcBef>
              <a:buClr>
                <a:srgbClr val="EF5262"/>
              </a:buClr>
              <a:buSzPct val="100000"/>
              <a:buFont typeface="Klint Pro Regular"/>
              <a:buChar char="✓"/>
              <a:defRPr sz="2200">
                <a:solidFill>
                  <a:srgbClr val="44546A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Modifikation eller videreudvikling af artefaktet </a:t>
            </a:r>
          </a:p>
        </p:txBody>
      </p:sp>
      <p:grpSp>
        <p:nvGrpSpPr>
          <p:cNvPr id="224" name="Diagram 7"/>
          <p:cNvGrpSpPr/>
          <p:nvPr/>
        </p:nvGrpSpPr>
        <p:grpSpPr>
          <a:xfrm>
            <a:off x="7465409" y="2497701"/>
            <a:ext cx="3910420" cy="3354095"/>
            <a:chOff x="-1" y="-1"/>
            <a:chExt cx="3910419" cy="3354094"/>
          </a:xfrm>
        </p:grpSpPr>
        <p:grpSp>
          <p:nvGrpSpPr>
            <p:cNvPr id="210" name="Grupper"/>
            <p:cNvGrpSpPr/>
            <p:nvPr/>
          </p:nvGrpSpPr>
          <p:grpSpPr>
            <a:xfrm>
              <a:off x="1447695" y="-2"/>
              <a:ext cx="1186884" cy="771476"/>
              <a:chOff x="0" y="0"/>
              <a:chExt cx="1186883" cy="771474"/>
            </a:xfrm>
          </p:grpSpPr>
          <p:sp>
            <p:nvSpPr>
              <p:cNvPr id="208" name="Afrundet rektangel"/>
              <p:cNvSpPr/>
              <p:nvPr/>
            </p:nvSpPr>
            <p:spPr>
              <a:xfrm>
                <a:off x="0" y="-1"/>
                <a:ext cx="1186884" cy="771476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09" name="Ramme-sætning"/>
              <p:cNvSpPr/>
              <p:nvPr/>
            </p:nvSpPr>
            <p:spPr>
              <a:xfrm>
                <a:off x="37660" y="148404"/>
                <a:ext cx="1111564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3337" tIns="53337" rIns="53337" bIns="53337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Ramme-sætning</a:t>
                </a:r>
              </a:p>
            </p:txBody>
          </p:sp>
        </p:grpSp>
        <p:sp>
          <p:nvSpPr>
            <p:cNvPr id="211" name="Streg"/>
            <p:cNvSpPr/>
            <p:nvPr/>
          </p:nvSpPr>
          <p:spPr>
            <a:xfrm>
              <a:off x="2799789" y="641515"/>
              <a:ext cx="385066" cy="459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cubicBezTo>
                    <a:pt x="9151" y="5659"/>
                    <a:pt x="16556" y="13064"/>
                    <a:pt x="21600" y="21600"/>
                  </a:cubicBezTo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214" name="Grupper"/>
            <p:cNvGrpSpPr/>
            <p:nvPr/>
          </p:nvGrpSpPr>
          <p:grpSpPr>
            <a:xfrm>
              <a:off x="2723534" y="1280836"/>
              <a:ext cx="1186884" cy="771475"/>
              <a:chOff x="0" y="0"/>
              <a:chExt cx="1186883" cy="771474"/>
            </a:xfrm>
          </p:grpSpPr>
          <p:sp>
            <p:nvSpPr>
              <p:cNvPr id="212" name="Afrundet rektangel"/>
              <p:cNvSpPr/>
              <p:nvPr/>
            </p:nvSpPr>
            <p:spPr>
              <a:xfrm>
                <a:off x="0" y="-1"/>
                <a:ext cx="1186884" cy="771476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13" name="Idé-generering"/>
              <p:cNvSpPr/>
              <p:nvPr/>
            </p:nvSpPr>
            <p:spPr>
              <a:xfrm>
                <a:off x="37660" y="142118"/>
                <a:ext cx="1111564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3337" tIns="53337" rIns="53337" bIns="53337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Idé-generering </a:t>
                </a:r>
              </a:p>
            </p:txBody>
          </p:sp>
        </p:grpSp>
        <p:sp>
          <p:nvSpPr>
            <p:cNvPr id="215" name="Streg"/>
            <p:cNvSpPr/>
            <p:nvPr/>
          </p:nvSpPr>
          <p:spPr>
            <a:xfrm>
              <a:off x="2799790" y="2231633"/>
              <a:ext cx="385066" cy="459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cubicBezTo>
                    <a:pt x="16556" y="8536"/>
                    <a:pt x="9151" y="15941"/>
                    <a:pt x="0" y="21600"/>
                  </a:cubicBezTo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218" name="Grupper"/>
            <p:cNvGrpSpPr/>
            <p:nvPr/>
          </p:nvGrpSpPr>
          <p:grpSpPr>
            <a:xfrm>
              <a:off x="1449112" y="2527896"/>
              <a:ext cx="1271068" cy="826198"/>
              <a:chOff x="0" y="-1"/>
              <a:chExt cx="1271067" cy="826197"/>
            </a:xfrm>
          </p:grpSpPr>
          <p:sp>
            <p:nvSpPr>
              <p:cNvPr id="216" name="Afrundet rektangel"/>
              <p:cNvSpPr/>
              <p:nvPr/>
            </p:nvSpPr>
            <p:spPr>
              <a:xfrm>
                <a:off x="0" y="-2"/>
                <a:ext cx="1271068" cy="826199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17" name="Konstruktion"/>
              <p:cNvSpPr txBox="1"/>
              <p:nvPr/>
            </p:nvSpPr>
            <p:spPr>
              <a:xfrm>
                <a:off x="40331" y="251807"/>
                <a:ext cx="1190406" cy="32257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3337" tIns="53337" rIns="53337" bIns="53337" numCol="1" anchor="ctr">
                <a:sp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pPr>
                <a:r>
                  <a:t>Konstruktion</a:t>
                </a:r>
                <a:r>
                  <a:rPr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</a:p>
            </p:txBody>
          </p:sp>
        </p:grpSp>
        <p:sp>
          <p:nvSpPr>
            <p:cNvPr id="219" name="Streg"/>
            <p:cNvSpPr/>
            <p:nvPr/>
          </p:nvSpPr>
          <p:spPr>
            <a:xfrm>
              <a:off x="900247" y="2231634"/>
              <a:ext cx="385066" cy="459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cubicBezTo>
                    <a:pt x="12449" y="15941"/>
                    <a:pt x="5044" y="853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222" name="Grupper"/>
            <p:cNvGrpSpPr/>
            <p:nvPr/>
          </p:nvGrpSpPr>
          <p:grpSpPr>
            <a:xfrm>
              <a:off x="-2" y="1280836"/>
              <a:ext cx="1536266" cy="771475"/>
              <a:chOff x="0" y="0"/>
              <a:chExt cx="1536265" cy="771474"/>
            </a:xfrm>
          </p:grpSpPr>
          <p:sp>
            <p:nvSpPr>
              <p:cNvPr id="220" name="Afrundet rektangel"/>
              <p:cNvSpPr/>
              <p:nvPr/>
            </p:nvSpPr>
            <p:spPr>
              <a:xfrm>
                <a:off x="-1" y="-1"/>
                <a:ext cx="1536267" cy="771476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21" name="Argumentation og introspektion"/>
              <p:cNvSpPr/>
              <p:nvPr/>
            </p:nvSpPr>
            <p:spPr>
              <a:xfrm>
                <a:off x="37660" y="141990"/>
                <a:ext cx="1460944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3337" tIns="53337" rIns="53337" bIns="53337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Argumentation og introspektion </a:t>
                </a:r>
              </a:p>
            </p:txBody>
          </p:sp>
        </p:grpSp>
        <p:sp>
          <p:nvSpPr>
            <p:cNvPr id="223" name="Streg"/>
            <p:cNvSpPr/>
            <p:nvPr/>
          </p:nvSpPr>
          <p:spPr>
            <a:xfrm>
              <a:off x="900248" y="641515"/>
              <a:ext cx="385065" cy="459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cubicBezTo>
                    <a:pt x="5044" y="13064"/>
                    <a:pt x="12449" y="5659"/>
                    <a:pt x="21600" y="0"/>
                  </a:cubicBezTo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</p:grpSp>
      <p:grpSp>
        <p:nvGrpSpPr>
          <p:cNvPr id="244" name="Diagram 8"/>
          <p:cNvGrpSpPr/>
          <p:nvPr/>
        </p:nvGrpSpPr>
        <p:grpSpPr>
          <a:xfrm>
            <a:off x="2171381" y="2652545"/>
            <a:ext cx="1727693" cy="3023461"/>
            <a:chOff x="0" y="-1"/>
            <a:chExt cx="1727692" cy="3023460"/>
          </a:xfrm>
        </p:grpSpPr>
        <p:grpSp>
          <p:nvGrpSpPr>
            <p:cNvPr id="227" name="Grupper"/>
            <p:cNvGrpSpPr/>
            <p:nvPr/>
          </p:nvGrpSpPr>
          <p:grpSpPr>
            <a:xfrm>
              <a:off x="0" y="-2"/>
              <a:ext cx="1727693" cy="431928"/>
              <a:chOff x="0" y="0"/>
              <a:chExt cx="1727692" cy="431926"/>
            </a:xfrm>
          </p:grpSpPr>
          <p:sp>
            <p:nvSpPr>
              <p:cNvPr id="225" name="Afrundet rektangel"/>
              <p:cNvSpPr/>
              <p:nvPr/>
            </p:nvSpPr>
            <p:spPr>
              <a:xfrm>
                <a:off x="0" y="-1"/>
                <a:ext cx="1727693" cy="431928"/>
              </a:xfrm>
              <a:prstGeom prst="roundRect">
                <a:avLst>
                  <a:gd name="adj" fmla="val 10000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75565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26" name="Kravsspecifikation"/>
              <p:cNvSpPr txBox="1"/>
              <p:nvPr/>
            </p:nvSpPr>
            <p:spPr>
              <a:xfrm>
                <a:off x="12649" y="36891"/>
                <a:ext cx="1702394" cy="3581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4768" tIns="64768" rIns="64768" bIns="64768" numCol="1" anchor="ctr">
                <a:spAutoFit/>
              </a:bodyPr>
              <a:lstStyle>
                <a:lvl1pPr algn="ctr" defTabSz="755650">
                  <a:lnSpc>
                    <a:spcPct val="90000"/>
                  </a:lnSpc>
                  <a:spcBef>
                    <a:spcPts val="700"/>
                  </a:spcBef>
                  <a:defRPr sz="1500"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Kravsspecifikation</a:t>
                </a:r>
              </a:p>
            </p:txBody>
          </p:sp>
        </p:grpSp>
        <p:sp>
          <p:nvSpPr>
            <p:cNvPr id="228" name="Pil"/>
            <p:cNvSpPr/>
            <p:nvPr/>
          </p:nvSpPr>
          <p:spPr>
            <a:xfrm rot="5400000">
              <a:off x="782858" y="442720"/>
              <a:ext cx="161974" cy="19436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ACDCD9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400050">
                <a:lnSpc>
                  <a:spcPct val="90000"/>
                </a:lnSpc>
                <a:spcBef>
                  <a:spcPts val="500"/>
                </a:spcBef>
                <a:defRPr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231" name="Grupper"/>
            <p:cNvGrpSpPr/>
            <p:nvPr/>
          </p:nvGrpSpPr>
          <p:grpSpPr>
            <a:xfrm>
              <a:off x="0" y="647883"/>
              <a:ext cx="1727693" cy="431926"/>
              <a:chOff x="0" y="0"/>
              <a:chExt cx="1727692" cy="431925"/>
            </a:xfrm>
          </p:grpSpPr>
          <p:sp>
            <p:nvSpPr>
              <p:cNvPr id="229" name="Afrundet rektangel"/>
              <p:cNvSpPr/>
              <p:nvPr/>
            </p:nvSpPr>
            <p:spPr>
              <a:xfrm>
                <a:off x="0" y="-1"/>
                <a:ext cx="1727693" cy="431927"/>
              </a:xfrm>
              <a:prstGeom prst="roundRect">
                <a:avLst>
                  <a:gd name="adj" fmla="val 10000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75565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30" name="Design"/>
              <p:cNvSpPr txBox="1"/>
              <p:nvPr/>
            </p:nvSpPr>
            <p:spPr>
              <a:xfrm>
                <a:off x="12649" y="36892"/>
                <a:ext cx="1702394" cy="3581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4768" tIns="64768" rIns="64768" bIns="64768" numCol="1" anchor="ctr">
                <a:spAutoFit/>
              </a:bodyPr>
              <a:lstStyle>
                <a:lvl1pPr algn="ctr" defTabSz="755650">
                  <a:lnSpc>
                    <a:spcPct val="90000"/>
                  </a:lnSpc>
                  <a:spcBef>
                    <a:spcPts val="700"/>
                  </a:spcBef>
                  <a:defRPr sz="1500"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Design</a:t>
                </a:r>
              </a:p>
            </p:txBody>
          </p:sp>
        </p:grpSp>
        <p:sp>
          <p:nvSpPr>
            <p:cNvPr id="232" name="Pil"/>
            <p:cNvSpPr/>
            <p:nvPr/>
          </p:nvSpPr>
          <p:spPr>
            <a:xfrm rot="5400000">
              <a:off x="782858" y="1090602"/>
              <a:ext cx="161974" cy="19436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ACDCD9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400050">
                <a:lnSpc>
                  <a:spcPct val="90000"/>
                </a:lnSpc>
                <a:spcBef>
                  <a:spcPts val="500"/>
                </a:spcBef>
                <a:defRPr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235" name="Grupper"/>
            <p:cNvGrpSpPr/>
            <p:nvPr/>
          </p:nvGrpSpPr>
          <p:grpSpPr>
            <a:xfrm>
              <a:off x="0" y="1295765"/>
              <a:ext cx="1727693" cy="431927"/>
              <a:chOff x="0" y="0"/>
              <a:chExt cx="1727692" cy="431925"/>
            </a:xfrm>
          </p:grpSpPr>
          <p:sp>
            <p:nvSpPr>
              <p:cNvPr id="233" name="Afrundet rektangel"/>
              <p:cNvSpPr/>
              <p:nvPr/>
            </p:nvSpPr>
            <p:spPr>
              <a:xfrm>
                <a:off x="0" y="-1"/>
                <a:ext cx="1727693" cy="431927"/>
              </a:xfrm>
              <a:prstGeom prst="roundRect">
                <a:avLst>
                  <a:gd name="adj" fmla="val 10000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75565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34" name="Implementering"/>
              <p:cNvSpPr txBox="1"/>
              <p:nvPr/>
            </p:nvSpPr>
            <p:spPr>
              <a:xfrm>
                <a:off x="12649" y="36891"/>
                <a:ext cx="1702394" cy="3581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4768" tIns="64768" rIns="64768" bIns="64768" numCol="1" anchor="ctr">
                <a:spAutoFit/>
              </a:bodyPr>
              <a:lstStyle>
                <a:lvl1pPr algn="ctr" defTabSz="755650">
                  <a:lnSpc>
                    <a:spcPct val="90000"/>
                  </a:lnSpc>
                  <a:spcBef>
                    <a:spcPts val="700"/>
                  </a:spcBef>
                  <a:defRPr sz="1500"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Implementering</a:t>
                </a:r>
              </a:p>
            </p:txBody>
          </p:sp>
        </p:grpSp>
        <p:sp>
          <p:nvSpPr>
            <p:cNvPr id="236" name="Pil"/>
            <p:cNvSpPr/>
            <p:nvPr/>
          </p:nvSpPr>
          <p:spPr>
            <a:xfrm rot="5400000">
              <a:off x="782858" y="1738486"/>
              <a:ext cx="161974" cy="19436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ACDCD9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400050">
                <a:lnSpc>
                  <a:spcPct val="90000"/>
                </a:lnSpc>
                <a:spcBef>
                  <a:spcPts val="500"/>
                </a:spcBef>
                <a:defRPr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239" name="Grupper"/>
            <p:cNvGrpSpPr/>
            <p:nvPr/>
          </p:nvGrpSpPr>
          <p:grpSpPr>
            <a:xfrm>
              <a:off x="0" y="1943648"/>
              <a:ext cx="1727693" cy="431928"/>
              <a:chOff x="0" y="0"/>
              <a:chExt cx="1727692" cy="431927"/>
            </a:xfrm>
          </p:grpSpPr>
          <p:sp>
            <p:nvSpPr>
              <p:cNvPr id="237" name="Afrundet rektangel"/>
              <p:cNvSpPr/>
              <p:nvPr/>
            </p:nvSpPr>
            <p:spPr>
              <a:xfrm>
                <a:off x="0" y="-1"/>
                <a:ext cx="1727693" cy="431928"/>
              </a:xfrm>
              <a:prstGeom prst="roundRect">
                <a:avLst>
                  <a:gd name="adj" fmla="val 10000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75565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38" name="Afprøvning"/>
              <p:cNvSpPr txBox="1"/>
              <p:nvPr/>
            </p:nvSpPr>
            <p:spPr>
              <a:xfrm>
                <a:off x="12649" y="36892"/>
                <a:ext cx="1702394" cy="3581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4768" tIns="64768" rIns="64768" bIns="64768" numCol="1" anchor="ctr">
                <a:spAutoFit/>
              </a:bodyPr>
              <a:lstStyle>
                <a:lvl1pPr algn="ctr" defTabSz="755650">
                  <a:lnSpc>
                    <a:spcPct val="90000"/>
                  </a:lnSpc>
                  <a:spcBef>
                    <a:spcPts val="700"/>
                  </a:spcBef>
                  <a:defRPr sz="1500"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Afprøvning</a:t>
                </a:r>
              </a:p>
            </p:txBody>
          </p:sp>
        </p:grpSp>
        <p:sp>
          <p:nvSpPr>
            <p:cNvPr id="240" name="Pil"/>
            <p:cNvSpPr/>
            <p:nvPr/>
          </p:nvSpPr>
          <p:spPr>
            <a:xfrm rot="5400000">
              <a:off x="782858" y="2386369"/>
              <a:ext cx="161974" cy="194368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ACDCD9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400050">
                <a:lnSpc>
                  <a:spcPct val="90000"/>
                </a:lnSpc>
                <a:spcBef>
                  <a:spcPts val="500"/>
                </a:spcBef>
                <a:defRPr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243" name="Grupper"/>
            <p:cNvGrpSpPr/>
            <p:nvPr/>
          </p:nvGrpSpPr>
          <p:grpSpPr>
            <a:xfrm>
              <a:off x="0" y="2591532"/>
              <a:ext cx="1727693" cy="431927"/>
              <a:chOff x="0" y="0"/>
              <a:chExt cx="1727692" cy="431926"/>
            </a:xfrm>
          </p:grpSpPr>
          <p:sp>
            <p:nvSpPr>
              <p:cNvPr id="241" name="Afrundet rektangel"/>
              <p:cNvSpPr/>
              <p:nvPr/>
            </p:nvSpPr>
            <p:spPr>
              <a:xfrm>
                <a:off x="0" y="-1"/>
                <a:ext cx="1727693" cy="431928"/>
              </a:xfrm>
              <a:prstGeom prst="roundRect">
                <a:avLst>
                  <a:gd name="adj" fmla="val 10000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75565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42" name="Vedligeholdelse"/>
              <p:cNvSpPr txBox="1"/>
              <p:nvPr/>
            </p:nvSpPr>
            <p:spPr>
              <a:xfrm>
                <a:off x="12649" y="30542"/>
                <a:ext cx="1702394" cy="3708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4768" tIns="64768" rIns="64768" bIns="64768" numCol="1" anchor="ctr">
                <a:spAutoFit/>
              </a:bodyPr>
              <a:lstStyle>
                <a:lvl1pPr algn="ctr" defTabSz="755650">
                  <a:lnSpc>
                    <a:spcPct val="90000"/>
                  </a:lnSpc>
                  <a:spcBef>
                    <a:spcPts val="700"/>
                  </a:spcBef>
                  <a:defRPr sz="1700"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Vedligeholdelse</a:t>
                </a:r>
              </a:p>
            </p:txBody>
          </p:sp>
        </p:grpSp>
      </p:grpSp>
      <p:sp>
        <p:nvSpPr>
          <p:cNvPr id="245" name="Rektangel 9"/>
          <p:cNvSpPr txBox="1"/>
          <p:nvPr/>
        </p:nvSpPr>
        <p:spPr>
          <a:xfrm>
            <a:off x="9030474" y="6043445"/>
            <a:ext cx="780285" cy="320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500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pPr>
            <a:r>
              <a:t>Iterativ</a:t>
            </a:r>
            <a:r>
              <a:rPr sz="1400"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</a:p>
        </p:txBody>
      </p:sp>
      <p:sp>
        <p:nvSpPr>
          <p:cNvPr id="246" name="Rektangel 10"/>
          <p:cNvSpPr txBox="1"/>
          <p:nvPr/>
        </p:nvSpPr>
        <p:spPr>
          <a:xfrm>
            <a:off x="2635453" y="5891045"/>
            <a:ext cx="683638" cy="320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1500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Lineær</a:t>
            </a:r>
          </a:p>
        </p:txBody>
      </p:sp>
      <p:sp>
        <p:nvSpPr>
          <p:cNvPr id="247" name="Tekstfelt 11"/>
          <p:cNvSpPr txBox="1"/>
          <p:nvPr/>
        </p:nvSpPr>
        <p:spPr>
          <a:xfrm>
            <a:off x="10332084" y="2026585"/>
            <a:ext cx="1241616" cy="548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500">
                <a:solidFill>
                  <a:srgbClr val="44546A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Verden er kompleks</a:t>
            </a:r>
          </a:p>
        </p:txBody>
      </p:sp>
      <p:grpSp>
        <p:nvGrpSpPr>
          <p:cNvPr id="251" name="Gruppe 12"/>
          <p:cNvGrpSpPr/>
          <p:nvPr/>
        </p:nvGrpSpPr>
        <p:grpSpPr>
          <a:xfrm>
            <a:off x="4127285" y="2172147"/>
            <a:ext cx="3885372" cy="5128000"/>
            <a:chOff x="0" y="0"/>
            <a:chExt cx="3885370" cy="5127999"/>
          </a:xfrm>
        </p:grpSpPr>
        <p:pic>
          <p:nvPicPr>
            <p:cNvPr id="248" name="Grafik 13" descr="Grafik 1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-1"/>
              <a:ext cx="3885372" cy="5128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9" name="Tekstfelt 14"/>
            <p:cNvSpPr txBox="1"/>
            <p:nvPr/>
          </p:nvSpPr>
          <p:spPr>
            <a:xfrm>
              <a:off x="916580" y="1418464"/>
              <a:ext cx="734374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>
                <a:defRPr sz="25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Fase</a:t>
              </a:r>
            </a:p>
          </p:txBody>
        </p:sp>
        <p:sp>
          <p:nvSpPr>
            <p:cNvPr id="250" name="Tekstfelt 15"/>
            <p:cNvSpPr txBox="1"/>
            <p:nvPr/>
          </p:nvSpPr>
          <p:spPr>
            <a:xfrm>
              <a:off x="2213723" y="2677519"/>
              <a:ext cx="625790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>
                <a:defRPr sz="25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Agil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4" grpId="3"/>
      <p:bldP build="whole" bldLvl="1" animBg="1" rev="0" advAuto="0" spid="246" grpId="2"/>
      <p:bldP build="whole" bldLvl="1" animBg="1" rev="0" advAuto="0" spid="245" grpId="4"/>
      <p:bldP build="whole" bldLvl="1" animBg="1" rev="0" advAuto="0" spid="24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obot plæneklipper"/>
          <p:cNvSpPr txBox="1"/>
          <p:nvPr>
            <p:ph type="title"/>
          </p:nvPr>
        </p:nvSpPr>
        <p:spPr>
          <a:xfrm>
            <a:off x="1553966" y="732865"/>
            <a:ext cx="9144001" cy="460002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FFFFFF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Robot plæneklipper</a:t>
            </a:r>
          </a:p>
        </p:txBody>
      </p:sp>
      <p:pic>
        <p:nvPicPr>
          <p:cNvPr id="254" name="Billede 13" descr="Billede 1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58224" y="1786622"/>
            <a:ext cx="5148357" cy="3769118"/>
          </a:xfrm>
          <a:prstGeom prst="rect">
            <a:avLst/>
          </a:prstGeom>
          <a:ln w="25400">
            <a:solidFill>
              <a:srgbClr val="EF5262"/>
            </a:solidFill>
          </a:ln>
        </p:spPr>
      </p:pic>
      <p:sp>
        <p:nvSpPr>
          <p:cNvPr id="255" name="Rektangel"/>
          <p:cNvSpPr/>
          <p:nvPr/>
        </p:nvSpPr>
        <p:spPr>
          <a:xfrm>
            <a:off x="6218887" y="1048797"/>
            <a:ext cx="5684295" cy="916325"/>
          </a:xfrm>
          <a:prstGeom prst="rect">
            <a:avLst/>
          </a:prstGeom>
          <a:solidFill>
            <a:srgbClr val="FFFFFF"/>
          </a:solidFill>
          <a:ln w="25400">
            <a:solidFill>
              <a:srgbClr val="96B1B7"/>
            </a:solidFill>
          </a:ln>
        </p:spPr>
        <p:txBody>
          <a:bodyPr lIns="45718" tIns="45718" rIns="45718" bIns="45718"/>
          <a:lstStyle/>
          <a:p>
            <a:pPr defTabSz="948242">
              <a:lnSpc>
                <a:spcPct val="90000"/>
              </a:lnSpc>
              <a:spcBef>
                <a:spcPts val="300"/>
              </a:spcBef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56" name="Læs og forstå specifikationerne, undersøg maskinen,…"/>
          <p:cNvSpPr txBox="1"/>
          <p:nvPr/>
        </p:nvSpPr>
        <p:spPr>
          <a:xfrm>
            <a:off x="6577307" y="1202017"/>
            <a:ext cx="5980994" cy="775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51722" tIns="151722" rIns="151722" bIns="151722">
            <a:spAutoFit/>
          </a:bodyPr>
          <a:lstStyle/>
          <a:p>
            <a:pPr lvl="1" defTabSz="948242">
              <a:lnSpc>
                <a:spcPct val="90000"/>
              </a:lnSpc>
              <a:spcBef>
                <a:spcPts val="300"/>
              </a:spcBef>
              <a:defRPr sz="1500">
                <a:solidFill>
                  <a:srgbClr val="00000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Læs og forstå specifikationerne, undersøg maskinen, </a:t>
            </a:r>
          </a:p>
          <a:p>
            <a:pPr lvl="1" defTabSz="948242">
              <a:lnSpc>
                <a:spcPct val="90000"/>
              </a:lnSpc>
              <a:spcBef>
                <a:spcPts val="300"/>
              </a:spcBef>
              <a:defRPr sz="1500">
                <a:solidFill>
                  <a:srgbClr val="00000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læse test</a:t>
            </a:r>
          </a:p>
        </p:txBody>
      </p:sp>
      <p:sp>
        <p:nvSpPr>
          <p:cNvPr id="257" name="Figur"/>
          <p:cNvSpPr/>
          <p:nvPr/>
        </p:nvSpPr>
        <p:spPr>
          <a:xfrm>
            <a:off x="5994508" y="746223"/>
            <a:ext cx="2041260" cy="509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3600"/>
                </a:moveTo>
                <a:cubicBezTo>
                  <a:pt x="0" y="1612"/>
                  <a:pt x="174" y="0"/>
                  <a:pt x="389" y="0"/>
                </a:cubicBezTo>
                <a:lnTo>
                  <a:pt x="21211" y="0"/>
                </a:lnTo>
                <a:cubicBezTo>
                  <a:pt x="21426" y="0"/>
                  <a:pt x="21600" y="1612"/>
                  <a:pt x="21600" y="3600"/>
                </a:cubicBezTo>
                <a:lnTo>
                  <a:pt x="21600" y="18000"/>
                </a:lnTo>
                <a:cubicBezTo>
                  <a:pt x="21600" y="19988"/>
                  <a:pt x="21426" y="21600"/>
                  <a:pt x="21211" y="21600"/>
                </a:cubicBezTo>
                <a:lnTo>
                  <a:pt x="389" y="21600"/>
                </a:lnTo>
                <a:cubicBezTo>
                  <a:pt x="174" y="21600"/>
                  <a:pt x="0" y="19988"/>
                  <a:pt x="0" y="18000"/>
                </a:cubicBezTo>
                <a:lnTo>
                  <a:pt x="0" y="3600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rgbClr val="EF5262"/>
            </a:solidFill>
          </a:ln>
        </p:spPr>
        <p:txBody>
          <a:bodyPr lIns="45718" tIns="45718" rIns="45718" bIns="45718" anchor="ctr"/>
          <a:lstStyle/>
          <a:p>
            <a:pPr defTabSz="948242">
              <a:lnSpc>
                <a:spcPct val="90000"/>
              </a:lnSpc>
              <a:spcBef>
                <a:spcPts val="700"/>
              </a:spcBef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58" name="Teknologianalyse"/>
          <p:cNvSpPr txBox="1"/>
          <p:nvPr/>
        </p:nvSpPr>
        <p:spPr>
          <a:xfrm>
            <a:off x="6176726" y="818912"/>
            <a:ext cx="1784892" cy="345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0742" tIns="30742" rIns="30742" bIns="30742" anchor="ctr">
            <a:spAutoFit/>
          </a:bodyPr>
          <a:lstStyle/>
          <a:p>
            <a:pPr defTabSz="948242">
              <a:lnSpc>
                <a:spcPct val="90000"/>
              </a:lnSpc>
              <a:spcBef>
                <a:spcPts val="800"/>
              </a:spcBef>
              <a:defRPr sz="1700">
                <a:solidFill>
                  <a:srgbClr val="000000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pPr>
            <a:r>
              <a:t>Teknologianalyse</a:t>
            </a:r>
            <a:r>
              <a:rPr sz="2000"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259" name="Rektangel"/>
          <p:cNvSpPr/>
          <p:nvPr/>
        </p:nvSpPr>
        <p:spPr>
          <a:xfrm>
            <a:off x="6218887" y="2437220"/>
            <a:ext cx="5684295" cy="784778"/>
          </a:xfrm>
          <a:prstGeom prst="rect">
            <a:avLst/>
          </a:prstGeom>
          <a:solidFill>
            <a:srgbClr val="FFFFFF"/>
          </a:solidFill>
          <a:ln w="25400">
            <a:solidFill>
              <a:srgbClr val="96B1B7"/>
            </a:solidFill>
          </a:ln>
        </p:spPr>
        <p:txBody>
          <a:bodyPr lIns="45718" tIns="45718" rIns="45718" bIns="45718"/>
          <a:lstStyle/>
          <a:p>
            <a:pPr defTabSz="948242">
              <a:lnSpc>
                <a:spcPct val="90000"/>
              </a:lnSpc>
              <a:spcBef>
                <a:spcPts val="300"/>
              </a:spcBef>
              <a:defRPr sz="20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260" name="Slår græs – spare tid"/>
          <p:cNvSpPr txBox="1"/>
          <p:nvPr/>
        </p:nvSpPr>
        <p:spPr>
          <a:xfrm>
            <a:off x="6667355" y="2648474"/>
            <a:ext cx="4468962" cy="544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51722" tIns="151722" rIns="151722" bIns="151722">
            <a:spAutoFit/>
          </a:bodyPr>
          <a:lstStyle/>
          <a:p>
            <a:pPr lvl="1" defTabSz="948242">
              <a:lnSpc>
                <a:spcPct val="90000"/>
              </a:lnSpc>
              <a:spcBef>
                <a:spcPts val="300"/>
              </a:spcBef>
              <a:defRPr sz="1600">
                <a:solidFill>
                  <a:srgbClr val="00000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Slår græs – spare tid</a:t>
            </a:r>
          </a:p>
        </p:txBody>
      </p:sp>
      <p:sp>
        <p:nvSpPr>
          <p:cNvPr id="261" name="Figur"/>
          <p:cNvSpPr/>
          <p:nvPr/>
        </p:nvSpPr>
        <p:spPr>
          <a:xfrm>
            <a:off x="5988585" y="2150510"/>
            <a:ext cx="1830972" cy="538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3600"/>
                </a:moveTo>
                <a:cubicBezTo>
                  <a:pt x="0" y="1612"/>
                  <a:pt x="174" y="0"/>
                  <a:pt x="389" y="0"/>
                </a:cubicBezTo>
                <a:lnTo>
                  <a:pt x="21211" y="0"/>
                </a:lnTo>
                <a:cubicBezTo>
                  <a:pt x="21426" y="0"/>
                  <a:pt x="21600" y="1612"/>
                  <a:pt x="21600" y="3600"/>
                </a:cubicBezTo>
                <a:lnTo>
                  <a:pt x="21600" y="18000"/>
                </a:lnTo>
                <a:cubicBezTo>
                  <a:pt x="21600" y="19988"/>
                  <a:pt x="21426" y="21600"/>
                  <a:pt x="21211" y="21600"/>
                </a:cubicBezTo>
                <a:lnTo>
                  <a:pt x="389" y="21600"/>
                </a:lnTo>
                <a:cubicBezTo>
                  <a:pt x="174" y="21600"/>
                  <a:pt x="0" y="19988"/>
                  <a:pt x="0" y="18000"/>
                </a:cubicBezTo>
                <a:lnTo>
                  <a:pt x="0" y="3600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rgbClr val="EF5262"/>
            </a:solidFill>
          </a:ln>
        </p:spPr>
        <p:txBody>
          <a:bodyPr lIns="45718" tIns="45718" rIns="45718" bIns="45718" anchor="ctr"/>
          <a:lstStyle/>
          <a:p>
            <a:pPr defTabSz="948242">
              <a:lnSpc>
                <a:spcPct val="90000"/>
              </a:lnSpc>
              <a:spcBef>
                <a:spcPts val="700"/>
              </a:spcBef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62" name="Formålsanalyse"/>
          <p:cNvSpPr txBox="1"/>
          <p:nvPr/>
        </p:nvSpPr>
        <p:spPr>
          <a:xfrm>
            <a:off x="6102124" y="2273821"/>
            <a:ext cx="1623952" cy="3027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0742" tIns="30742" rIns="30742" bIns="30742" anchor="ctr">
            <a:spAutoFit/>
          </a:bodyPr>
          <a:lstStyle>
            <a:lvl1pPr defTabSz="948242">
              <a:lnSpc>
                <a:spcPct val="90000"/>
              </a:lnSpc>
              <a:spcBef>
                <a:spcPts val="800"/>
              </a:spcBef>
              <a:defRPr sz="1700">
                <a:solidFill>
                  <a:srgbClr val="000000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Formålsanalyse</a:t>
            </a:r>
          </a:p>
        </p:txBody>
      </p:sp>
      <p:sp>
        <p:nvSpPr>
          <p:cNvPr id="263" name="Rektangel"/>
          <p:cNvSpPr/>
          <p:nvPr/>
        </p:nvSpPr>
        <p:spPr>
          <a:xfrm>
            <a:off x="6218887" y="3621732"/>
            <a:ext cx="5684295" cy="1018058"/>
          </a:xfrm>
          <a:prstGeom prst="rect">
            <a:avLst/>
          </a:prstGeom>
          <a:solidFill>
            <a:srgbClr val="FFFFFF"/>
          </a:solidFill>
          <a:ln w="25400">
            <a:solidFill>
              <a:srgbClr val="96B1B7"/>
            </a:solidFill>
          </a:ln>
        </p:spPr>
        <p:txBody>
          <a:bodyPr lIns="45718" tIns="45718" rIns="45718" bIns="45718"/>
          <a:lstStyle/>
          <a:p>
            <a:pPr defTabSz="948242">
              <a:lnSpc>
                <a:spcPct val="90000"/>
              </a:lnSpc>
              <a:spcBef>
                <a:spcPts val="300"/>
              </a:spcBef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64" name="Test og prøv forskellige mærker og typer,…"/>
          <p:cNvSpPr txBox="1"/>
          <p:nvPr/>
        </p:nvSpPr>
        <p:spPr>
          <a:xfrm>
            <a:off x="6495688" y="3829503"/>
            <a:ext cx="5258325" cy="8000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51722" tIns="151722" rIns="151722" bIns="151722">
            <a:spAutoFit/>
          </a:bodyPr>
          <a:lstStyle/>
          <a:p>
            <a:pPr lvl="1" defTabSz="948242">
              <a:lnSpc>
                <a:spcPct val="90000"/>
              </a:lnSpc>
              <a:spcBef>
                <a:spcPts val="300"/>
              </a:spcBef>
              <a:defRPr sz="1600">
                <a:solidFill>
                  <a:srgbClr val="00000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Test og prøv forskellige mærker og typer,</a:t>
            </a:r>
          </a:p>
          <a:p>
            <a:pPr lvl="1" defTabSz="948242">
              <a:lnSpc>
                <a:spcPct val="90000"/>
              </a:lnSpc>
              <a:spcBef>
                <a:spcPts val="300"/>
              </a:spcBef>
              <a:defRPr sz="1600">
                <a:solidFill>
                  <a:srgbClr val="00000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demonstration fra forskellige forhandlere</a:t>
            </a:r>
          </a:p>
        </p:txBody>
      </p:sp>
      <p:sp>
        <p:nvSpPr>
          <p:cNvPr id="265" name="Figur"/>
          <p:cNvSpPr/>
          <p:nvPr/>
        </p:nvSpPr>
        <p:spPr>
          <a:xfrm>
            <a:off x="5968415" y="3408245"/>
            <a:ext cx="1598552" cy="5094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3600"/>
                </a:moveTo>
                <a:cubicBezTo>
                  <a:pt x="0" y="1612"/>
                  <a:pt x="174" y="0"/>
                  <a:pt x="389" y="0"/>
                </a:cubicBezTo>
                <a:lnTo>
                  <a:pt x="21211" y="0"/>
                </a:lnTo>
                <a:cubicBezTo>
                  <a:pt x="21426" y="0"/>
                  <a:pt x="21600" y="1612"/>
                  <a:pt x="21600" y="3600"/>
                </a:cubicBezTo>
                <a:lnTo>
                  <a:pt x="21600" y="18000"/>
                </a:lnTo>
                <a:cubicBezTo>
                  <a:pt x="21600" y="19988"/>
                  <a:pt x="21426" y="21600"/>
                  <a:pt x="21211" y="21600"/>
                </a:cubicBezTo>
                <a:lnTo>
                  <a:pt x="389" y="21600"/>
                </a:lnTo>
                <a:cubicBezTo>
                  <a:pt x="174" y="21600"/>
                  <a:pt x="0" y="19988"/>
                  <a:pt x="0" y="18000"/>
                </a:cubicBezTo>
                <a:lnTo>
                  <a:pt x="0" y="3600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rgbClr val="EF5262"/>
            </a:solidFill>
          </a:ln>
        </p:spPr>
        <p:txBody>
          <a:bodyPr lIns="45718" tIns="45718" rIns="45718" bIns="45718" anchor="ctr"/>
          <a:lstStyle/>
          <a:p>
            <a:pPr defTabSz="948242">
              <a:lnSpc>
                <a:spcPct val="90000"/>
              </a:lnSpc>
              <a:spcBef>
                <a:spcPts val="700"/>
              </a:spcBef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66" name="Brugsstudier"/>
          <p:cNvSpPr txBox="1"/>
          <p:nvPr/>
        </p:nvSpPr>
        <p:spPr>
          <a:xfrm>
            <a:off x="6113764" y="3519787"/>
            <a:ext cx="1546833" cy="3027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0742" tIns="30742" rIns="30742" bIns="30742" anchor="ctr">
            <a:spAutoFit/>
          </a:bodyPr>
          <a:lstStyle>
            <a:lvl1pPr defTabSz="948242">
              <a:lnSpc>
                <a:spcPct val="90000"/>
              </a:lnSpc>
              <a:spcBef>
                <a:spcPts val="800"/>
              </a:spcBef>
              <a:defRPr sz="1700">
                <a:solidFill>
                  <a:srgbClr val="000000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Brugsstudier</a:t>
            </a:r>
          </a:p>
        </p:txBody>
      </p:sp>
      <p:sp>
        <p:nvSpPr>
          <p:cNvPr id="267" name="Rektangel"/>
          <p:cNvSpPr/>
          <p:nvPr/>
        </p:nvSpPr>
        <p:spPr>
          <a:xfrm>
            <a:off x="6218887" y="5040264"/>
            <a:ext cx="5684295" cy="1280066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pPr defTabSz="948242">
              <a:lnSpc>
                <a:spcPct val="90000"/>
              </a:lnSpc>
              <a:spcBef>
                <a:spcPts val="300"/>
              </a:spcBef>
              <a:defRPr sz="2000">
                <a:solidFill>
                  <a:srgbClr val="000000"/>
                </a:solidFill>
                <a:latin typeface="Quicksand"/>
                <a:ea typeface="Quicksand"/>
                <a:cs typeface="Quicksand"/>
                <a:sym typeface="Quicksand"/>
              </a:defRPr>
            </a:pPr>
          </a:p>
        </p:txBody>
      </p:sp>
      <p:sp>
        <p:nvSpPr>
          <p:cNvPr id="268" name="Fjernstyret via app, mindre motion og frisk luft,  flottere græsplæne, årshjul, Cost/benefit analyse  og buisniscase"/>
          <p:cNvSpPr txBox="1"/>
          <p:nvPr/>
        </p:nvSpPr>
        <p:spPr>
          <a:xfrm>
            <a:off x="6475048" y="5295841"/>
            <a:ext cx="6185511" cy="9790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51722" tIns="151722" rIns="151722" bIns="151722">
            <a:spAutoFit/>
          </a:bodyPr>
          <a:lstStyle/>
          <a:p>
            <a:pPr lvl="1" defTabSz="948242">
              <a:lnSpc>
                <a:spcPct val="90000"/>
              </a:lnSpc>
              <a:spcBef>
                <a:spcPts val="300"/>
              </a:spcBef>
              <a:defRPr sz="1600">
                <a:solidFill>
                  <a:srgbClr val="00000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Fjernstyret via app, mindre motion og frisk luft, </a:t>
            </a:r>
            <a:br/>
            <a:r>
              <a:t>flottere græsplæne, årshjul, Cost/benefit analyse </a:t>
            </a:r>
            <a:br/>
            <a:r>
              <a:t>og buisniscase</a:t>
            </a:r>
          </a:p>
        </p:txBody>
      </p:sp>
      <p:sp>
        <p:nvSpPr>
          <p:cNvPr id="269" name="Figur"/>
          <p:cNvSpPr/>
          <p:nvPr/>
        </p:nvSpPr>
        <p:spPr>
          <a:xfrm>
            <a:off x="5991564" y="4798224"/>
            <a:ext cx="2549982" cy="5094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3600"/>
                </a:moveTo>
                <a:cubicBezTo>
                  <a:pt x="0" y="1612"/>
                  <a:pt x="174" y="0"/>
                  <a:pt x="389" y="0"/>
                </a:cubicBezTo>
                <a:lnTo>
                  <a:pt x="21211" y="0"/>
                </a:lnTo>
                <a:cubicBezTo>
                  <a:pt x="21426" y="0"/>
                  <a:pt x="21600" y="1612"/>
                  <a:pt x="21600" y="3600"/>
                </a:cubicBezTo>
                <a:lnTo>
                  <a:pt x="21600" y="18000"/>
                </a:lnTo>
                <a:cubicBezTo>
                  <a:pt x="21600" y="19988"/>
                  <a:pt x="21426" y="21600"/>
                  <a:pt x="21211" y="21600"/>
                </a:cubicBezTo>
                <a:lnTo>
                  <a:pt x="389" y="21600"/>
                </a:lnTo>
                <a:cubicBezTo>
                  <a:pt x="174" y="21600"/>
                  <a:pt x="0" y="19988"/>
                  <a:pt x="0" y="18000"/>
                </a:cubicBezTo>
                <a:lnTo>
                  <a:pt x="0" y="3600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rgbClr val="EF5262"/>
            </a:solidFill>
          </a:ln>
        </p:spPr>
        <p:txBody>
          <a:bodyPr lIns="45718" tIns="45718" rIns="45718" bIns="45718" anchor="ctr"/>
          <a:lstStyle/>
          <a:p>
            <a:pPr defTabSz="948242">
              <a:lnSpc>
                <a:spcPct val="90000"/>
              </a:lnSpc>
              <a:spcBef>
                <a:spcPts val="700"/>
              </a:spcBef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70" name="Konsekvensvurderinger"/>
          <p:cNvSpPr txBox="1"/>
          <p:nvPr/>
        </p:nvSpPr>
        <p:spPr>
          <a:xfrm>
            <a:off x="6114551" y="4939670"/>
            <a:ext cx="2418066" cy="3027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0742" tIns="30742" rIns="30742" bIns="30742" anchor="ctr">
            <a:spAutoFit/>
          </a:bodyPr>
          <a:lstStyle>
            <a:lvl1pPr defTabSz="948242">
              <a:lnSpc>
                <a:spcPct val="90000"/>
              </a:lnSpc>
              <a:spcBef>
                <a:spcPts val="800"/>
              </a:spcBef>
              <a:defRPr sz="1700">
                <a:solidFill>
                  <a:srgbClr val="000000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Konsekvensvurderinger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Eksempel - Golfklub"/>
          <p:cNvSpPr txBox="1"/>
          <p:nvPr>
            <p:ph type="title"/>
          </p:nvPr>
        </p:nvSpPr>
        <p:spPr>
          <a:xfrm>
            <a:off x="1553966" y="732865"/>
            <a:ext cx="9144001" cy="460003"/>
          </a:xfrm>
          <a:prstGeom prst="rect">
            <a:avLst/>
          </a:prstGeom>
        </p:spPr>
        <p:txBody>
          <a:bodyPr/>
          <a:lstStyle>
            <a:lvl1pPr defTabSz="685800">
              <a:defRPr sz="1800">
                <a:solidFill>
                  <a:srgbClr val="F3F9FB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Eksempel - Golfklub</a:t>
            </a:r>
          </a:p>
        </p:txBody>
      </p:sp>
      <p:grpSp>
        <p:nvGrpSpPr>
          <p:cNvPr id="277" name="Gruppe 17"/>
          <p:cNvGrpSpPr/>
          <p:nvPr/>
        </p:nvGrpSpPr>
        <p:grpSpPr>
          <a:xfrm>
            <a:off x="7532153" y="5422401"/>
            <a:ext cx="1893415" cy="1167420"/>
            <a:chOff x="-1" y="0"/>
            <a:chExt cx="1893414" cy="1167419"/>
          </a:xfrm>
        </p:grpSpPr>
        <p:grpSp>
          <p:nvGrpSpPr>
            <p:cNvPr id="275" name="Gruppe 18"/>
            <p:cNvGrpSpPr/>
            <p:nvPr/>
          </p:nvGrpSpPr>
          <p:grpSpPr>
            <a:xfrm>
              <a:off x="-2" y="0"/>
              <a:ext cx="1051189" cy="1051186"/>
              <a:chOff x="0" y="0"/>
              <a:chExt cx="1051187" cy="1051185"/>
            </a:xfrm>
          </p:grpSpPr>
          <p:pic>
            <p:nvPicPr>
              <p:cNvPr id="273" name="Grafik 20" descr="Grafik 20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306708" y="437096"/>
                <a:ext cx="402327" cy="40232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74" name="Grafik 21" descr="Grafik 21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0"/>
                <a:ext cx="1051188" cy="105118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pic>
          <p:nvPicPr>
            <p:cNvPr id="276" name="Grafik 19" descr="Grafik 1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rot="16825703">
              <a:off x="1143020" y="377355"/>
              <a:ext cx="510856" cy="91253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84" name="Gruppe 22"/>
          <p:cNvGrpSpPr/>
          <p:nvPr/>
        </p:nvGrpSpPr>
        <p:grpSpPr>
          <a:xfrm>
            <a:off x="5869104" y="3922874"/>
            <a:ext cx="2015300" cy="1833186"/>
            <a:chOff x="0" y="0"/>
            <a:chExt cx="2015298" cy="1833184"/>
          </a:xfrm>
        </p:grpSpPr>
        <p:pic>
          <p:nvPicPr>
            <p:cNvPr id="278" name="Grafik 23" descr="Grafik 23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-1"/>
              <a:ext cx="914402" cy="9144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281" name="Gruppe 24"/>
            <p:cNvGrpSpPr/>
            <p:nvPr/>
          </p:nvGrpSpPr>
          <p:grpSpPr>
            <a:xfrm>
              <a:off x="1299748" y="271178"/>
              <a:ext cx="715551" cy="525045"/>
              <a:chOff x="0" y="-1"/>
              <a:chExt cx="715550" cy="525044"/>
            </a:xfrm>
          </p:grpSpPr>
          <p:pic>
            <p:nvPicPr>
              <p:cNvPr id="279" name="Grafik 27" descr="Grafik 27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tretch>
                <a:fillRect/>
              </a:stretch>
            </p:blipFill>
            <p:spPr>
              <a:xfrm>
                <a:off x="0" y="-1"/>
                <a:ext cx="603476" cy="52504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80" name="Grafik 28" descr="Grafik 28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tretch>
                <a:fillRect/>
              </a:stretch>
            </p:blipFill>
            <p:spPr>
              <a:xfrm flipH="1">
                <a:off x="112074" y="-2"/>
                <a:ext cx="603477" cy="52504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pic>
          <p:nvPicPr>
            <p:cNvPr id="282" name="Grafik 25" descr="Grafik 25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3432318">
              <a:off x="897331" y="744018"/>
              <a:ext cx="914403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3" name="Grafik 26" descr="Grafik 26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806227" y="313578"/>
              <a:ext cx="457204" cy="4572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87" name="Gruppe 29"/>
          <p:cNvGrpSpPr/>
          <p:nvPr/>
        </p:nvGrpSpPr>
        <p:grpSpPr>
          <a:xfrm>
            <a:off x="7508766" y="3151814"/>
            <a:ext cx="1227101" cy="1290337"/>
            <a:chOff x="-1" y="0"/>
            <a:chExt cx="1227100" cy="1290336"/>
          </a:xfrm>
        </p:grpSpPr>
        <p:pic>
          <p:nvPicPr>
            <p:cNvPr id="285" name="Grafik 30" descr="Grafik 30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312694" y="-1"/>
              <a:ext cx="914405" cy="91440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6" name="Grafik 31" descr="Grafik 31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7284413">
              <a:off x="113473" y="571014"/>
              <a:ext cx="605848" cy="6058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90" name="Gruppe 32"/>
          <p:cNvGrpSpPr/>
          <p:nvPr/>
        </p:nvGrpSpPr>
        <p:grpSpPr>
          <a:xfrm>
            <a:off x="8055917" y="3812703"/>
            <a:ext cx="1240305" cy="1490074"/>
            <a:chOff x="0" y="0"/>
            <a:chExt cx="1240303" cy="1490072"/>
          </a:xfrm>
        </p:grpSpPr>
        <p:pic>
          <p:nvPicPr>
            <p:cNvPr id="288" name="Grafik 33" descr="Grafik 33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325899" y="575668"/>
              <a:ext cx="914404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9" name="Grafik 34" descr="Grafik 34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14581603">
              <a:off x="104445" y="104444"/>
              <a:ext cx="605846" cy="6058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93" name="Gruppe 35"/>
          <p:cNvGrpSpPr/>
          <p:nvPr/>
        </p:nvGrpSpPr>
        <p:grpSpPr>
          <a:xfrm>
            <a:off x="8772885" y="3208070"/>
            <a:ext cx="1315035" cy="1481291"/>
            <a:chOff x="0" y="0"/>
            <a:chExt cx="1315033" cy="1481290"/>
          </a:xfrm>
        </p:grpSpPr>
        <p:pic>
          <p:nvPicPr>
            <p:cNvPr id="291" name="Grafik 36" descr="Grafik 36"/>
            <p:cNvPicPr>
              <a:picLocks noChangeAspect="1"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400629" y="-1"/>
              <a:ext cx="914404" cy="9144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2" name="Grafik 37" descr="Grafik 37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7284413">
              <a:off x="113474" y="761970"/>
              <a:ext cx="605846" cy="6058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96" name="Gruppe 38"/>
          <p:cNvGrpSpPr/>
          <p:nvPr/>
        </p:nvGrpSpPr>
        <p:grpSpPr>
          <a:xfrm>
            <a:off x="9867258" y="3825404"/>
            <a:ext cx="1408162" cy="855613"/>
            <a:chOff x="0" y="0"/>
            <a:chExt cx="1408160" cy="855612"/>
          </a:xfrm>
        </p:grpSpPr>
        <p:pic>
          <p:nvPicPr>
            <p:cNvPr id="294" name="Grafik 39" descr="Grafik 3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flipH="1" rot="6301399">
              <a:off x="277160" y="-124817"/>
              <a:ext cx="441453" cy="91253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5" name="Grafik 40" descr="Grafik 40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806272" y="253724"/>
              <a:ext cx="601888" cy="6018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99" name="Gruppe 41"/>
          <p:cNvGrpSpPr/>
          <p:nvPr/>
        </p:nvGrpSpPr>
        <p:grpSpPr>
          <a:xfrm>
            <a:off x="10693034" y="2945763"/>
            <a:ext cx="625354" cy="1139354"/>
            <a:chOff x="-1" y="0"/>
            <a:chExt cx="625352" cy="1139352"/>
          </a:xfrm>
        </p:grpSpPr>
        <p:pic>
          <p:nvPicPr>
            <p:cNvPr id="297" name="Grafik 42" descr="Grafik 42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5400000">
              <a:off x="-1" y="533504"/>
              <a:ext cx="605848" cy="6058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8" name="Grafik 43" descr="Grafik 43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16891" y="-1"/>
              <a:ext cx="608461" cy="6084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02" name="Gruppe 44"/>
          <p:cNvGrpSpPr/>
          <p:nvPr/>
        </p:nvGrpSpPr>
        <p:grpSpPr>
          <a:xfrm>
            <a:off x="9500071" y="2070504"/>
            <a:ext cx="1225031" cy="1420660"/>
            <a:chOff x="0" y="0"/>
            <a:chExt cx="1225029" cy="1420659"/>
          </a:xfrm>
        </p:grpSpPr>
        <p:pic>
          <p:nvPicPr>
            <p:cNvPr id="300" name="Grafik 45" descr="Grafik 45"/>
            <p:cNvPicPr>
              <a:picLocks noChangeAspect="1"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-1" y="-1"/>
              <a:ext cx="734387" cy="7343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1" name="Grafik 46" descr="Grafik 46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rot="19667512">
              <a:off x="407214" y="602842"/>
              <a:ext cx="687496" cy="6874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05" name="Gruppe 47"/>
          <p:cNvGrpSpPr/>
          <p:nvPr/>
        </p:nvGrpSpPr>
        <p:grpSpPr>
          <a:xfrm>
            <a:off x="9399470" y="1488243"/>
            <a:ext cx="1212976" cy="631645"/>
            <a:chOff x="0" y="-1"/>
            <a:chExt cx="1212974" cy="631644"/>
          </a:xfrm>
        </p:grpSpPr>
        <p:pic>
          <p:nvPicPr>
            <p:cNvPr id="303" name="Grafik 48" descr="Grafik 48"/>
            <p:cNvPicPr>
              <a:picLocks noChangeAspect="1"/>
            </p:cNvPicPr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>
              <a:off x="-1" y="-2"/>
              <a:ext cx="558730" cy="55873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4" name="Grafik 49" descr="Grafik 49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607127" y="25796"/>
              <a:ext cx="605847" cy="6058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08" name="Gruppe 50"/>
          <p:cNvGrpSpPr/>
          <p:nvPr/>
        </p:nvGrpSpPr>
        <p:grpSpPr>
          <a:xfrm>
            <a:off x="10216748" y="1237811"/>
            <a:ext cx="1385927" cy="1437865"/>
            <a:chOff x="0" y="0"/>
            <a:chExt cx="1385925" cy="1437864"/>
          </a:xfrm>
        </p:grpSpPr>
        <p:pic>
          <p:nvPicPr>
            <p:cNvPr id="306" name="Grafik 51" descr="Grafik 51"/>
            <p:cNvPicPr>
              <a:picLocks noChangeAspect="1"/>
            </p:cNvPicPr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>
              <a:off x="471520" y="-1"/>
              <a:ext cx="914405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7" name="Grafik 52" descr="Grafik 52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9027486">
              <a:off x="109977" y="722039"/>
              <a:ext cx="605848" cy="6058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09" name="Grafik 53" descr="Grafik 53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 rot="19252004">
            <a:off x="8482748" y="2631075"/>
            <a:ext cx="914403" cy="67813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12" name="Gruppe 54"/>
          <p:cNvGrpSpPr/>
          <p:nvPr/>
        </p:nvGrpSpPr>
        <p:grpSpPr>
          <a:xfrm>
            <a:off x="6927474" y="2283791"/>
            <a:ext cx="1126392" cy="1169840"/>
            <a:chOff x="0" y="0"/>
            <a:chExt cx="1126391" cy="1169839"/>
          </a:xfrm>
        </p:grpSpPr>
        <p:pic>
          <p:nvPicPr>
            <p:cNvPr id="310" name="Grafik 55" descr="Grafik 55"/>
            <p:cNvPicPr>
              <a:picLocks noChangeAspect="1"/>
            </p:cNvPicPr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>
              <a:off x="-1" y="-1"/>
              <a:ext cx="581298" cy="5812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1" name="Grafik 56" descr="Grafik 56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2552545">
              <a:off x="395465" y="438912"/>
              <a:ext cx="605846" cy="6058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15" name="Gruppe 57"/>
          <p:cNvGrpSpPr/>
          <p:nvPr/>
        </p:nvGrpSpPr>
        <p:grpSpPr>
          <a:xfrm>
            <a:off x="6364927" y="3004090"/>
            <a:ext cx="1207853" cy="1313764"/>
            <a:chOff x="0" y="0"/>
            <a:chExt cx="1207851" cy="1313763"/>
          </a:xfrm>
        </p:grpSpPr>
        <p:pic>
          <p:nvPicPr>
            <p:cNvPr id="313" name="Grafik 58" descr="Grafik 58"/>
            <p:cNvPicPr>
              <a:picLocks noChangeAspect="1"/>
            </p:cNvPicPr>
            <p:nvPr/>
          </p:nvPicPr>
          <p:blipFill>
            <a:blip r:embed="rId18">
              <a:extLst/>
            </a:blip>
            <a:stretch>
              <a:fillRect/>
            </a:stretch>
          </p:blipFill>
          <p:spPr>
            <a:xfrm rot="19443986">
              <a:off x="108545" y="108545"/>
              <a:ext cx="547460" cy="5474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4" name="Grafik 59" descr="Grafik 59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3290751">
              <a:off x="482840" y="588752"/>
              <a:ext cx="605846" cy="6058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18" name="Gruppe 60"/>
          <p:cNvGrpSpPr/>
          <p:nvPr/>
        </p:nvGrpSpPr>
        <p:grpSpPr>
          <a:xfrm>
            <a:off x="9235209" y="4816721"/>
            <a:ext cx="1510690" cy="1699052"/>
            <a:chOff x="0" y="0"/>
            <a:chExt cx="1510688" cy="1699050"/>
          </a:xfrm>
        </p:grpSpPr>
        <p:pic>
          <p:nvPicPr>
            <p:cNvPr id="316" name="Grafik 61" descr="Grafik 61"/>
            <p:cNvPicPr>
              <a:picLocks noChangeAspect="1"/>
            </p:cNvPicPr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>
              <a:off x="335027" y="523390"/>
              <a:ext cx="1175663" cy="117566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7" name="Grafik 62" descr="Grafik 62"/>
            <p:cNvPicPr>
              <a:picLocks noChangeAspect="1"/>
            </p:cNvPicPr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>
              <a:off x="0" y="0"/>
              <a:ext cx="1464845" cy="146484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21" name="Gruppe 63"/>
          <p:cNvGrpSpPr/>
          <p:nvPr/>
        </p:nvGrpSpPr>
        <p:grpSpPr>
          <a:xfrm>
            <a:off x="5642358" y="1913664"/>
            <a:ext cx="1127463" cy="1433539"/>
            <a:chOff x="-1" y="0"/>
            <a:chExt cx="1127462" cy="1433538"/>
          </a:xfrm>
        </p:grpSpPr>
        <p:pic>
          <p:nvPicPr>
            <p:cNvPr id="319" name="Grafik 64" descr="Grafik 64"/>
            <p:cNvPicPr>
              <a:picLocks noChangeAspect="1"/>
            </p:cNvPicPr>
            <p:nvPr/>
          </p:nvPicPr>
          <p:blipFill>
            <a:blip r:embed="rId21">
              <a:extLst/>
            </a:blip>
            <a:stretch>
              <a:fillRect/>
            </a:stretch>
          </p:blipFill>
          <p:spPr>
            <a:xfrm>
              <a:off x="-2" y="-1"/>
              <a:ext cx="698216" cy="6982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0" name="Grafik 65" descr="Grafik 65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3290751">
              <a:off x="402449" y="708526"/>
              <a:ext cx="605848" cy="6058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22" name="Grafik 67" descr="Grafik 67"/>
          <p:cNvPicPr>
            <a:picLocks noChangeAspect="1"/>
          </p:cNvPicPr>
          <p:nvPr/>
        </p:nvPicPr>
        <p:blipFill>
          <a:blip r:embed="rId22">
            <a:extLst/>
          </a:blip>
          <a:stretch>
            <a:fillRect/>
          </a:stretch>
        </p:blipFill>
        <p:spPr>
          <a:xfrm>
            <a:off x="3357079" y="3366165"/>
            <a:ext cx="920970" cy="920971"/>
          </a:xfrm>
          <a:prstGeom prst="rect">
            <a:avLst/>
          </a:prstGeom>
          <a:ln w="12700">
            <a:miter lim="400000"/>
          </a:ln>
        </p:spPr>
      </p:pic>
      <p:sp>
        <p:nvSpPr>
          <p:cNvPr id="323" name="Rektangel 69"/>
          <p:cNvSpPr txBox="1"/>
          <p:nvPr/>
        </p:nvSpPr>
        <p:spPr>
          <a:xfrm>
            <a:off x="3546419" y="3566445"/>
            <a:ext cx="365223" cy="662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9050" dir="2700000">
                    <a:srgbClr val="2E3037">
                      <a:alpha val="40000"/>
                    </a:srgbClr>
                  </a:outerShdw>
                </a:effectLst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4</a:t>
            </a:r>
          </a:p>
        </p:txBody>
      </p:sp>
      <p:grpSp>
        <p:nvGrpSpPr>
          <p:cNvPr id="340" name="Diagram 66"/>
          <p:cNvGrpSpPr/>
          <p:nvPr/>
        </p:nvGrpSpPr>
        <p:grpSpPr>
          <a:xfrm>
            <a:off x="1669251" y="2136825"/>
            <a:ext cx="3897193" cy="3306463"/>
            <a:chOff x="0" y="0"/>
            <a:chExt cx="3897192" cy="3306462"/>
          </a:xfrm>
        </p:grpSpPr>
        <p:grpSp>
          <p:nvGrpSpPr>
            <p:cNvPr id="326" name="Grupper"/>
            <p:cNvGrpSpPr/>
            <p:nvPr/>
          </p:nvGrpSpPr>
          <p:grpSpPr>
            <a:xfrm>
              <a:off x="1435884" y="-1"/>
              <a:ext cx="1186885" cy="771476"/>
              <a:chOff x="0" y="0"/>
              <a:chExt cx="1186884" cy="771474"/>
            </a:xfrm>
          </p:grpSpPr>
          <p:sp>
            <p:nvSpPr>
              <p:cNvPr id="324" name="Afrundet rektangel"/>
              <p:cNvSpPr/>
              <p:nvPr/>
            </p:nvSpPr>
            <p:spPr>
              <a:xfrm>
                <a:off x="0" y="0"/>
                <a:ext cx="1186885" cy="771475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325" name="Ramme-sætning"/>
              <p:cNvSpPr/>
              <p:nvPr/>
            </p:nvSpPr>
            <p:spPr>
              <a:xfrm>
                <a:off x="37660" y="154235"/>
                <a:ext cx="111156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3337" tIns="53337" rIns="53337" bIns="53337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Ramme-sætning</a:t>
                </a:r>
              </a:p>
            </p:txBody>
          </p:sp>
        </p:grpSp>
        <p:sp>
          <p:nvSpPr>
            <p:cNvPr id="327" name="Streg"/>
            <p:cNvSpPr/>
            <p:nvPr/>
          </p:nvSpPr>
          <p:spPr>
            <a:xfrm>
              <a:off x="2786563" y="635101"/>
              <a:ext cx="385066" cy="459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cubicBezTo>
                    <a:pt x="9151" y="5659"/>
                    <a:pt x="16556" y="13064"/>
                    <a:pt x="21600" y="21600"/>
                  </a:cubicBezTo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330" name="Grupper"/>
            <p:cNvGrpSpPr/>
            <p:nvPr/>
          </p:nvGrpSpPr>
          <p:grpSpPr>
            <a:xfrm>
              <a:off x="2710307" y="1274423"/>
              <a:ext cx="1186886" cy="771475"/>
              <a:chOff x="0" y="0"/>
              <a:chExt cx="1186884" cy="771474"/>
            </a:xfrm>
          </p:grpSpPr>
          <p:sp>
            <p:nvSpPr>
              <p:cNvPr id="328" name="Afrundet rektangel"/>
              <p:cNvSpPr/>
              <p:nvPr/>
            </p:nvSpPr>
            <p:spPr>
              <a:xfrm>
                <a:off x="0" y="0"/>
                <a:ext cx="1186885" cy="771475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329" name="Idé-generering"/>
              <p:cNvSpPr/>
              <p:nvPr/>
            </p:nvSpPr>
            <p:spPr>
              <a:xfrm>
                <a:off x="37660" y="129363"/>
                <a:ext cx="111156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3337" tIns="53337" rIns="53337" bIns="53337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Idé-generering </a:t>
                </a:r>
              </a:p>
            </p:txBody>
          </p:sp>
        </p:grpSp>
        <p:sp>
          <p:nvSpPr>
            <p:cNvPr id="331" name="Streg"/>
            <p:cNvSpPr/>
            <p:nvPr/>
          </p:nvSpPr>
          <p:spPr>
            <a:xfrm>
              <a:off x="2786564" y="2225221"/>
              <a:ext cx="385066" cy="459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cubicBezTo>
                    <a:pt x="16556" y="8536"/>
                    <a:pt x="9151" y="15941"/>
                    <a:pt x="0" y="21600"/>
                  </a:cubicBezTo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334" name="Grupper"/>
            <p:cNvGrpSpPr/>
            <p:nvPr/>
          </p:nvGrpSpPr>
          <p:grpSpPr>
            <a:xfrm>
              <a:off x="1410484" y="2562705"/>
              <a:ext cx="1269782" cy="743758"/>
              <a:chOff x="0" y="-1"/>
              <a:chExt cx="1269781" cy="743756"/>
            </a:xfrm>
          </p:grpSpPr>
          <p:sp>
            <p:nvSpPr>
              <p:cNvPr id="332" name="Afrundet rektangel"/>
              <p:cNvSpPr/>
              <p:nvPr/>
            </p:nvSpPr>
            <p:spPr>
              <a:xfrm>
                <a:off x="-1" y="-2"/>
                <a:ext cx="1269783" cy="74375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333" name="Konstruktion"/>
              <p:cNvSpPr/>
              <p:nvPr/>
            </p:nvSpPr>
            <p:spPr>
              <a:xfrm>
                <a:off x="36306" y="371876"/>
                <a:ext cx="1171919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3337" tIns="53337" rIns="53337" bIns="53337" numCol="1" anchor="ctr">
                <a:sp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pPr>
                <a:r>
                  <a:t>Konstruktion</a:t>
                </a:r>
                <a:r>
                  <a:rPr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</a:p>
            </p:txBody>
          </p:sp>
        </p:grpSp>
        <p:sp>
          <p:nvSpPr>
            <p:cNvPr id="335" name="Streg"/>
            <p:cNvSpPr/>
            <p:nvPr/>
          </p:nvSpPr>
          <p:spPr>
            <a:xfrm>
              <a:off x="887020" y="2225222"/>
              <a:ext cx="385066" cy="459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cubicBezTo>
                    <a:pt x="12449" y="15941"/>
                    <a:pt x="5044" y="853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grpSp>
          <p:nvGrpSpPr>
            <p:cNvPr id="338" name="Grupper"/>
            <p:cNvGrpSpPr/>
            <p:nvPr/>
          </p:nvGrpSpPr>
          <p:grpSpPr>
            <a:xfrm>
              <a:off x="-1" y="1276024"/>
              <a:ext cx="1536267" cy="771476"/>
              <a:chOff x="0" y="0"/>
              <a:chExt cx="1536265" cy="771475"/>
            </a:xfrm>
          </p:grpSpPr>
          <p:sp>
            <p:nvSpPr>
              <p:cNvPr id="336" name="Afrundet rektangel"/>
              <p:cNvSpPr/>
              <p:nvPr/>
            </p:nvSpPr>
            <p:spPr>
              <a:xfrm>
                <a:off x="0" y="-1"/>
                <a:ext cx="1536266" cy="771477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337" name="Argumentation og introspektion"/>
              <p:cNvSpPr/>
              <p:nvPr/>
            </p:nvSpPr>
            <p:spPr>
              <a:xfrm>
                <a:off x="37660" y="129892"/>
                <a:ext cx="146094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53337" tIns="53337" rIns="53337" bIns="53337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Argumentation og introspektion </a:t>
                </a:r>
              </a:p>
            </p:txBody>
          </p:sp>
        </p:grpSp>
        <p:sp>
          <p:nvSpPr>
            <p:cNvPr id="339" name="Streg"/>
            <p:cNvSpPr/>
            <p:nvPr/>
          </p:nvSpPr>
          <p:spPr>
            <a:xfrm>
              <a:off x="887021" y="635101"/>
              <a:ext cx="385065" cy="459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cubicBezTo>
                    <a:pt x="5044" y="13064"/>
                    <a:pt x="12449" y="5659"/>
                    <a:pt x="21600" y="0"/>
                  </a:cubicBezTo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</p:grpSp>
      <p:sp>
        <p:nvSpPr>
          <p:cNvPr id="341" name="Tekstfelt 16"/>
          <p:cNvSpPr txBox="1"/>
          <p:nvPr/>
        </p:nvSpPr>
        <p:spPr>
          <a:xfrm>
            <a:off x="5785680" y="754606"/>
            <a:ext cx="4626384" cy="523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u="sng">
                <a:solidFill>
                  <a:srgbClr val="F3F9FB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pPr>
            <a:r>
              <a:t>Problemfelt:</a:t>
            </a:r>
            <a:r>
              <a:rPr u="none"/>
              <a:t> </a:t>
            </a:r>
            <a:r>
              <a:rPr u="none">
                <a:latin typeface="Klint Pro Regular"/>
                <a:ea typeface="Klint Pro Regular"/>
                <a:cs typeface="Klint Pro Regular"/>
                <a:sym typeface="Klint Pro Regular"/>
              </a:rPr>
              <a:t>Græsslåning på banen tager mest tid,</a:t>
            </a:r>
            <a:r>
              <a:rPr u="none">
                <a:solidFill>
                  <a:srgbClr val="00000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 </a:t>
            </a:r>
            <a:r>
              <a:rPr u="none">
                <a:latin typeface="Klint Pro Regular"/>
                <a:ea typeface="Klint Pro Regular"/>
                <a:cs typeface="Klint Pro Regular"/>
                <a:sym typeface="Klint Pro Regular"/>
              </a:rPr>
              <a:t>når kunderne gerne vil spille golf (Robotplæneklipper)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Class="entr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Class="entr" nodeType="click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Class="entr" nodeType="clickEffect" presetSubtype="0" presetID="1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Class="entr" nodeType="clickEffect" presetSubtype="0" presetID="1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Class="entr" nodeType="clickEffect" presetSubtype="0" presetID="1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Class="entr" nodeType="click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Class="entr" nodeType="clickEffect" presetSubtype="0" presetID="1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2" grpId="13"/>
      <p:bldP build="whole" bldLvl="1" animBg="1" rev="0" advAuto="0" spid="308" grpId="10"/>
      <p:bldP build="whole" bldLvl="1" animBg="1" rev="0" advAuto="0" spid="296" grpId="7"/>
      <p:bldP build="whole" bldLvl="1" animBg="1" rev="0" advAuto="0" spid="290" grpId="5"/>
      <p:bldP build="whole" bldLvl="1" animBg="1" rev="0" advAuto="0" spid="284" grpId="3"/>
      <p:bldP build="whole" bldLvl="1" animBg="1" rev="0" advAuto="0" spid="315" grpId="14"/>
      <p:bldP build="whole" bldLvl="1" animBg="1" rev="0" advAuto="0" spid="321" grpId="15"/>
      <p:bldP build="whole" bldLvl="1" animBg="1" rev="0" advAuto="0" spid="302" grpId="9"/>
      <p:bldP build="whole" bldLvl="1" animBg="1" rev="0" advAuto="0" spid="277" grpId="2"/>
      <p:bldP build="whole" bldLvl="1" animBg="1" rev="0" advAuto="0" spid="287" grpId="4"/>
      <p:bldP build="whole" bldLvl="1" animBg="1" rev="0" advAuto="0" spid="305" grpId="11"/>
      <p:bldP build="whole" bldLvl="1" animBg="1" rev="0" advAuto="0" spid="293" grpId="6"/>
      <p:bldP build="whole" bldLvl="1" animBg="1" rev="0" advAuto="0" spid="318" grpId="1"/>
      <p:bldP build="whole" bldLvl="1" animBg="1" rev="0" advAuto="0" spid="309" grpId="12"/>
      <p:bldP build="whole" bldLvl="1" animBg="1" rev="0" advAuto="0" spid="299" grpId="8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Eksempel - Kørsel"/>
          <p:cNvSpPr txBox="1"/>
          <p:nvPr>
            <p:ph type="title"/>
          </p:nvPr>
        </p:nvSpPr>
        <p:spPr>
          <a:xfrm>
            <a:off x="1553966" y="732865"/>
            <a:ext cx="9144001" cy="460003"/>
          </a:xfrm>
          <a:prstGeom prst="rect">
            <a:avLst/>
          </a:prstGeom>
        </p:spPr>
        <p:txBody>
          <a:bodyPr/>
          <a:lstStyle>
            <a:lvl1pPr defTabSz="685800">
              <a:defRPr sz="1800">
                <a:solidFill>
                  <a:srgbClr val="F3F9FB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Eksempel - Kørsel</a:t>
            </a:r>
          </a:p>
        </p:txBody>
      </p:sp>
      <p:grpSp>
        <p:nvGrpSpPr>
          <p:cNvPr id="363" name="Grupper"/>
          <p:cNvGrpSpPr/>
          <p:nvPr/>
        </p:nvGrpSpPr>
        <p:grpSpPr>
          <a:xfrm>
            <a:off x="7336344" y="2422795"/>
            <a:ext cx="3885050" cy="3316385"/>
            <a:chOff x="0" y="-3"/>
            <a:chExt cx="3885049" cy="3316383"/>
          </a:xfrm>
        </p:grpSpPr>
        <p:grpSp>
          <p:nvGrpSpPr>
            <p:cNvPr id="360" name="Diagram 66"/>
            <p:cNvGrpSpPr/>
            <p:nvPr/>
          </p:nvGrpSpPr>
          <p:grpSpPr>
            <a:xfrm>
              <a:off x="-1" y="-4"/>
              <a:ext cx="3885050" cy="3316385"/>
              <a:chOff x="0" y="-2"/>
              <a:chExt cx="3885049" cy="3316383"/>
            </a:xfrm>
          </p:grpSpPr>
          <p:grpSp>
            <p:nvGrpSpPr>
              <p:cNvPr id="346" name="Grupper"/>
              <p:cNvGrpSpPr/>
              <p:nvPr/>
            </p:nvGrpSpPr>
            <p:grpSpPr>
              <a:xfrm>
                <a:off x="1439710" y="-3"/>
                <a:ext cx="1179185" cy="766473"/>
                <a:chOff x="0" y="0"/>
                <a:chExt cx="1179184" cy="766471"/>
              </a:xfrm>
            </p:grpSpPr>
            <p:sp>
              <p:nvSpPr>
                <p:cNvPr id="344" name="Afrundet rektangel"/>
                <p:cNvSpPr/>
                <p:nvPr/>
              </p:nvSpPr>
              <p:spPr>
                <a:xfrm>
                  <a:off x="0" y="-1"/>
                  <a:ext cx="1179185" cy="7664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345" name="Ramme-sætning"/>
                <p:cNvSpPr txBox="1"/>
                <p:nvPr/>
              </p:nvSpPr>
              <p:spPr>
                <a:xfrm>
                  <a:off x="37415" y="144622"/>
                  <a:ext cx="1104354" cy="51688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>
                  <a:lvl1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lvl1pPr>
                </a:lstStyle>
                <a:p>
                  <a:pPr/>
                  <a:r>
                    <a:t>Ramme-sætning</a:t>
                  </a:r>
                </a:p>
              </p:txBody>
            </p:sp>
          </p:grpSp>
          <p:sp>
            <p:nvSpPr>
              <p:cNvPr id="347" name="Streg"/>
              <p:cNvSpPr/>
              <p:nvPr/>
            </p:nvSpPr>
            <p:spPr>
              <a:xfrm>
                <a:off x="2781627" y="630981"/>
                <a:ext cx="382568" cy="457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0"/>
                    </a:moveTo>
                    <a:cubicBezTo>
                      <a:pt x="9151" y="5659"/>
                      <a:pt x="16556" y="13064"/>
                      <a:pt x="21600" y="2160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grpSp>
            <p:nvGrpSpPr>
              <p:cNvPr id="350" name="Grupper"/>
              <p:cNvGrpSpPr/>
              <p:nvPr/>
            </p:nvGrpSpPr>
            <p:grpSpPr>
              <a:xfrm>
                <a:off x="2705865" y="1266152"/>
                <a:ext cx="1179185" cy="766473"/>
                <a:chOff x="0" y="0"/>
                <a:chExt cx="1179184" cy="766471"/>
              </a:xfrm>
            </p:grpSpPr>
            <p:sp>
              <p:nvSpPr>
                <p:cNvPr id="348" name="Afrundet rektangel"/>
                <p:cNvSpPr/>
                <p:nvPr/>
              </p:nvSpPr>
              <p:spPr>
                <a:xfrm>
                  <a:off x="0" y="-1"/>
                  <a:ext cx="1179185" cy="7664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349" name="Idé-generering"/>
                <p:cNvSpPr txBox="1"/>
                <p:nvPr/>
              </p:nvSpPr>
              <p:spPr>
                <a:xfrm>
                  <a:off x="37415" y="144478"/>
                  <a:ext cx="1104354" cy="52009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>
                  <a:lvl1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lvl1pPr>
                </a:lstStyle>
                <a:p>
                  <a:pPr/>
                  <a:r>
                    <a:t>Idé-generering </a:t>
                  </a:r>
                </a:p>
              </p:txBody>
            </p:sp>
          </p:grpSp>
          <p:sp>
            <p:nvSpPr>
              <p:cNvPr id="351" name="Streg"/>
              <p:cNvSpPr/>
              <p:nvPr/>
            </p:nvSpPr>
            <p:spPr>
              <a:xfrm>
                <a:off x="2781628" y="2210783"/>
                <a:ext cx="382568" cy="457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0"/>
                    </a:moveTo>
                    <a:cubicBezTo>
                      <a:pt x="16556" y="8536"/>
                      <a:pt x="9151" y="15941"/>
                      <a:pt x="0" y="2160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grpSp>
            <p:nvGrpSpPr>
              <p:cNvPr id="354" name="Grupper"/>
              <p:cNvGrpSpPr/>
              <p:nvPr/>
            </p:nvGrpSpPr>
            <p:grpSpPr>
              <a:xfrm>
                <a:off x="1414310" y="2514705"/>
                <a:ext cx="1233345" cy="801677"/>
                <a:chOff x="0" y="0"/>
                <a:chExt cx="1233344" cy="801675"/>
              </a:xfrm>
            </p:grpSpPr>
            <p:sp>
              <p:nvSpPr>
                <p:cNvPr id="352" name="Afrundet rektangel"/>
                <p:cNvSpPr/>
                <p:nvPr/>
              </p:nvSpPr>
              <p:spPr>
                <a:xfrm>
                  <a:off x="0" y="-1"/>
                  <a:ext cx="1233345" cy="801676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353" name="Konstruktion"/>
                <p:cNvSpPr txBox="1"/>
                <p:nvPr/>
              </p:nvSpPr>
              <p:spPr>
                <a:xfrm>
                  <a:off x="39134" y="239546"/>
                  <a:ext cx="1155076" cy="32257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pPr>
                  <a:r>
                    <a:t>Konstruktion</a:t>
                  </a:r>
                  <a:r>
                    <a:rPr>
                      <a:latin typeface="Arial"/>
                      <a:ea typeface="Arial"/>
                      <a:cs typeface="Arial"/>
                      <a:sym typeface="Arial"/>
                    </a:rPr>
                    <a:t> </a:t>
                  </a:r>
                </a:p>
              </p:txBody>
            </p:sp>
          </p:grpSp>
          <p:sp>
            <p:nvSpPr>
              <p:cNvPr id="355" name="Streg"/>
              <p:cNvSpPr/>
              <p:nvPr/>
            </p:nvSpPr>
            <p:spPr>
              <a:xfrm>
                <a:off x="894407" y="2210784"/>
                <a:ext cx="382568" cy="457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cubicBezTo>
                      <a:pt x="12449" y="15941"/>
                      <a:pt x="5044" y="8536"/>
                      <a:pt x="0" y="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grpSp>
            <p:nvGrpSpPr>
              <p:cNvPr id="358" name="Grupper"/>
              <p:cNvGrpSpPr/>
              <p:nvPr/>
            </p:nvGrpSpPr>
            <p:grpSpPr>
              <a:xfrm>
                <a:off x="0" y="1266152"/>
                <a:ext cx="1526297" cy="766473"/>
                <a:chOff x="0" y="0"/>
                <a:chExt cx="1526296" cy="766471"/>
              </a:xfrm>
            </p:grpSpPr>
            <p:sp>
              <p:nvSpPr>
                <p:cNvPr id="356" name="Afrundet rektangel"/>
                <p:cNvSpPr/>
                <p:nvPr/>
              </p:nvSpPr>
              <p:spPr>
                <a:xfrm>
                  <a:off x="-1" y="-1"/>
                  <a:ext cx="1526298" cy="7664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357" name="Argumentation og introspektion"/>
                <p:cNvSpPr txBox="1"/>
                <p:nvPr/>
              </p:nvSpPr>
              <p:spPr>
                <a:xfrm>
                  <a:off x="37415" y="147721"/>
                  <a:ext cx="1451467" cy="51688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>
                  <a:lvl1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lvl1pPr>
                </a:lstStyle>
                <a:p>
                  <a:pPr/>
                  <a:r>
                    <a:t>Argumentation og introspektion </a:t>
                  </a:r>
                </a:p>
              </p:txBody>
            </p:sp>
          </p:grpSp>
          <p:sp>
            <p:nvSpPr>
              <p:cNvPr id="359" name="Streg"/>
              <p:cNvSpPr/>
              <p:nvPr/>
            </p:nvSpPr>
            <p:spPr>
              <a:xfrm>
                <a:off x="894407" y="630980"/>
                <a:ext cx="382568" cy="457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21600"/>
                    </a:moveTo>
                    <a:cubicBezTo>
                      <a:pt x="5044" y="13064"/>
                      <a:pt x="12449" y="5659"/>
                      <a:pt x="21600" y="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</p:grpSp>
        <p:pic>
          <p:nvPicPr>
            <p:cNvPr id="361" name="Grafik 67" descr="Grafik 6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673030" y="1207660"/>
              <a:ext cx="883454" cy="8834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62" name="Rektangel 68"/>
            <p:cNvSpPr txBox="1"/>
            <p:nvPr/>
          </p:nvSpPr>
          <p:spPr>
            <a:xfrm>
              <a:off x="1865445" y="1383154"/>
              <a:ext cx="356033" cy="637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>
                <a:defRPr sz="3700">
                  <a:solidFill>
                    <a:srgbClr val="FFFFFF"/>
                  </a:solidFill>
                  <a:effectLst>
                    <a:outerShdw sx="100000" sy="100000" kx="0" ky="0" algn="b" rotWithShape="0" blurRad="38100" dist="19050" dir="2700000">
                      <a:srgbClr val="2E3037">
                        <a:alpha val="40000"/>
                      </a:srgbClr>
                    </a:outerShdw>
                  </a:effectLst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3</a:t>
              </a:r>
            </a:p>
          </p:txBody>
        </p:sp>
      </p:grpSp>
      <p:sp>
        <p:nvSpPr>
          <p:cNvPr id="364" name="Tekstfelt 16"/>
          <p:cNvSpPr txBox="1"/>
          <p:nvPr/>
        </p:nvSpPr>
        <p:spPr>
          <a:xfrm>
            <a:off x="5785680" y="805406"/>
            <a:ext cx="4626384" cy="523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u="sng">
                <a:solidFill>
                  <a:srgbClr val="F3F9FB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pPr>
            <a:r>
              <a:t>Problemfelt: </a:t>
            </a:r>
            <a:br/>
            <a:r>
              <a:rPr u="none"/>
              <a:t>Medarbejdere bruger ofte mobiltelefonen under kørsel.</a:t>
            </a:r>
          </a:p>
        </p:txBody>
      </p:sp>
      <p:pic>
        <p:nvPicPr>
          <p:cNvPr id="365" name="Grafik 91" descr="Grafik 9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87724" y="2158475"/>
            <a:ext cx="914401" cy="91440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68" name="Gruppe 92"/>
          <p:cNvGrpSpPr/>
          <p:nvPr/>
        </p:nvGrpSpPr>
        <p:grpSpPr>
          <a:xfrm>
            <a:off x="2822334" y="2145411"/>
            <a:ext cx="1921412" cy="927469"/>
            <a:chOff x="-1" y="0"/>
            <a:chExt cx="1921410" cy="927468"/>
          </a:xfrm>
        </p:grpSpPr>
        <p:pic>
          <p:nvPicPr>
            <p:cNvPr id="366" name="Grafik 93" descr="Grafik 93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007004" y="-1"/>
              <a:ext cx="914405" cy="91440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7" name="Grafik 94" descr="Grafik 94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 rot="10800000">
              <a:off x="-2" y="13063"/>
              <a:ext cx="914405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71" name="Gruppe 95"/>
          <p:cNvGrpSpPr/>
          <p:nvPr/>
        </p:nvGrpSpPr>
        <p:grpSpPr>
          <a:xfrm>
            <a:off x="4715102" y="2145412"/>
            <a:ext cx="1939532" cy="949556"/>
            <a:chOff x="0" y="0"/>
            <a:chExt cx="1939531" cy="949555"/>
          </a:xfrm>
        </p:grpSpPr>
        <p:pic>
          <p:nvPicPr>
            <p:cNvPr id="369" name="Grafik 96" descr="Grafik 96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025128" y="-1"/>
              <a:ext cx="914404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0" name="Grafik 97" descr="Grafik 97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 rot="10800000">
              <a:off x="0" y="35152"/>
              <a:ext cx="914402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74" name="Gruppe 98"/>
          <p:cNvGrpSpPr/>
          <p:nvPr/>
        </p:nvGrpSpPr>
        <p:grpSpPr>
          <a:xfrm>
            <a:off x="5732226" y="2990448"/>
            <a:ext cx="922408" cy="1538942"/>
            <a:chOff x="-1" y="0"/>
            <a:chExt cx="922405" cy="1538941"/>
          </a:xfrm>
        </p:grpSpPr>
        <p:pic>
          <p:nvPicPr>
            <p:cNvPr id="372" name="Grafik 99" descr="Grafik 99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 rot="16200000">
              <a:off x="152934" y="-144935"/>
              <a:ext cx="624538" cy="91440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3" name="Billede 100" descr="Billede 100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-2" y="624534"/>
              <a:ext cx="914408" cy="9144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77" name="Gruppe 101"/>
          <p:cNvGrpSpPr/>
          <p:nvPr/>
        </p:nvGrpSpPr>
        <p:grpSpPr>
          <a:xfrm>
            <a:off x="3885304" y="3614985"/>
            <a:ext cx="1769058" cy="914404"/>
            <a:chOff x="0" y="0"/>
            <a:chExt cx="1769056" cy="914403"/>
          </a:xfrm>
        </p:grpSpPr>
        <p:pic>
          <p:nvPicPr>
            <p:cNvPr id="375" name="Grafik 102" descr="Grafik 102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1" y="0"/>
              <a:ext cx="914406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6" name="Grafik 103" descr="Grafik 103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854651" y="0"/>
              <a:ext cx="914405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80" name="Gruppe 104"/>
          <p:cNvGrpSpPr/>
          <p:nvPr/>
        </p:nvGrpSpPr>
        <p:grpSpPr>
          <a:xfrm>
            <a:off x="1999577" y="3614985"/>
            <a:ext cx="1742664" cy="914404"/>
            <a:chOff x="-1" y="0"/>
            <a:chExt cx="1742663" cy="914403"/>
          </a:xfrm>
        </p:grpSpPr>
        <p:pic>
          <p:nvPicPr>
            <p:cNvPr id="378" name="Grafik 105" descr="Grafik 105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-2" y="0"/>
              <a:ext cx="914406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9" name="Grafik 106" descr="Grafik 106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828258" y="0"/>
              <a:ext cx="914405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83" name="Gruppe 107"/>
          <p:cNvGrpSpPr/>
          <p:nvPr/>
        </p:nvGrpSpPr>
        <p:grpSpPr>
          <a:xfrm>
            <a:off x="1947326" y="4598858"/>
            <a:ext cx="971184" cy="1480159"/>
            <a:chOff x="0" y="-1"/>
            <a:chExt cx="971183" cy="1480157"/>
          </a:xfrm>
        </p:grpSpPr>
        <p:pic>
          <p:nvPicPr>
            <p:cNvPr id="381" name="Grafik 108" descr="Grafik 108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-1" y="565753"/>
              <a:ext cx="914406" cy="9144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2" name="Grafik 109" descr="Grafik 109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 rot="16200000">
              <a:off x="201709" y="-144935"/>
              <a:ext cx="624540" cy="9144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86" name="Gruppe 110"/>
          <p:cNvGrpSpPr/>
          <p:nvPr/>
        </p:nvGrpSpPr>
        <p:grpSpPr>
          <a:xfrm>
            <a:off x="2831696" y="5049403"/>
            <a:ext cx="1912047" cy="960140"/>
            <a:chOff x="0" y="-1"/>
            <a:chExt cx="1912045" cy="960139"/>
          </a:xfrm>
        </p:grpSpPr>
        <p:pic>
          <p:nvPicPr>
            <p:cNvPr id="384" name="Grafik 111" descr="Grafik 111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 rot="10800000">
              <a:off x="0" y="45733"/>
              <a:ext cx="914403" cy="9144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5" name="Grafik 112" descr="Grafik 112"/>
            <p:cNvPicPr>
              <a:picLocks noChangeAspect="1"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997643" y="-2"/>
              <a:ext cx="914403" cy="9144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83" grpId="7"/>
      <p:bldP build="whole" bldLvl="1" animBg="1" rev="0" advAuto="0" spid="377" grpId="5"/>
      <p:bldP build="whole" bldLvl="1" animBg="1" rev="0" advAuto="0" spid="365" grpId="1"/>
      <p:bldP build="whole" bldLvl="1" animBg="1" rev="0" advAuto="0" spid="380" grpId="6"/>
      <p:bldP build="whole" bldLvl="1" animBg="1" rev="0" advAuto="0" spid="368" grpId="2"/>
      <p:bldP build="whole" bldLvl="1" animBg="1" rev="0" advAuto="0" spid="374" grpId="4"/>
      <p:bldP build="whole" bldLvl="1" animBg="1" rev="0" advAuto="0" spid="371" grpId="3"/>
      <p:bldP build="whole" bldLvl="1" animBg="1" rev="0" advAuto="0" spid="386" grpId="8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Eksempel - Fugtighedsmåler"/>
          <p:cNvSpPr txBox="1"/>
          <p:nvPr>
            <p:ph type="title"/>
          </p:nvPr>
        </p:nvSpPr>
        <p:spPr>
          <a:xfrm>
            <a:off x="1553966" y="732865"/>
            <a:ext cx="9144001" cy="460003"/>
          </a:xfrm>
          <a:prstGeom prst="rect">
            <a:avLst/>
          </a:prstGeom>
        </p:spPr>
        <p:txBody>
          <a:bodyPr/>
          <a:lstStyle>
            <a:lvl1pPr defTabSz="685800">
              <a:defRPr sz="1800">
                <a:solidFill>
                  <a:srgbClr val="F3F9FB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lvl1pPr>
          </a:lstStyle>
          <a:p>
            <a:pPr/>
            <a:r>
              <a:t>Opgave 1 - Fugtighedsmåler</a:t>
            </a:r>
          </a:p>
        </p:txBody>
      </p:sp>
      <p:sp>
        <p:nvSpPr>
          <p:cNvPr id="389" name="Tekstfelt 16"/>
          <p:cNvSpPr txBox="1"/>
          <p:nvPr/>
        </p:nvSpPr>
        <p:spPr>
          <a:xfrm>
            <a:off x="5785680" y="805406"/>
            <a:ext cx="4626384" cy="739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u="sng">
                <a:solidFill>
                  <a:srgbClr val="F3F9FB"/>
                </a:solidFill>
                <a:latin typeface="Klint Pro Medium"/>
                <a:ea typeface="Klint Pro Medium"/>
                <a:cs typeface="Klint Pro Medium"/>
                <a:sym typeface="Klint Pro Medium"/>
              </a:defRPr>
            </a:pPr>
            <a:r>
              <a:t>Problemfelt: </a:t>
            </a:r>
            <a:br/>
            <a:r>
              <a:rPr u="none"/>
              <a:t>Medarbejderne kender ikke træets ligevægts fugtighed, når han eller hun tager det fra lageret</a:t>
            </a:r>
          </a:p>
        </p:txBody>
      </p:sp>
      <p:pic>
        <p:nvPicPr>
          <p:cNvPr id="390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rcRect l="35836" t="3436" r="20466" b="21301"/>
          <a:stretch>
            <a:fillRect/>
          </a:stretch>
        </p:blipFill>
        <p:spPr>
          <a:xfrm>
            <a:off x="1673998" y="2032479"/>
            <a:ext cx="3320883" cy="3813103"/>
          </a:xfrm>
          <a:prstGeom prst="rect">
            <a:avLst/>
          </a:prstGeom>
          <a:ln w="12700">
            <a:solidFill>
              <a:srgbClr val="F3F9FB"/>
            </a:solidFill>
            <a:miter lim="400000"/>
          </a:ln>
        </p:spPr>
      </p:pic>
      <p:grpSp>
        <p:nvGrpSpPr>
          <p:cNvPr id="409" name="Grupper"/>
          <p:cNvGrpSpPr/>
          <p:nvPr/>
        </p:nvGrpSpPr>
        <p:grpSpPr>
          <a:xfrm>
            <a:off x="7514479" y="2401368"/>
            <a:ext cx="3910019" cy="3336830"/>
            <a:chOff x="0" y="-1"/>
            <a:chExt cx="3910017" cy="3336828"/>
          </a:xfrm>
        </p:grpSpPr>
        <p:grpSp>
          <p:nvGrpSpPr>
            <p:cNvPr id="407" name="Diagram 66"/>
            <p:cNvGrpSpPr/>
            <p:nvPr/>
          </p:nvGrpSpPr>
          <p:grpSpPr>
            <a:xfrm>
              <a:off x="-1" y="-2"/>
              <a:ext cx="3910019" cy="3336829"/>
              <a:chOff x="0" y="0"/>
              <a:chExt cx="3910017" cy="3336828"/>
            </a:xfrm>
          </p:grpSpPr>
          <p:grpSp>
            <p:nvGrpSpPr>
              <p:cNvPr id="393" name="Grupper"/>
              <p:cNvGrpSpPr/>
              <p:nvPr/>
            </p:nvGrpSpPr>
            <p:grpSpPr>
              <a:xfrm>
                <a:off x="1448964" y="-1"/>
                <a:ext cx="1186762" cy="771397"/>
                <a:chOff x="0" y="0"/>
                <a:chExt cx="1186761" cy="771396"/>
              </a:xfrm>
            </p:grpSpPr>
            <p:sp>
              <p:nvSpPr>
                <p:cNvPr id="391" name="Afrundet rektangel"/>
                <p:cNvSpPr/>
                <p:nvPr/>
              </p:nvSpPr>
              <p:spPr>
                <a:xfrm>
                  <a:off x="0" y="-1"/>
                  <a:ext cx="1186762" cy="771398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392" name="Ramme-sætning"/>
                <p:cNvSpPr txBox="1"/>
                <p:nvPr/>
              </p:nvSpPr>
              <p:spPr>
                <a:xfrm>
                  <a:off x="37656" y="123214"/>
                  <a:ext cx="1111450" cy="51688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>
                  <a:lvl1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lvl1pPr>
                </a:lstStyle>
                <a:p>
                  <a:pPr/>
                  <a:r>
                    <a:t>Ramme-sætning</a:t>
                  </a:r>
                </a:p>
              </p:txBody>
            </p:sp>
          </p:grpSp>
          <p:sp>
            <p:nvSpPr>
              <p:cNvPr id="394" name="Streg"/>
              <p:cNvSpPr/>
              <p:nvPr/>
            </p:nvSpPr>
            <p:spPr>
              <a:xfrm>
                <a:off x="2799505" y="635036"/>
                <a:ext cx="385066" cy="4599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0"/>
                    </a:moveTo>
                    <a:cubicBezTo>
                      <a:pt x="9151" y="5659"/>
                      <a:pt x="16556" y="13064"/>
                      <a:pt x="21600" y="2160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grpSp>
            <p:nvGrpSpPr>
              <p:cNvPr id="397" name="Grupper"/>
              <p:cNvGrpSpPr/>
              <p:nvPr/>
            </p:nvGrpSpPr>
            <p:grpSpPr>
              <a:xfrm>
                <a:off x="2723256" y="1274291"/>
                <a:ext cx="1186762" cy="771398"/>
                <a:chOff x="0" y="0"/>
                <a:chExt cx="1186761" cy="771397"/>
              </a:xfrm>
            </p:grpSpPr>
            <p:sp>
              <p:nvSpPr>
                <p:cNvPr id="395" name="Afrundet rektangel"/>
                <p:cNvSpPr/>
                <p:nvPr/>
              </p:nvSpPr>
              <p:spPr>
                <a:xfrm>
                  <a:off x="0" y="-1"/>
                  <a:ext cx="1186762" cy="771398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396" name="Idé-generering"/>
                <p:cNvSpPr txBox="1"/>
                <p:nvPr/>
              </p:nvSpPr>
              <p:spPr>
                <a:xfrm>
                  <a:off x="37656" y="121728"/>
                  <a:ext cx="1111450" cy="52009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>
                  <a:lvl1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lvl1pPr>
                </a:lstStyle>
                <a:p>
                  <a:pPr/>
                  <a:r>
                    <a:t>Idé-generering </a:t>
                  </a:r>
                </a:p>
              </p:txBody>
            </p:sp>
          </p:grpSp>
          <p:sp>
            <p:nvSpPr>
              <p:cNvPr id="398" name="Streg"/>
              <p:cNvSpPr/>
              <p:nvPr/>
            </p:nvSpPr>
            <p:spPr>
              <a:xfrm>
                <a:off x="2799506" y="2224993"/>
                <a:ext cx="385066" cy="459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0"/>
                    </a:moveTo>
                    <a:cubicBezTo>
                      <a:pt x="16556" y="8536"/>
                      <a:pt x="9151" y="15941"/>
                      <a:pt x="0" y="2160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grpSp>
            <p:nvGrpSpPr>
              <p:cNvPr id="401" name="Grupper"/>
              <p:cNvGrpSpPr/>
              <p:nvPr/>
            </p:nvGrpSpPr>
            <p:grpSpPr>
              <a:xfrm>
                <a:off x="1461664" y="2531740"/>
                <a:ext cx="1238594" cy="805088"/>
                <a:chOff x="0" y="0"/>
                <a:chExt cx="1238593" cy="805087"/>
              </a:xfrm>
            </p:grpSpPr>
            <p:sp>
              <p:nvSpPr>
                <p:cNvPr id="399" name="Afrundet rektangel"/>
                <p:cNvSpPr/>
                <p:nvPr/>
              </p:nvSpPr>
              <p:spPr>
                <a:xfrm>
                  <a:off x="-1" y="-1"/>
                  <a:ext cx="1238594" cy="805089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400" name="Konstruktion"/>
                <p:cNvSpPr txBox="1"/>
                <p:nvPr/>
              </p:nvSpPr>
              <p:spPr>
                <a:xfrm>
                  <a:off x="39300" y="241252"/>
                  <a:ext cx="1159992" cy="32257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pPr>
                  <a:r>
                    <a:t>Konstruktion</a:t>
                  </a:r>
                  <a:r>
                    <a:rPr>
                      <a:latin typeface="Arial"/>
                      <a:ea typeface="Arial"/>
                      <a:cs typeface="Arial"/>
                      <a:sym typeface="Arial"/>
                    </a:rPr>
                    <a:t> </a:t>
                  </a:r>
                </a:p>
              </p:txBody>
            </p:sp>
          </p:grpSp>
          <p:sp>
            <p:nvSpPr>
              <p:cNvPr id="402" name="Streg"/>
              <p:cNvSpPr/>
              <p:nvPr/>
            </p:nvSpPr>
            <p:spPr>
              <a:xfrm>
                <a:off x="900155" y="2224993"/>
                <a:ext cx="385067" cy="459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21600" y="21600"/>
                    </a:moveTo>
                    <a:cubicBezTo>
                      <a:pt x="12449" y="15941"/>
                      <a:pt x="5044" y="8536"/>
                      <a:pt x="0" y="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grpSp>
            <p:nvGrpSpPr>
              <p:cNvPr id="405" name="Grupper"/>
              <p:cNvGrpSpPr/>
              <p:nvPr/>
            </p:nvGrpSpPr>
            <p:grpSpPr>
              <a:xfrm>
                <a:off x="0" y="1274291"/>
                <a:ext cx="1536108" cy="771398"/>
                <a:chOff x="0" y="0"/>
                <a:chExt cx="1536107" cy="771397"/>
              </a:xfrm>
            </p:grpSpPr>
            <p:sp>
              <p:nvSpPr>
                <p:cNvPr id="403" name="Afrundet rektangel"/>
                <p:cNvSpPr/>
                <p:nvPr/>
              </p:nvSpPr>
              <p:spPr>
                <a:xfrm>
                  <a:off x="0" y="-1"/>
                  <a:ext cx="1536108" cy="771398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FFFFFF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ctr">
                  <a:noAutofit/>
                </a:bodyPr>
                <a:lstStyle/>
                <a:p>
                  <a: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404" name="Argumentation og introspektion"/>
                <p:cNvSpPr txBox="1"/>
                <p:nvPr/>
              </p:nvSpPr>
              <p:spPr>
                <a:xfrm>
                  <a:off x="24956" y="141905"/>
                  <a:ext cx="1460794" cy="51688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53337" tIns="53337" rIns="53337" bIns="53337" numCol="1" anchor="ctr">
                  <a:spAutoFit/>
                </a:bodyPr>
                <a:lstStyle>
                  <a:lvl1pPr algn="ctr" defTabSz="622300">
                    <a:lnSpc>
                      <a:spcPct val="90000"/>
                    </a:lnSpc>
                    <a:spcBef>
                      <a:spcPts val="500"/>
                    </a:spcBef>
                    <a:defRPr>
                      <a:solidFill>
                        <a:srgbClr val="FFFFFF"/>
                      </a:solidFill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lvl1pPr>
                </a:lstStyle>
                <a:p>
                  <a:pPr/>
                  <a:r>
                    <a:t>Argumentation og introspektion </a:t>
                  </a:r>
                </a:p>
              </p:txBody>
            </p:sp>
          </p:grpSp>
          <p:sp>
            <p:nvSpPr>
              <p:cNvPr id="406" name="Streg"/>
              <p:cNvSpPr/>
              <p:nvPr/>
            </p:nvSpPr>
            <p:spPr>
              <a:xfrm>
                <a:off x="900156" y="635036"/>
                <a:ext cx="385066" cy="4599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21600"/>
                    </a:moveTo>
                    <a:cubicBezTo>
                      <a:pt x="5044" y="13064"/>
                      <a:pt x="12449" y="5659"/>
                      <a:pt x="21600" y="0"/>
                    </a:cubicBezTo>
                  </a:path>
                </a:pathLst>
              </a:custGeom>
              <a:noFill/>
              <a:ln w="9525" cap="flat">
                <a:solidFill>
                  <a:schemeClr val="accent1"/>
                </a:solidFill>
                <a:prstDash val="solid"/>
                <a:round/>
                <a:tailEnd type="triangle" w="med" len="med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</p:grpSp>
        <p:pic>
          <p:nvPicPr>
            <p:cNvPr id="408" name="Grafik 67" descr="Grafik 6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747516" y="1282463"/>
              <a:ext cx="801601" cy="8016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12" name="Gruppe 29"/>
          <p:cNvGrpSpPr/>
          <p:nvPr/>
        </p:nvGrpSpPr>
        <p:grpSpPr>
          <a:xfrm>
            <a:off x="5608623" y="1420400"/>
            <a:ext cx="2934786" cy="1315561"/>
            <a:chOff x="0" y="0"/>
            <a:chExt cx="2934785" cy="1315560"/>
          </a:xfrm>
        </p:grpSpPr>
        <p:sp>
          <p:nvSpPr>
            <p:cNvPr id="410" name="Title 1"/>
            <p:cNvSpPr txBox="1"/>
            <p:nvPr/>
          </p:nvSpPr>
          <p:spPr>
            <a:xfrm>
              <a:off x="585722" y="0"/>
              <a:ext cx="2349064" cy="7162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2" tIns="91422" rIns="91422" bIns="91422" numCol="1" anchor="b">
              <a:spAutoFit/>
            </a:bodyPr>
            <a:lstStyle/>
            <a:p>
              <a:pPr>
                <a:defRPr sz="1200">
                  <a:solidFill>
                    <a:srgbClr val="F3F9FB"/>
                  </a:solidFill>
                  <a:latin typeface="Klint Pro Medium"/>
                  <a:ea typeface="Klint Pro Medium"/>
                  <a:cs typeface="Klint Pro Medium"/>
                  <a:sym typeface="Klint Pro Medium"/>
                </a:defRPr>
              </a:pPr>
              <a:r>
                <a:t>Tidsforbrug 3 timer</a:t>
              </a:r>
            </a:p>
            <a:p>
              <a:pPr>
                <a:defRPr sz="1200">
                  <a:solidFill>
                    <a:srgbClr val="F3F9FB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Brug OneNote til jeres besvarelse, mindst 3 runder</a:t>
              </a:r>
            </a:p>
          </p:txBody>
        </p:sp>
        <p:sp>
          <p:nvSpPr>
            <p:cNvPr id="411" name="Rektangel 31"/>
            <p:cNvSpPr/>
            <p:nvPr/>
          </p:nvSpPr>
          <p:spPr>
            <a:xfrm>
              <a:off x="0" y="788315"/>
              <a:ext cx="527243" cy="527246"/>
            </a:xfrm>
            <a:prstGeom prst="rect">
              <a:avLst/>
            </a:prstGeom>
            <a:blipFill rotWithShape="1">
              <a:blip r:embed="rId4"/>
              <a:srcRect l="0" t="0" r="0" b="0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solidFill>
                    <a:srgbClr val="F3F9FB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jss_dark">
  <a:themeElements>
    <a:clrScheme name="jss_dark">
      <a:dk1>
        <a:srgbClr val="2E3037"/>
      </a:dk1>
      <a:lt1>
        <a:srgbClr val="2E3037"/>
      </a:lt1>
      <a:dk2>
        <a:srgbClr val="A7A7A7"/>
      </a:dk2>
      <a:lt2>
        <a:srgbClr val="535353"/>
      </a:lt2>
      <a:accent1>
        <a:srgbClr val="39C0BA"/>
      </a:accent1>
      <a:accent2>
        <a:srgbClr val="90E6E2"/>
      </a:accent2>
      <a:accent3>
        <a:srgbClr val="F35B69"/>
      </a:accent3>
      <a:accent4>
        <a:srgbClr val="FAB2B9"/>
      </a:accent4>
      <a:accent5>
        <a:srgbClr val="999FA9"/>
      </a:accent5>
      <a:accent6>
        <a:srgbClr val="E2E7EE"/>
      </a:accent6>
      <a:hlink>
        <a:srgbClr val="0000FF"/>
      </a:hlink>
      <a:folHlink>
        <a:srgbClr val="FF00FF"/>
      </a:folHlink>
    </a:clrScheme>
    <a:fontScheme name="jss_dark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jss_dar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2E3037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2E3037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2E3037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jss_dark">
  <a:themeElements>
    <a:clrScheme name="jss_dark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9C0BA"/>
      </a:accent1>
      <a:accent2>
        <a:srgbClr val="90E6E2"/>
      </a:accent2>
      <a:accent3>
        <a:srgbClr val="F35B69"/>
      </a:accent3>
      <a:accent4>
        <a:srgbClr val="FAB2B9"/>
      </a:accent4>
      <a:accent5>
        <a:srgbClr val="999FA9"/>
      </a:accent5>
      <a:accent6>
        <a:srgbClr val="E2E7EE"/>
      </a:accent6>
      <a:hlink>
        <a:srgbClr val="0000FF"/>
      </a:hlink>
      <a:folHlink>
        <a:srgbClr val="FF00FF"/>
      </a:folHlink>
    </a:clrScheme>
    <a:fontScheme name="jss_dark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jss_dar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2E3037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2E3037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2E3037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