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notesSlides/notesSlide1.xml" ContentType="application/vnd.openxmlformats-officedocument.presentationml.notesSlide+xml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E9CB"/>
          </a:solidFill>
        </a:fill>
      </a:tcStyle>
    </a:wholeTbl>
    <a:band2H>
      <a:tcTxStyle b="def" i="def"/>
      <a:tcStyle>
        <a:tcBdr/>
        <a:fill>
          <a:solidFill>
            <a:srgbClr val="EE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E6CB"/>
          </a:solidFill>
        </a:fill>
      </a:tcStyle>
    </a:wholeTbl>
    <a:band2H>
      <a:tcTxStyle b="def" i="def"/>
      <a:tcStyle>
        <a:tcBdr/>
        <a:fill>
          <a:solidFill>
            <a:srgbClr val="FAF3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D8D0"/>
          </a:solidFill>
        </a:fill>
      </a:tcStyle>
    </a:wholeTbl>
    <a:band2H>
      <a:tcTxStyle b="def" i="def"/>
      <a:tcStyle>
        <a:tcBdr/>
        <a:fill>
          <a:solidFill>
            <a:srgbClr val="EEED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0" name="Shape 42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1" name="Shape 48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Vi vil ikke tage hul på alle fire analyseområder på én gang. Jeg præsentere det enkelte område, hvorefter eleverne skal analysere området. Vi gennemgår herefter delanalysen i plenum, inden vi går videre med næste punkt i analysemodellen. 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jpe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jpe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7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17" name="Shape 17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" name="Shape 18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9" name="Shape 19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" name="Shape 20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1" name="Shape 21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" name="Shape 22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3" name="Shape 23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" name="Shape 24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5" name="Shape 25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" name="Shape 26"/>
            <p:cNvSpPr/>
            <p:nvPr/>
          </p:nvSpPr>
          <p:spPr>
            <a:xfrm rot="10800000">
              <a:off x="-2" y="8467"/>
              <a:ext cx="842599" cy="5666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28" name="Titeltekst"/>
          <p:cNvSpPr txBox="1"/>
          <p:nvPr>
            <p:ph type="title"/>
          </p:nvPr>
        </p:nvSpPr>
        <p:spPr>
          <a:xfrm>
            <a:off x="1507067" y="2404534"/>
            <a:ext cx="7766937" cy="1646304"/>
          </a:xfrm>
          <a:prstGeom prst="rect">
            <a:avLst/>
          </a:prstGeom>
        </p:spPr>
        <p:txBody>
          <a:bodyPr lIns="45718" tIns="45718" rIns="45718" bIns="45718"/>
          <a:lstStyle>
            <a:lvl1pPr algn="r" defTabSz="457200">
              <a:lnSpc>
                <a:spcPct val="100000"/>
              </a:lnSpc>
              <a:defRPr spc="0" sz="5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9" name="Brødtekst, niveau et…"/>
          <p:cNvSpPr txBox="1"/>
          <p:nvPr>
            <p:ph type="body" sz="quarter" idx="1"/>
          </p:nvPr>
        </p:nvSpPr>
        <p:spPr>
          <a:xfrm>
            <a:off x="1507067" y="4050831"/>
            <a:ext cx="7766937" cy="1096902"/>
          </a:xfrm>
          <a:prstGeom prst="rect">
            <a:avLst/>
          </a:prstGeom>
        </p:spPr>
        <p:txBody>
          <a:bodyPr lIns="45718" tIns="45718" rIns="45718" bIns="45718"/>
          <a:lstStyle>
            <a:lvl1pPr algn="r" defTabSz="457200">
              <a:lnSpc>
                <a:spcPct val="100000"/>
              </a:lnSpc>
              <a:spcBef>
                <a:spcPts val="1000"/>
              </a:spcBef>
              <a:defRPr cap="none" spc="0" sz="18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algn="r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algn="r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algn="r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algn="r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0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159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60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61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2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3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4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5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6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7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68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170" name="Titeltekst"/>
          <p:cNvSpPr txBox="1"/>
          <p:nvPr>
            <p:ph type="title"/>
          </p:nvPr>
        </p:nvSpPr>
        <p:spPr>
          <a:xfrm>
            <a:off x="677332" y="609600"/>
            <a:ext cx="8596671" cy="1550991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71" name="Brødtekst, niveau et…"/>
          <p:cNvSpPr txBox="1"/>
          <p:nvPr>
            <p:ph type="body" sz="half" idx="1"/>
          </p:nvPr>
        </p:nvSpPr>
        <p:spPr>
          <a:xfrm>
            <a:off x="677332" y="2160589"/>
            <a:ext cx="4184038" cy="469741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72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179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0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1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2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3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4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5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6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7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88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190" name="Titeltekst"/>
          <p:cNvSpPr txBox="1"/>
          <p:nvPr>
            <p:ph type="title"/>
          </p:nvPr>
        </p:nvSpPr>
        <p:spPr>
          <a:xfrm>
            <a:off x="677332" y="609600"/>
            <a:ext cx="8596671" cy="143609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91" name="Brødtekst, niveau et…"/>
          <p:cNvSpPr txBox="1"/>
          <p:nvPr>
            <p:ph type="body" sz="quarter" idx="1"/>
          </p:nvPr>
        </p:nvSpPr>
        <p:spPr>
          <a:xfrm>
            <a:off x="675743" y="2045691"/>
            <a:ext cx="4185625" cy="691556"/>
          </a:xfrm>
          <a:prstGeom prst="rect">
            <a:avLst/>
          </a:prstGeom>
        </p:spPr>
        <p:txBody>
          <a:bodyPr lIns="45718" tIns="45718" rIns="45718" bIns="45718" anchor="b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885824" indent="-428624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06285" indent="-391885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indent="-4572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indent="-4572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92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199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00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01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2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3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4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5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6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7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08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210" name="Titeltekst"/>
          <p:cNvSpPr txBox="1"/>
          <p:nvPr>
            <p:ph type="title"/>
          </p:nvPr>
        </p:nvSpPr>
        <p:spPr>
          <a:xfrm>
            <a:off x="677332" y="609600"/>
            <a:ext cx="8596671" cy="1320800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11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218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9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20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1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2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3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4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5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6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27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229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236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37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38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39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0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1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2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3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4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45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247" name="Titeltekst"/>
          <p:cNvSpPr txBox="1"/>
          <p:nvPr>
            <p:ph type="title"/>
          </p:nvPr>
        </p:nvSpPr>
        <p:spPr>
          <a:xfrm>
            <a:off x="677332" y="0"/>
            <a:ext cx="3854531" cy="2777071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defRPr spc="0" sz="20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48" name="Brødtekst, niveau et…"/>
          <p:cNvSpPr txBox="1"/>
          <p:nvPr>
            <p:ph type="body" sz="half" idx="1"/>
          </p:nvPr>
        </p:nvSpPr>
        <p:spPr>
          <a:xfrm>
            <a:off x="4760459" y="514922"/>
            <a:ext cx="4513544" cy="6343079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49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256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7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8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59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0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1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2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3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4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65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267" name="Titeltekst"/>
          <p:cNvSpPr txBox="1"/>
          <p:nvPr>
            <p:ph type="title"/>
          </p:nvPr>
        </p:nvSpPr>
        <p:spPr>
          <a:xfrm>
            <a:off x="677332" y="4800600"/>
            <a:ext cx="8596670" cy="566738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defRPr spc="0" sz="2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68" name="Brødtekst, niveau et…"/>
          <p:cNvSpPr txBox="1"/>
          <p:nvPr>
            <p:ph type="body" sz="quarter" idx="1"/>
          </p:nvPr>
        </p:nvSpPr>
        <p:spPr>
          <a:xfrm>
            <a:off x="677332" y="5367337"/>
            <a:ext cx="8596670" cy="674026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 sz="12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71512" indent="-214312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2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10342" indent="-195942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2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2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2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69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276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77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78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79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80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81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82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83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84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85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287" name="Titeltekst"/>
          <p:cNvSpPr txBox="1"/>
          <p:nvPr>
            <p:ph type="title"/>
          </p:nvPr>
        </p:nvSpPr>
        <p:spPr>
          <a:xfrm>
            <a:off x="677335" y="414184"/>
            <a:ext cx="8596670" cy="3794432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defRPr spc="0" sz="4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88" name="Brødtekst, niveau et…"/>
          <p:cNvSpPr txBox="1"/>
          <p:nvPr>
            <p:ph type="body" sz="half" idx="1"/>
          </p:nvPr>
        </p:nvSpPr>
        <p:spPr>
          <a:xfrm>
            <a:off x="677335" y="4208614"/>
            <a:ext cx="8596670" cy="2094533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89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296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97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98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299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00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01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02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03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04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05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307" name="Titeltekst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defRPr spc="0" sz="4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08" name="Brødtekst, niveau et…"/>
          <p:cNvSpPr txBox="1"/>
          <p:nvPr>
            <p:ph type="body" sz="quarter" idx="1"/>
          </p:nvPr>
        </p:nvSpPr>
        <p:spPr>
          <a:xfrm>
            <a:off x="1366138" y="3632200"/>
            <a:ext cx="7224526" cy="381000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 sz="16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49" indent="-285749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6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75656" indent="-261256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6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76400" indent="-3048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6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33600" indent="-3048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6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09" name="Shape 120"/>
          <p:cNvSpPr txBox="1"/>
          <p:nvPr/>
        </p:nvSpPr>
        <p:spPr>
          <a:xfrm>
            <a:off x="541868" y="515185"/>
            <a:ext cx="609603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rgbClr val="C0E474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310" name="Shape 121"/>
          <p:cNvSpPr txBox="1"/>
          <p:nvPr/>
        </p:nvSpPr>
        <p:spPr>
          <a:xfrm>
            <a:off x="8893009" y="2611363"/>
            <a:ext cx="609602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rgbClr val="C0E474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311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318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19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20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1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2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3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4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5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6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27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329" name="Titeltekst"/>
          <p:cNvSpPr txBox="1"/>
          <p:nvPr>
            <p:ph type="title"/>
          </p:nvPr>
        </p:nvSpPr>
        <p:spPr>
          <a:xfrm>
            <a:off x="677335" y="217488"/>
            <a:ext cx="8596670" cy="4309961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defRPr spc="0" sz="4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30" name="Brødtekst, niveau et…"/>
          <p:cNvSpPr txBox="1"/>
          <p:nvPr>
            <p:ph type="body" sz="half" idx="1"/>
          </p:nvPr>
        </p:nvSpPr>
        <p:spPr>
          <a:xfrm>
            <a:off x="677335" y="4527448"/>
            <a:ext cx="8596670" cy="2330552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31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338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39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40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1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2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3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4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5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6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47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349" name="Titeltekst"/>
          <p:cNvSpPr txBox="1"/>
          <p:nvPr>
            <p:ph type="title"/>
          </p:nvPr>
        </p:nvSpPr>
        <p:spPr>
          <a:xfrm>
            <a:off x="931334" y="509665"/>
            <a:ext cx="8094134" cy="3222470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defRPr spc="0" sz="4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50" name="Brødtekst, niveau et…"/>
          <p:cNvSpPr txBox="1"/>
          <p:nvPr>
            <p:ph type="body" sz="quarter" idx="1"/>
          </p:nvPr>
        </p:nvSpPr>
        <p:spPr>
          <a:xfrm>
            <a:off x="677332" y="3732133"/>
            <a:ext cx="8596670" cy="795316"/>
          </a:xfrm>
          <a:prstGeom prst="rect">
            <a:avLst/>
          </a:prstGeom>
        </p:spPr>
        <p:txBody>
          <a:bodyPr lIns="45718" tIns="45718" rIns="45718" bIns="45718" anchor="b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885824" indent="-428624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06285" indent="-391885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indent="-4572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indent="-4572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51" name="Shape 130"/>
          <p:cNvSpPr txBox="1"/>
          <p:nvPr/>
        </p:nvSpPr>
        <p:spPr>
          <a:xfrm>
            <a:off x="541868" y="515185"/>
            <a:ext cx="609603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rgbClr val="C0E474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352" name="Shape 131"/>
          <p:cNvSpPr txBox="1"/>
          <p:nvPr/>
        </p:nvSpPr>
        <p:spPr>
          <a:xfrm>
            <a:off x="8893009" y="2611363"/>
            <a:ext cx="609602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rgbClr val="C0E474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353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"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9999" y="304800"/>
            <a:ext cx="11592002" cy="4796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0" name="Group 35"/>
          <p:cNvGrpSpPr/>
          <p:nvPr/>
        </p:nvGrpSpPr>
        <p:grpSpPr>
          <a:xfrm>
            <a:off x="10194594" y="329375"/>
            <a:ext cx="1624148" cy="874304"/>
            <a:chOff x="0" y="0"/>
            <a:chExt cx="1624146" cy="874303"/>
          </a:xfrm>
        </p:grpSpPr>
        <p:sp>
          <p:nvSpPr>
            <p:cNvPr id="38" name="Shape 33"/>
            <p:cNvSpPr/>
            <p:nvPr/>
          </p:nvSpPr>
          <p:spPr>
            <a:xfrm>
              <a:off x="-1" y="-1"/>
              <a:ext cx="1624148" cy="874304"/>
            </a:xfrm>
            <a:prstGeom prst="rect">
              <a:avLst/>
            </a:prstGeom>
            <a:solidFill>
              <a:srgbClr val="FFFFFF"/>
            </a:solidFill>
            <a:ln w="1270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39" name="image1.jpg" descr="image1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08307" y="117176"/>
              <a:ext cx="1007533" cy="536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1" name="Lysbillednummer"/>
          <p:cNvSpPr txBox="1"/>
          <p:nvPr>
            <p:ph type="sldNum" sz="quarter" idx="2"/>
          </p:nvPr>
        </p:nvSpPr>
        <p:spPr>
          <a:xfrm>
            <a:off x="11691118" y="6560819"/>
            <a:ext cx="132582" cy="127001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360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61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62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3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4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5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6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7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8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69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371" name="Titeltekst"/>
          <p:cNvSpPr txBox="1"/>
          <p:nvPr>
            <p:ph type="title"/>
          </p:nvPr>
        </p:nvSpPr>
        <p:spPr>
          <a:xfrm>
            <a:off x="685798" y="509665"/>
            <a:ext cx="8588204" cy="3222470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defRPr spc="0" sz="4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72" name="Brødtekst, niveau et…"/>
          <p:cNvSpPr txBox="1"/>
          <p:nvPr>
            <p:ph type="body" sz="quarter" idx="1"/>
          </p:nvPr>
        </p:nvSpPr>
        <p:spPr>
          <a:xfrm>
            <a:off x="677332" y="3732133"/>
            <a:ext cx="8596670" cy="795316"/>
          </a:xfrm>
          <a:prstGeom prst="rect">
            <a:avLst/>
          </a:prstGeom>
        </p:spPr>
        <p:txBody>
          <a:bodyPr lIns="45718" tIns="45718" rIns="45718" bIns="45718" anchor="b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885824" indent="-428624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06285" indent="-391885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indent="-4572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indent="-4572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73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0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380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81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82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3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4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5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6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7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8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389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391" name="Titeltekst"/>
          <p:cNvSpPr txBox="1"/>
          <p:nvPr>
            <p:ph type="title"/>
          </p:nvPr>
        </p:nvSpPr>
        <p:spPr>
          <a:xfrm>
            <a:off x="677332" y="609600"/>
            <a:ext cx="8596671" cy="1550991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92" name="Brødtekst, niveau et…"/>
          <p:cNvSpPr txBox="1"/>
          <p:nvPr>
            <p:ph type="body" idx="1"/>
          </p:nvPr>
        </p:nvSpPr>
        <p:spPr>
          <a:xfrm>
            <a:off x="677332" y="2160589"/>
            <a:ext cx="8596671" cy="469741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93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400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01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02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3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4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5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6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7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8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409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411" name="Titeltekst"/>
          <p:cNvSpPr txBox="1"/>
          <p:nvPr>
            <p:ph type="title"/>
          </p:nvPr>
        </p:nvSpPr>
        <p:spPr>
          <a:xfrm>
            <a:off x="7967673" y="0"/>
            <a:ext cx="1304745" cy="6470650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412" name="Brødtekst, niveau et…"/>
          <p:cNvSpPr txBox="1"/>
          <p:nvPr>
            <p:ph type="body" idx="1"/>
          </p:nvPr>
        </p:nvSpPr>
        <p:spPr>
          <a:xfrm>
            <a:off x="677335" y="609600"/>
            <a:ext cx="7060150" cy="6248400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13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38"/>
          <p:cNvSpPr txBox="1"/>
          <p:nvPr/>
        </p:nvSpPr>
        <p:spPr>
          <a:xfrm>
            <a:off x="1097280" y="-1"/>
            <a:ext cx="10058401" cy="1803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 algn="ctr" defTabSz="914400">
              <a:lnSpc>
                <a:spcPct val="85000"/>
              </a:lnSpc>
              <a:defRPr spc="-10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Klik for at redigere i master</a:t>
            </a:r>
          </a:p>
        </p:txBody>
      </p:sp>
      <p:sp>
        <p:nvSpPr>
          <p:cNvPr id="50" name="Shape 39"/>
          <p:cNvSpPr txBox="1"/>
          <p:nvPr/>
        </p:nvSpPr>
        <p:spPr>
          <a:xfrm>
            <a:off x="1097280" y="2641874"/>
            <a:ext cx="10058401" cy="4216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marL="91437" indent="-91437" defTabSz="91440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Font typeface="Trebuchet MS"/>
              <a:buChar char=" "/>
              <a:defRPr sz="20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 defTabSz="91440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Font typeface="Trebuchet MS"/>
              <a:buChar char="◦"/>
              <a:defRPr sz="20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 defTabSz="91440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Font typeface="Trebuchet MS"/>
              <a:buChar char="◦"/>
              <a:defRPr sz="20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 defTabSz="91440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Font typeface="Trebuchet MS"/>
              <a:buChar char="◦"/>
              <a:defRPr sz="20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 defTabSz="91440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Font typeface="Trebuchet MS"/>
              <a:buChar char="◦"/>
              <a:defRPr sz="20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Rediger typografien i masterens</a:t>
            </a:r>
          </a:p>
          <a:p>
            <a:pPr lvl="1"/>
            <a:r>
              <a:t>Andet niveau</a:t>
            </a:r>
          </a:p>
          <a:p>
            <a:pPr lvl="2"/>
            <a:r>
              <a:t>Tredje niveau</a:t>
            </a:r>
          </a:p>
          <a:p>
            <a:pPr lvl="3"/>
            <a:r>
              <a:t>Fjerde niveau</a:t>
            </a:r>
          </a:p>
          <a:p>
            <a:pPr lvl="4"/>
            <a:r>
              <a:t>Femte niveau</a:t>
            </a:r>
          </a:p>
        </p:txBody>
      </p:sp>
      <p:pic>
        <p:nvPicPr>
          <p:cNvPr id="51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9999" y="304800"/>
            <a:ext cx="11592002" cy="4796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4" name="Group 42"/>
          <p:cNvGrpSpPr/>
          <p:nvPr/>
        </p:nvGrpSpPr>
        <p:grpSpPr>
          <a:xfrm>
            <a:off x="10194594" y="329375"/>
            <a:ext cx="1624148" cy="874304"/>
            <a:chOff x="0" y="0"/>
            <a:chExt cx="1624146" cy="874303"/>
          </a:xfrm>
        </p:grpSpPr>
        <p:sp>
          <p:nvSpPr>
            <p:cNvPr id="52" name="Shape 40"/>
            <p:cNvSpPr/>
            <p:nvPr/>
          </p:nvSpPr>
          <p:spPr>
            <a:xfrm>
              <a:off x="-1" y="-1"/>
              <a:ext cx="1624148" cy="874304"/>
            </a:xfrm>
            <a:prstGeom prst="rect">
              <a:avLst/>
            </a:prstGeom>
            <a:solidFill>
              <a:srgbClr val="FFFFFF"/>
            </a:solidFill>
            <a:ln w="1270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53" name="image1.jpg" descr="image1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08307" y="117176"/>
              <a:ext cx="1007533" cy="536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5" name="Lysbillednummer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snitsoverskrift ko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3" name="Brødtekst, niveau et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Titeltekst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/>
          <a:lstStyle>
            <a:lvl1pPr algn="ctr">
              <a:defRPr sz="4800">
                <a:solidFill>
                  <a:srgbClr val="F35364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73" name="Brødtekst, niveau et…"/>
          <p:cNvSpPr txBox="1"/>
          <p:nvPr>
            <p:ph type="body" sz="quarter" idx="1"/>
          </p:nvPr>
        </p:nvSpPr>
        <p:spPr>
          <a:xfrm>
            <a:off x="1097280" y="1719995"/>
            <a:ext cx="4937760" cy="988398"/>
          </a:xfrm>
          <a:prstGeom prst="rect">
            <a:avLst/>
          </a:prstGeom>
        </p:spPr>
        <p:txBody>
          <a:bodyPr anchor="ctr"/>
          <a:lstStyle>
            <a:lvl1pPr>
              <a:defRPr spc="0" sz="2000"/>
            </a:lvl1pPr>
            <a:lvl2pPr marL="404368" indent="-203200">
              <a:defRPr spc="0" sz="2000"/>
            </a:lvl2pPr>
            <a:lvl3pPr marL="645304" indent="-261256">
              <a:defRPr spc="0" sz="2000"/>
            </a:lvl3pPr>
            <a:lvl4pPr marL="828185" indent="-261257">
              <a:defRPr spc="0" sz="2000"/>
            </a:lvl4pPr>
            <a:lvl5pPr marL="1011065" indent="-261257">
              <a:defRPr spc="0"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74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9999" y="304800"/>
            <a:ext cx="11592002" cy="4796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7" name="Group 59"/>
          <p:cNvGrpSpPr/>
          <p:nvPr/>
        </p:nvGrpSpPr>
        <p:grpSpPr>
          <a:xfrm>
            <a:off x="10194594" y="329375"/>
            <a:ext cx="1624148" cy="874304"/>
            <a:chOff x="0" y="0"/>
            <a:chExt cx="1624146" cy="874303"/>
          </a:xfrm>
        </p:grpSpPr>
        <p:sp>
          <p:nvSpPr>
            <p:cNvPr id="75" name="Shape 57"/>
            <p:cNvSpPr/>
            <p:nvPr/>
          </p:nvSpPr>
          <p:spPr>
            <a:xfrm>
              <a:off x="-1" y="-1"/>
              <a:ext cx="1624148" cy="874304"/>
            </a:xfrm>
            <a:prstGeom prst="rect">
              <a:avLst/>
            </a:prstGeom>
            <a:solidFill>
              <a:srgbClr val="FFFFFF"/>
            </a:solidFill>
            <a:ln w="1270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76" name="image1.jpg" descr="image1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08307" y="117176"/>
              <a:ext cx="1007533" cy="536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85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86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87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88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89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90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91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92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93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94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96" name="Titeltekst"/>
          <p:cNvSpPr txBox="1"/>
          <p:nvPr>
            <p:ph type="title"/>
          </p:nvPr>
        </p:nvSpPr>
        <p:spPr>
          <a:xfrm>
            <a:off x="677332" y="609600"/>
            <a:ext cx="8596671" cy="1550991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97" name="Brødtekst, niveau et…"/>
          <p:cNvSpPr txBox="1"/>
          <p:nvPr>
            <p:ph type="body" idx="1"/>
          </p:nvPr>
        </p:nvSpPr>
        <p:spPr>
          <a:xfrm>
            <a:off x="677332" y="2160589"/>
            <a:ext cx="8596671" cy="469741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8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-8323826" y="-5527141"/>
            <a:ext cx="14379792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Titeltekst"/>
          <p:cNvSpPr txBox="1"/>
          <p:nvPr>
            <p:ph type="title"/>
          </p:nvPr>
        </p:nvSpPr>
        <p:spPr>
          <a:xfrm>
            <a:off x="1394414" y="1569192"/>
            <a:ext cx="3108380" cy="1737362"/>
          </a:xfrm>
          <a:prstGeom prst="rect">
            <a:avLst/>
          </a:prstGeom>
        </p:spPr>
        <p:txBody>
          <a:bodyPr/>
          <a:lstStyle>
            <a:lvl1pPr algn="ctr">
              <a:defRPr sz="4800">
                <a:solidFill>
                  <a:srgbClr val="F35364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07" name="Brødtekst, niveau et…"/>
          <p:cNvSpPr txBox="1"/>
          <p:nvPr>
            <p:ph type="body" sz="quarter" idx="1"/>
          </p:nvPr>
        </p:nvSpPr>
        <p:spPr>
          <a:xfrm>
            <a:off x="5242161" y="2731425"/>
            <a:ext cx="4937762" cy="988397"/>
          </a:xfrm>
          <a:prstGeom prst="rect">
            <a:avLst/>
          </a:prstGeom>
        </p:spPr>
        <p:txBody>
          <a:bodyPr anchor="ctr"/>
          <a:lstStyle>
            <a:lvl1pPr>
              <a:defRPr spc="0" sz="2000"/>
            </a:lvl1pPr>
            <a:lvl2pPr marL="404368" indent="-203200">
              <a:defRPr spc="0" sz="2000"/>
            </a:lvl2pPr>
            <a:lvl3pPr marL="645304" indent="-261256">
              <a:defRPr spc="0" sz="2000"/>
            </a:lvl3pPr>
            <a:lvl4pPr marL="828185" indent="-261257">
              <a:defRPr spc="0" sz="2000"/>
            </a:lvl4pPr>
            <a:lvl5pPr marL="1011065" indent="-261257">
              <a:defRPr spc="0"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108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9999" y="304800"/>
            <a:ext cx="11592002" cy="4796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1" name="Group 71"/>
          <p:cNvGrpSpPr/>
          <p:nvPr/>
        </p:nvGrpSpPr>
        <p:grpSpPr>
          <a:xfrm>
            <a:off x="10194594" y="329375"/>
            <a:ext cx="1624148" cy="874304"/>
            <a:chOff x="0" y="0"/>
            <a:chExt cx="1624146" cy="874303"/>
          </a:xfrm>
        </p:grpSpPr>
        <p:sp>
          <p:nvSpPr>
            <p:cNvPr id="109" name="Shape 69"/>
            <p:cNvSpPr/>
            <p:nvPr/>
          </p:nvSpPr>
          <p:spPr>
            <a:xfrm>
              <a:off x="-1" y="-1"/>
              <a:ext cx="1624148" cy="874304"/>
            </a:xfrm>
            <a:prstGeom prst="rect">
              <a:avLst/>
            </a:prstGeom>
            <a:solidFill>
              <a:srgbClr val="FFFFFF"/>
            </a:solidFill>
            <a:ln w="1270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110" name="image1.jpg" descr="image1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08307" y="117176"/>
              <a:ext cx="1007533" cy="536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indholdsobjekt 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roup 83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119" name="Shape 73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20" name="Shape 74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21" name="Shape 75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2" name="Shape 76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3" name="Shape 77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4" name="Shape 78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5" name="Shape 79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6" name="Shape 80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7" name="Shape 81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28" name="Shape 82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130" name="Titeltekst"/>
          <p:cNvSpPr txBox="1"/>
          <p:nvPr>
            <p:ph type="title"/>
          </p:nvPr>
        </p:nvSpPr>
        <p:spPr>
          <a:xfrm>
            <a:off x="677332" y="609600"/>
            <a:ext cx="8596671" cy="1550991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457200">
              <a:lnSpc>
                <a:spcPct val="100000"/>
              </a:lnSpc>
              <a:defRPr spc="0" sz="36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31" name="Brødtekst, niveau et…"/>
          <p:cNvSpPr txBox="1"/>
          <p:nvPr>
            <p:ph type="body" idx="1"/>
          </p:nvPr>
        </p:nvSpPr>
        <p:spPr>
          <a:xfrm>
            <a:off x="677332" y="2160589"/>
            <a:ext cx="8596671" cy="469741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78668" indent="-321468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08314" indent="-293914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45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71700" indent="-342900" defTabSz="457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Char char=""/>
              <a:defRPr cap="none" spc="0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2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roup 12"/>
          <p:cNvGrpSpPr/>
          <p:nvPr/>
        </p:nvGrpSpPr>
        <p:grpSpPr>
          <a:xfrm>
            <a:off x="-3" y="-8469"/>
            <a:ext cx="12192006" cy="6866472"/>
            <a:chOff x="-1" y="0"/>
            <a:chExt cx="12192004" cy="6866470"/>
          </a:xfrm>
        </p:grpSpPr>
        <p:sp>
          <p:nvSpPr>
            <p:cNvPr id="139" name="Shape 2"/>
            <p:cNvSpPr/>
            <p:nvPr/>
          </p:nvSpPr>
          <p:spPr>
            <a:xfrm>
              <a:off x="9371013" y="8466"/>
              <a:ext cx="1219202" cy="6858005"/>
            </a:xfrm>
            <a:prstGeom prst="line">
              <a:avLst/>
            </a:prstGeom>
            <a:noFill/>
            <a:ln w="9525" cap="rnd">
              <a:solidFill>
                <a:srgbClr val="BFBFBF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40" name="Shape 3"/>
            <p:cNvSpPr/>
            <p:nvPr/>
          </p:nvSpPr>
          <p:spPr>
            <a:xfrm flipH="1">
              <a:off x="7425268" y="3689880"/>
              <a:ext cx="4763561" cy="3176589"/>
            </a:xfrm>
            <a:prstGeom prst="line">
              <a:avLst/>
            </a:prstGeom>
            <a:noFill/>
            <a:ln w="9525" cap="rnd">
              <a:solidFill>
                <a:srgbClr val="D9D9D9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41" name="Shape 4"/>
            <p:cNvSpPr/>
            <p:nvPr/>
          </p:nvSpPr>
          <p:spPr>
            <a:xfrm>
              <a:off x="9181477" y="-1"/>
              <a:ext cx="300735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69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469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2" name="Shape 5"/>
            <p:cNvSpPr/>
            <p:nvPr/>
          </p:nvSpPr>
          <p:spPr>
            <a:xfrm>
              <a:off x="9603442" y="-1"/>
              <a:ext cx="2588562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092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3" name="Shape 6"/>
            <p:cNvSpPr/>
            <p:nvPr/>
          </p:nvSpPr>
          <p:spPr>
            <a:xfrm>
              <a:off x="8932334" y="3056466"/>
              <a:ext cx="3259670" cy="3810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4" name="Shape 7"/>
            <p:cNvSpPr/>
            <p:nvPr/>
          </p:nvSpPr>
          <p:spPr>
            <a:xfrm>
              <a:off x="9334501" y="-1"/>
              <a:ext cx="2854329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697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5" name="Shape 8"/>
            <p:cNvSpPr/>
            <p:nvPr/>
          </p:nvSpPr>
          <p:spPr>
            <a:xfrm>
              <a:off x="10898732" y="-1"/>
              <a:ext cx="1290096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073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7073" y="0"/>
                  </a:lnTo>
                  <a:close/>
                </a:path>
              </a:pathLst>
            </a:custGeom>
            <a:solidFill>
              <a:srgbClr val="C0E474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6" name="Shape 9"/>
            <p:cNvSpPr/>
            <p:nvPr/>
          </p:nvSpPr>
          <p:spPr>
            <a:xfrm>
              <a:off x="10939001" y="-1"/>
              <a:ext cx="1249827" cy="6866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917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7" name="Shape 10"/>
            <p:cNvSpPr/>
            <p:nvPr/>
          </p:nvSpPr>
          <p:spPr>
            <a:xfrm>
              <a:off x="10371667" y="3598334"/>
              <a:ext cx="1817162" cy="326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sp>
          <p:nvSpPr>
            <p:cNvPr id="148" name="Shape 11"/>
            <p:cNvSpPr/>
            <p:nvPr/>
          </p:nvSpPr>
          <p:spPr>
            <a:xfrm>
              <a:off x="-2" y="4021667"/>
              <a:ext cx="448736" cy="2844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</p:grpSp>
      <p:sp>
        <p:nvSpPr>
          <p:cNvPr id="150" name="Titeltekst"/>
          <p:cNvSpPr txBox="1"/>
          <p:nvPr>
            <p:ph type="title"/>
          </p:nvPr>
        </p:nvSpPr>
        <p:spPr>
          <a:xfrm>
            <a:off x="677335" y="986365"/>
            <a:ext cx="8596670" cy="3541083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defRPr spc="0" sz="40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51" name="Brødtekst, niveau et…"/>
          <p:cNvSpPr txBox="1"/>
          <p:nvPr>
            <p:ph type="body" sz="half" idx="1"/>
          </p:nvPr>
        </p:nvSpPr>
        <p:spPr>
          <a:xfrm>
            <a:off x="677335" y="4527448"/>
            <a:ext cx="8596670" cy="2330554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lnSpc>
                <a:spcPct val="100000"/>
              </a:lnSpc>
              <a:spcBef>
                <a:spcPts val="1000"/>
              </a:spcBef>
              <a:defRPr cap="none" spc="0" sz="20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814386" indent="-357186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20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40971" indent="-326571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20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52600" indent="-3810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20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09800" indent="-381000" defTabSz="457200">
              <a:lnSpc>
                <a:spcPct val="100000"/>
              </a:lnSpc>
              <a:spcBef>
                <a:spcPts val="1000"/>
              </a:spcBef>
              <a:buSzPct val="80000"/>
              <a:buChar char=""/>
              <a:defRPr cap="none" spc="0" sz="2000">
                <a:solidFill>
                  <a:srgbClr val="80808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52" name="Lysbillednummer"/>
          <p:cNvSpPr txBox="1"/>
          <p:nvPr>
            <p:ph type="sldNum" sz="quarter" idx="2"/>
          </p:nvPr>
        </p:nvSpPr>
        <p:spPr>
          <a:xfrm>
            <a:off x="9049984" y="6114705"/>
            <a:ext cx="224020" cy="218439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9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5.xml"/><Relationship Id="rId2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kst"/>
          <p:cNvSpPr txBox="1"/>
          <p:nvPr>
            <p:ph type="title"/>
          </p:nvPr>
        </p:nvSpPr>
        <p:spPr>
          <a:xfrm>
            <a:off x="1097280" y="0"/>
            <a:ext cx="10058401" cy="4325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4" name="Brødtekst, niveau et…"/>
          <p:cNvSpPr txBox="1"/>
          <p:nvPr>
            <p:ph type="body" idx="1"/>
          </p:nvPr>
        </p:nvSpPr>
        <p:spPr>
          <a:xfrm>
            <a:off x="1097280" y="4453128"/>
            <a:ext cx="10058401" cy="2404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" name="Shape 48"/>
          <p:cNvSpPr/>
          <p:nvPr/>
        </p:nvSpPr>
        <p:spPr>
          <a:xfrm>
            <a:off x="1207656" y="4343400"/>
            <a:ext cx="9875524" cy="0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pic>
        <p:nvPicPr>
          <p:cNvPr id="6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9999" y="304800"/>
            <a:ext cx="11592002" cy="4796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" name="Group 51"/>
          <p:cNvGrpSpPr/>
          <p:nvPr/>
        </p:nvGrpSpPr>
        <p:grpSpPr>
          <a:xfrm>
            <a:off x="10194594" y="329375"/>
            <a:ext cx="1624148" cy="874304"/>
            <a:chOff x="0" y="0"/>
            <a:chExt cx="1624146" cy="874303"/>
          </a:xfrm>
        </p:grpSpPr>
        <p:sp>
          <p:nvSpPr>
            <p:cNvPr id="7" name="Shape 49"/>
            <p:cNvSpPr/>
            <p:nvPr/>
          </p:nvSpPr>
          <p:spPr>
            <a:xfrm>
              <a:off x="-1" y="-1"/>
              <a:ext cx="1624148" cy="874304"/>
            </a:xfrm>
            <a:prstGeom prst="rect">
              <a:avLst/>
            </a:prstGeom>
            <a:solidFill>
              <a:srgbClr val="FFFFFF"/>
            </a:solidFill>
            <a:ln w="1270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8" name="image1.jpg" descr="image1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08307" y="117176"/>
              <a:ext cx="1007533" cy="536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0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1pPr>
      <a:lvl2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2pPr>
      <a:lvl3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3pPr>
      <a:lvl4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4pPr>
      <a:lvl5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5pPr>
      <a:lvl6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6pPr>
      <a:lvl7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7pPr>
      <a:lvl8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8pPr>
      <a:lvl9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8000" u="none">
          <a:solidFill>
            <a:srgbClr val="262626"/>
          </a:solidFill>
          <a:uFillTx/>
          <a:latin typeface="Klint Pro Regular"/>
          <a:ea typeface="Klint Pro Regular"/>
          <a:cs typeface="Klint Pro Regular"/>
          <a:sym typeface="Klint Pro Regular"/>
        </a:defRPr>
      </a:lvl9pPr>
    </p:titleStyle>
    <p:bodyStyle>
      <a:lvl1pPr marL="0" marR="0" indent="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Tx/>
        <a:buFontTx/>
        <a:buNone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1pPr>
      <a:lvl2pPr marL="445008" marR="0" indent="-24384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100000"/>
        <a:buFontTx/>
        <a:buChar char="◦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2pPr>
      <a:lvl3pPr marL="697556" marR="0" indent="-31350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100000"/>
        <a:buFontTx/>
        <a:buChar char="◦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3pPr>
      <a:lvl4pPr marL="880435" marR="0" indent="-31350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100000"/>
        <a:buFontTx/>
        <a:buChar char="◦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4pPr>
      <a:lvl5pPr marL="1063316" marR="0" indent="-31350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100000"/>
        <a:buFontTx/>
        <a:buChar char="◦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5pPr>
      <a:lvl6pPr marL="2743200" marR="0" indent="-45720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80000"/>
        <a:buFontTx/>
        <a:buChar char="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6pPr>
      <a:lvl7pPr marL="3200400" marR="0" indent="-45720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80000"/>
        <a:buFontTx/>
        <a:buChar char="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7pPr>
      <a:lvl8pPr marL="3657600" marR="0" indent="-45720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80000"/>
        <a:buFontTx/>
        <a:buChar char="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8pPr>
      <a:lvl9pPr marL="4114800" marR="0" indent="-45720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Tx/>
        <a:buSzPct val="80000"/>
        <a:buFontTx/>
        <a:buChar char=""/>
        <a:tabLst/>
        <a:defRPr b="0" baseline="0" cap="all" i="0" spc="200" strike="noStrike" sz="2400" u="none">
          <a:solidFill>
            <a:srgbClr val="637052"/>
          </a:solidFill>
          <a:uFillTx/>
          <a:latin typeface="Klint Pro Regular"/>
          <a:ea typeface="Klint Pro Regular"/>
          <a:cs typeface="Klint Pro Regular"/>
          <a:sym typeface="Klint Pro Regular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Klint Pro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2.jpeg"/><Relationship Id="rId5" Type="http://schemas.openxmlformats.org/officeDocument/2006/relationships/image" Target="../media/image3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147"/>
          <p:cNvSpPr txBox="1"/>
          <p:nvPr>
            <p:ph type="title" idx="4294967295"/>
          </p:nvPr>
        </p:nvSpPr>
        <p:spPr>
          <a:xfrm>
            <a:off x="890687" y="3391875"/>
            <a:ext cx="10058401" cy="2350011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pc="0" sz="6000">
                <a:solidFill>
                  <a:srgbClr val="FFFFFF"/>
                </a:solidFill>
              </a:defRPr>
            </a:lvl1pPr>
          </a:lstStyle>
          <a:p>
            <a:pPr/>
            <a:r>
              <a:t>Digital myndiggørelse </a:t>
            </a:r>
          </a:p>
        </p:txBody>
      </p:sp>
      <p:sp>
        <p:nvSpPr>
          <p:cNvPr id="423" name="Shape 148"/>
          <p:cNvSpPr txBox="1"/>
          <p:nvPr/>
        </p:nvSpPr>
        <p:spPr>
          <a:xfrm>
            <a:off x="890687" y="5652422"/>
            <a:ext cx="7721728" cy="1143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defTabSz="914400">
              <a:lnSpc>
                <a:spcPts val="5600"/>
              </a:lnSpc>
              <a:spcBef>
                <a:spcPts val="1200"/>
              </a:spcBef>
              <a:defRPr cap="all" spc="200" sz="24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Analyse af digitale artefakter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5" name="Group 210"/>
          <p:cNvGrpSpPr/>
          <p:nvPr/>
        </p:nvGrpSpPr>
        <p:grpSpPr>
          <a:xfrm>
            <a:off x="1641392" y="2314421"/>
            <a:ext cx="4002499" cy="2060876"/>
            <a:chOff x="0" y="0"/>
            <a:chExt cx="4002497" cy="2060874"/>
          </a:xfrm>
        </p:grpSpPr>
        <p:sp>
          <p:nvSpPr>
            <p:cNvPr id="483" name="Shape 208"/>
            <p:cNvSpPr/>
            <p:nvPr/>
          </p:nvSpPr>
          <p:spPr>
            <a:xfrm>
              <a:off x="-1" y="0"/>
              <a:ext cx="4002499" cy="2060876"/>
            </a:xfrm>
            <a:prstGeom prst="rect">
              <a:avLst/>
            </a:prstGeom>
            <a:solidFill>
              <a:srgbClr val="FFFFFF"/>
            </a:solidFill>
            <a:ln w="1905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484" name="image18.jpg" descr="image18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44109" y="172847"/>
              <a:ext cx="3061963" cy="18346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86" name="Shape 211"/>
          <p:cNvSpPr/>
          <p:nvPr/>
        </p:nvSpPr>
        <p:spPr>
          <a:xfrm>
            <a:off x="3459312" y="3871193"/>
            <a:ext cx="5001572" cy="2445768"/>
          </a:xfrm>
          <a:prstGeom prst="rect">
            <a:avLst/>
          </a:prstGeom>
          <a:solidFill>
            <a:srgbClr val="FDFDFD"/>
          </a:solidFill>
          <a:ln w="19050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Trebuchet MS"/>
                <a:ea typeface="Trebuchet MS"/>
                <a:cs typeface="Trebuchet MS"/>
                <a:sym typeface="Trebuchet MS"/>
              </a:defRPr>
            </a:pPr>
          </a:p>
        </p:txBody>
      </p:sp>
      <p:pic>
        <p:nvPicPr>
          <p:cNvPr id="487" name="image19.jpg" descr="image1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54542" y="4180856"/>
            <a:ext cx="4558725" cy="196238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0" name="Group 215"/>
          <p:cNvGrpSpPr/>
          <p:nvPr/>
        </p:nvGrpSpPr>
        <p:grpSpPr>
          <a:xfrm>
            <a:off x="7541049" y="2616226"/>
            <a:ext cx="2159765" cy="1737364"/>
            <a:chOff x="0" y="0"/>
            <a:chExt cx="2159764" cy="1737362"/>
          </a:xfrm>
        </p:grpSpPr>
        <p:sp>
          <p:nvSpPr>
            <p:cNvPr id="488" name="Shape 213"/>
            <p:cNvSpPr/>
            <p:nvPr/>
          </p:nvSpPr>
          <p:spPr>
            <a:xfrm>
              <a:off x="0" y="0"/>
              <a:ext cx="2159765" cy="1737363"/>
            </a:xfrm>
            <a:prstGeom prst="rect">
              <a:avLst/>
            </a:prstGeom>
            <a:solidFill>
              <a:srgbClr val="FFFFFF"/>
            </a:solidFill>
            <a:ln w="19050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489" name="image20.jpg" descr="image20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411190" y="199989"/>
              <a:ext cx="1337386" cy="1337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91" name="Shape 216"/>
          <p:cNvSpPr txBox="1"/>
          <p:nvPr>
            <p:ph type="title" idx="4294967295"/>
          </p:nvPr>
        </p:nvSpPr>
        <p:spPr>
          <a:xfrm>
            <a:off x="641903" y="-102154"/>
            <a:ext cx="10058401" cy="1737362"/>
          </a:xfrm>
          <a:prstGeom prst="rect">
            <a:avLst/>
          </a:prstGeom>
        </p:spPr>
        <p:txBody>
          <a:bodyPr/>
          <a:lstStyle>
            <a:lvl1pPr algn="ctr">
              <a:defRPr spc="-100" sz="4300">
                <a:solidFill>
                  <a:srgbClr val="FFFFFF"/>
                </a:solidFill>
              </a:defRPr>
            </a:lvl1pPr>
          </a:lstStyle>
          <a:p>
            <a:pPr/>
            <a:r>
              <a:t>Analyse af et digitalt skydelærer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218"/>
          <p:cNvSpPr txBox="1"/>
          <p:nvPr>
            <p:ph type="sldNum" sz="quarter" idx="4294967295"/>
          </p:nvPr>
        </p:nvSpPr>
        <p:spPr>
          <a:xfrm>
            <a:off x="11691118" y="6560819"/>
            <a:ext cx="132583" cy="1270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9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94" name="Shape 219"/>
          <p:cNvSpPr txBox="1"/>
          <p:nvPr>
            <p:ph type="title" idx="4294967295"/>
          </p:nvPr>
        </p:nvSpPr>
        <p:spPr>
          <a:xfrm>
            <a:off x="3517469" y="2411829"/>
            <a:ext cx="5157062" cy="2034341"/>
          </a:xfrm>
          <a:prstGeom prst="rect">
            <a:avLst/>
          </a:prstGeom>
        </p:spPr>
        <p:txBody>
          <a:bodyPr anchor="ctr"/>
          <a:lstStyle>
            <a:lvl1pPr algn="ctr" defTabSz="333756">
              <a:lnSpc>
                <a:spcPct val="100000"/>
              </a:lnSpc>
              <a:defRPr spc="0" sz="4700">
                <a:solidFill>
                  <a:srgbClr val="FFFFFF"/>
                </a:solidFill>
              </a:defRPr>
            </a:lvl1pPr>
          </a:lstStyle>
          <a:p>
            <a:pPr/>
            <a:r>
              <a:t>Vi tager ét område ad gangen…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221"/>
          <p:cNvSpPr txBox="1"/>
          <p:nvPr>
            <p:ph type="body" sz="half" idx="1"/>
          </p:nvPr>
        </p:nvSpPr>
        <p:spPr>
          <a:xfrm>
            <a:off x="5140102" y="1604749"/>
            <a:ext cx="6822377" cy="4179959"/>
          </a:xfrm>
          <a:prstGeom prst="rect">
            <a:avLst/>
          </a:prstGeom>
        </p:spPr>
        <p:txBody>
          <a:bodyPr/>
          <a:lstStyle/>
          <a:p>
            <a:pPr defTabSz="374904">
              <a:lnSpc>
                <a:spcPct val="120000"/>
              </a:lnSpc>
              <a:spcBef>
                <a:spcPts val="800"/>
              </a:spcBef>
              <a:defRPr cap="none" sz="1400">
                <a:solidFill>
                  <a:srgbClr val="404040"/>
                </a:solidFill>
              </a:defRPr>
            </a:pPr>
            <a:r>
              <a:t>Her skal i </a:t>
            </a:r>
            <a:r>
              <a:rPr u="sng"/>
              <a:t>beskrive </a:t>
            </a:r>
            <a:r>
              <a:t>det digitale artefakt, I har valgt. </a:t>
            </a:r>
          </a:p>
          <a:p>
            <a:pPr marL="281176" indent="-281176" defTabSz="374904">
              <a:lnSpc>
                <a:spcPct val="120000"/>
              </a:lnSpc>
              <a:spcBef>
                <a:spcPts val="8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Udseende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form, farve, materiale mv</a:t>
            </a:r>
            <a:endParaRPr>
              <a:solidFill>
                <a:srgbClr val="404040"/>
              </a:solidFill>
            </a:endParaRPr>
          </a:p>
          <a:p>
            <a:pPr marL="281176" indent="-281176" defTabSz="374904">
              <a:lnSpc>
                <a:spcPct val="120000"/>
              </a:lnSpc>
              <a:spcBef>
                <a:spcPts val="8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Funktionalitet</a:t>
            </a: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(hvad gør den)</a:t>
            </a:r>
            <a:endParaRPr>
              <a:solidFill>
                <a:srgbClr val="404040"/>
              </a:solidFill>
            </a:endParaRPr>
          </a:p>
          <a:p>
            <a:pPr marL="281176" indent="-281176" defTabSz="374904">
              <a:lnSpc>
                <a:spcPct val="120000"/>
              </a:lnSpc>
              <a:spcBef>
                <a:spcPts val="8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Brugergrænseflade</a:t>
            </a: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(display, knapper, lyd, lys)</a:t>
            </a:r>
            <a:endParaRPr>
              <a:solidFill>
                <a:srgbClr val="404040"/>
              </a:solidFill>
            </a:endParaRPr>
          </a:p>
          <a:p>
            <a:pPr marL="281176" indent="-281176" defTabSz="374904">
              <a:lnSpc>
                <a:spcPct val="120000"/>
              </a:lnSpc>
              <a:spcBef>
                <a:spcPts val="8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Input-teknologi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(hvilke datainput, fx censorer, kamera, satellit mv </a:t>
            </a:r>
            <a:b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– så godt i nu kan)</a:t>
            </a:r>
            <a:endParaRPr>
              <a:solidFill>
                <a:srgbClr val="404040"/>
              </a:solidFill>
            </a:endParaRPr>
          </a:p>
          <a:p>
            <a:pPr marL="281176" indent="-281176" defTabSz="374904">
              <a:lnSpc>
                <a:spcPct val="120000"/>
              </a:lnSpc>
              <a:spcBef>
                <a:spcPts val="8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Output-teknologi</a:t>
            </a: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(fx lyd, lys, funktion, bevægelse)</a:t>
            </a:r>
            <a:endParaRPr>
              <a:solidFill>
                <a:srgbClr val="404040"/>
              </a:solidFill>
            </a:endParaRPr>
          </a:p>
          <a:p>
            <a:pPr defTabSz="374904">
              <a:lnSpc>
                <a:spcPct val="120000"/>
              </a:lnSpc>
              <a:spcBef>
                <a:spcPts val="800"/>
              </a:spcBef>
              <a:defRPr cap="none" sz="1400">
                <a:solidFill>
                  <a:srgbClr val="404040"/>
                </a:solidFill>
              </a:defRPr>
            </a:pPr>
          </a:p>
          <a:p>
            <a:pPr defTabSz="374904">
              <a:lnSpc>
                <a:spcPct val="120000"/>
              </a:lnSpc>
              <a:spcBef>
                <a:spcPts val="800"/>
              </a:spcBef>
              <a:defRPr cap="none" sz="1400">
                <a:solidFill>
                  <a:srgbClr val="404040"/>
                </a:solidFill>
              </a:defRPr>
            </a:pPr>
            <a:r>
              <a:t>(inddrag evt. videoer eller billeder fra </a:t>
            </a:r>
            <a:r>
              <a:rPr i="1">
                <a:latin typeface="Klint Pro Light"/>
                <a:ea typeface="Klint Pro Light"/>
                <a:cs typeface="Klint Pro Light"/>
                <a:sym typeface="Klint Pro Light"/>
              </a:rPr>
              <a:t>fagområdet</a:t>
            </a:r>
            <a:r>
              <a:t>, fx bilnøgle, </a:t>
            </a:r>
            <a:br/>
            <a:r>
              <a:t>afstandsmåler, maskiner</a:t>
            </a:r>
            <a:r>
              <a:rPr>
                <a:solidFill>
                  <a:srgbClr val="000000"/>
                </a:solidFill>
              </a:rPr>
              <a:t>, </a:t>
            </a:r>
            <a:r>
              <a:t>fugtighedsmåler</a:t>
            </a:r>
            <a:r>
              <a:rPr>
                <a:solidFill>
                  <a:srgbClr val="000000"/>
                </a:solidFill>
              </a:rPr>
              <a:t>)</a:t>
            </a:r>
            <a:endParaRPr>
              <a:solidFill>
                <a:srgbClr val="000000"/>
              </a:solidFill>
            </a:endParaRPr>
          </a:p>
          <a:p>
            <a:pPr defTabSz="374904">
              <a:lnSpc>
                <a:spcPct val="120000"/>
              </a:lnSpc>
              <a:spcBef>
                <a:spcPts val="800"/>
              </a:spcBef>
              <a:defRPr cap="none" sz="1400">
                <a:solidFill>
                  <a:srgbClr val="404040"/>
                </a:solidFill>
              </a:defRPr>
            </a:pPr>
            <a:r>
              <a:t>Vær opmærksom på, at mange moderne teknologier har usynlige </a:t>
            </a:r>
            <a:br/>
            <a:r>
              <a:t>funktioner og trådløse forbindelser. Forsøg at få afdækket det hele.</a:t>
            </a:r>
          </a:p>
        </p:txBody>
      </p:sp>
      <p:sp>
        <p:nvSpPr>
          <p:cNvPr id="497" name="Shape 222"/>
          <p:cNvSpPr txBox="1"/>
          <p:nvPr>
            <p:ph type="sldNum" sz="quarter" idx="4294967295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98" name="Shape 223"/>
          <p:cNvSpPr txBox="1"/>
          <p:nvPr/>
        </p:nvSpPr>
        <p:spPr>
          <a:xfrm>
            <a:off x="694080" y="2934802"/>
            <a:ext cx="3333589" cy="9883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/>
          <a:p>
            <a:pPr>
              <a:lnSpc>
                <a:spcPct val="140000"/>
              </a:lnSpc>
              <a:defRPr sz="2800">
                <a:solidFill>
                  <a:srgbClr val="F35364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1.Teknologianalyse</a:t>
            </a:r>
            <a:br/>
            <a:r>
              <a:rPr sz="1900">
                <a:latin typeface="Klint Pro Regular"/>
                <a:ea typeface="Klint Pro Regular"/>
                <a:cs typeface="Klint Pro Regular"/>
                <a:sym typeface="Klint Pro Regular"/>
              </a:rPr>
              <a:t>- ”Hvad er det?”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225"/>
          <p:cNvSpPr txBox="1"/>
          <p:nvPr>
            <p:ph type="title"/>
          </p:nvPr>
        </p:nvSpPr>
        <p:spPr>
          <a:xfrm>
            <a:off x="706780" y="2938035"/>
            <a:ext cx="3331090" cy="994628"/>
          </a:xfrm>
          <a:prstGeom prst="rect">
            <a:avLst/>
          </a:prstGeom>
        </p:spPr>
        <p:txBody>
          <a:bodyPr/>
          <a:lstStyle/>
          <a:p>
            <a:pPr algn="l" defTabSz="142646">
              <a:lnSpc>
                <a:spcPct val="140000"/>
              </a:lnSpc>
              <a:defRPr spc="0" sz="2184"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2. Formålsanalyse </a:t>
            </a:r>
            <a:br/>
            <a:r>
              <a:rPr sz="1482">
                <a:latin typeface="Klint Pro Regular"/>
                <a:ea typeface="Klint Pro Regular"/>
                <a:cs typeface="Klint Pro Regular"/>
                <a:sym typeface="Klint Pro Regular"/>
              </a:rPr>
              <a:t>- ”Hvorfor er det lavet?”</a:t>
            </a:r>
            <a:br>
              <a:rPr sz="1482">
                <a:latin typeface="Klint Pro Regular"/>
                <a:ea typeface="Klint Pro Regular"/>
                <a:cs typeface="Klint Pro Regular"/>
                <a:sym typeface="Klint Pro Regular"/>
              </a:rPr>
            </a:br>
          </a:p>
        </p:txBody>
      </p:sp>
      <p:sp>
        <p:nvSpPr>
          <p:cNvPr id="501" name="Shape 226"/>
          <p:cNvSpPr txBox="1"/>
          <p:nvPr>
            <p:ph type="body" sz="half" idx="1"/>
          </p:nvPr>
        </p:nvSpPr>
        <p:spPr>
          <a:xfrm>
            <a:off x="5137560" y="1547934"/>
            <a:ext cx="5377405" cy="3762132"/>
          </a:xfrm>
          <a:prstGeom prst="rect">
            <a:avLst/>
          </a:prstGeom>
        </p:spPr>
        <p:txBody>
          <a:bodyPr/>
          <a:lstStyle/>
          <a:p>
            <a:pPr defTabSz="352042">
              <a:lnSpc>
                <a:spcPct val="120000"/>
              </a:lnSpc>
              <a:spcBef>
                <a:spcPts val="700"/>
              </a:spcBef>
              <a:defRPr cap="none" sz="1300">
                <a:solidFill>
                  <a:srgbClr val="404040"/>
                </a:solidFill>
              </a:defRPr>
            </a:pPr>
            <a:r>
              <a:t>I formålsanalysen skal i overveje følgende punkter:</a:t>
            </a:r>
          </a:p>
          <a:p>
            <a:pPr defTabSz="352042">
              <a:lnSpc>
                <a:spcPct val="120000"/>
              </a:lnSpc>
              <a:spcBef>
                <a:spcPts val="700"/>
              </a:spcBef>
              <a:defRPr cap="none" sz="1300">
                <a:solidFill>
                  <a:srgbClr val="404040"/>
                </a:solidFill>
              </a:defRPr>
            </a:pP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Hvorfor er det skabt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- hvad skal det “hjælpe” med?</a:t>
            </a:r>
            <a:endParaRPr>
              <a:solidFill>
                <a:srgbClr val="404040"/>
              </a:solidFill>
            </a:endParaRP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Hvem har lavet artefaktet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(hvis det vides), og hvorfor </a:t>
            </a:r>
            <a:b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har de det?</a:t>
            </a:r>
            <a:endParaRPr>
              <a:solidFill>
                <a:srgbClr val="404040"/>
              </a:solidFill>
            </a:endParaRP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Hvem er det tiltænkt, hvem kan bruge det og til hvad?</a:t>
            </a: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Hvad kan brugerne få ud af at bruge det?</a:t>
            </a: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Hvad kan evt. andre få ud af det</a:t>
            </a: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- er der fx nogen, der </a:t>
            </a:r>
            <a:b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tjener penge på det, nogen der kan spare tid på det, </a:t>
            </a:r>
            <a:b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nogen der kan få noget viden eller data, som de kan </a:t>
            </a:r>
            <a:b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bruge mv?                               </a:t>
            </a:r>
            <a:endParaRPr>
              <a:solidFill>
                <a:srgbClr val="404040"/>
              </a:solidFill>
            </a:endParaRP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404040"/>
                </a:solidFill>
              </a:defRPr>
            </a:pPr>
            <a:r>
              <a:t> (inddrag evt. video eller billede fra </a:t>
            </a:r>
            <a:r>
              <a:rPr i="1">
                <a:latin typeface="Klint Pro Light"/>
                <a:ea typeface="Klint Pro Light"/>
                <a:cs typeface="Klint Pro Light"/>
                <a:sym typeface="Klint Pro Light"/>
              </a:rPr>
              <a:t>fagområdet</a:t>
            </a:r>
            <a:r>
              <a:t>)</a:t>
            </a:r>
          </a:p>
        </p:txBody>
      </p:sp>
      <p:sp>
        <p:nvSpPr>
          <p:cNvPr id="502" name="Shape 227"/>
          <p:cNvSpPr txBox="1"/>
          <p:nvPr>
            <p:ph type="sldNum" sz="quarter" idx="4294967295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hape 229"/>
          <p:cNvSpPr txBox="1"/>
          <p:nvPr>
            <p:ph type="title"/>
          </p:nvPr>
        </p:nvSpPr>
        <p:spPr>
          <a:xfrm>
            <a:off x="706780" y="2938035"/>
            <a:ext cx="3331090" cy="994628"/>
          </a:xfrm>
          <a:prstGeom prst="rect">
            <a:avLst/>
          </a:prstGeom>
        </p:spPr>
        <p:txBody>
          <a:bodyPr/>
          <a:lstStyle/>
          <a:p>
            <a:pPr algn="l" defTabSz="142646">
              <a:lnSpc>
                <a:spcPct val="140000"/>
              </a:lnSpc>
              <a:defRPr spc="0" sz="2184"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3. Brugsstudier</a:t>
            </a:r>
            <a:br/>
            <a:r>
              <a:rPr sz="1482">
                <a:latin typeface="Klint Pro Regular"/>
                <a:ea typeface="Klint Pro Regular"/>
                <a:cs typeface="Klint Pro Regular"/>
                <a:sym typeface="Klint Pro Regular"/>
              </a:rPr>
              <a:t>- ”Hvad kan det bruges til?”</a:t>
            </a:r>
            <a:br>
              <a:rPr sz="1482">
                <a:latin typeface="Klint Pro Regular"/>
                <a:ea typeface="Klint Pro Regular"/>
                <a:cs typeface="Klint Pro Regular"/>
                <a:sym typeface="Klint Pro Regular"/>
              </a:rPr>
            </a:br>
          </a:p>
        </p:txBody>
      </p:sp>
      <p:sp>
        <p:nvSpPr>
          <p:cNvPr id="505" name="Shape 230"/>
          <p:cNvSpPr txBox="1"/>
          <p:nvPr>
            <p:ph type="body" sz="half" idx="1"/>
          </p:nvPr>
        </p:nvSpPr>
        <p:spPr>
          <a:xfrm>
            <a:off x="5158818" y="1792572"/>
            <a:ext cx="5450812" cy="4138958"/>
          </a:xfrm>
          <a:prstGeom prst="rect">
            <a:avLst/>
          </a:prstGeom>
        </p:spPr>
        <p:txBody>
          <a:bodyPr/>
          <a:lstStyle/>
          <a:p>
            <a:pPr defTabSz="352042">
              <a:lnSpc>
                <a:spcPct val="120000"/>
              </a:lnSpc>
              <a:spcBef>
                <a:spcPts val="700"/>
              </a:spcBef>
              <a:defRPr cap="none" sz="1300">
                <a:solidFill>
                  <a:srgbClr val="404040"/>
                </a:solidFill>
              </a:defRPr>
            </a:pPr>
            <a:r>
              <a:t>Selvom producenten har en intention om, hvordan det digitale artefakt skal bruges, viser det sig ofte, at det </a:t>
            </a:r>
            <a:br/>
            <a:r>
              <a:t>i bliver anvendt på mange forskellige måder. </a:t>
            </a:r>
          </a:p>
          <a:p>
            <a:pPr defTabSz="352042">
              <a:lnSpc>
                <a:spcPct val="120000"/>
              </a:lnSpc>
              <a:spcBef>
                <a:spcPts val="700"/>
              </a:spcBef>
              <a:defRPr cap="none" sz="1300">
                <a:solidFill>
                  <a:srgbClr val="404040"/>
                </a:solidFill>
              </a:defRPr>
            </a:pP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Hvor og hvordan anvendes det?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(skolen, virksomheder, privat)</a:t>
            </a:r>
            <a:endParaRPr>
              <a:solidFill>
                <a:srgbClr val="404040"/>
              </a:solidFill>
            </a:endParaRP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Hvilken betydning har det for jeres faglighed? (jeres daglige arbejde)</a:t>
            </a: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Hvilke kompetencer kræver det? (oplæring m.m.)</a:t>
            </a: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Har det ændret på, hvordan arbejdet udføres, og hvem </a:t>
            </a:r>
            <a:br/>
            <a:r>
              <a:t>der gør det?</a:t>
            </a: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Har det nogen fordele for arbejdsløsningen?</a:t>
            </a:r>
          </a:p>
          <a:p>
            <a:pPr marL="264031" indent="-264031" defTabSz="352042">
              <a:lnSpc>
                <a:spcPct val="120000"/>
              </a:lnSpc>
              <a:spcBef>
                <a:spcPts val="700"/>
              </a:spcBef>
              <a:buClr>
                <a:srgbClr val="F35364"/>
              </a:buClr>
              <a:buSzPct val="80000"/>
              <a:buChar char=""/>
              <a:defRPr cap="none" sz="13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Har det nogen ulemper for arbejdsløsningen?</a:t>
            </a:r>
          </a:p>
        </p:txBody>
      </p:sp>
      <p:sp>
        <p:nvSpPr>
          <p:cNvPr id="506" name="Shape 231"/>
          <p:cNvSpPr txBox="1"/>
          <p:nvPr>
            <p:ph type="sldNum" sz="quarter" idx="4294967295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233"/>
          <p:cNvSpPr txBox="1"/>
          <p:nvPr>
            <p:ph type="title"/>
          </p:nvPr>
        </p:nvSpPr>
        <p:spPr>
          <a:xfrm>
            <a:off x="692180" y="1309516"/>
            <a:ext cx="3965390" cy="2899494"/>
          </a:xfrm>
          <a:prstGeom prst="rect">
            <a:avLst/>
          </a:prstGeom>
        </p:spPr>
        <p:txBody>
          <a:bodyPr/>
          <a:lstStyle/>
          <a:p>
            <a:pPr algn="l" defTabSz="457200">
              <a:lnSpc>
                <a:spcPct val="80000"/>
              </a:lnSpc>
              <a:defRPr spc="0" sz="3000"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4. konsekvens-   </a:t>
            </a:r>
          </a:p>
          <a:p>
            <a:pPr algn="l" defTabSz="457200">
              <a:lnSpc>
                <a:spcPct val="80000"/>
              </a:lnSpc>
              <a:defRPr spc="0" sz="3000"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    vurdering</a:t>
            </a:r>
            <a:br/>
          </a:p>
        </p:txBody>
      </p:sp>
      <p:sp>
        <p:nvSpPr>
          <p:cNvPr id="509" name="Shape 234"/>
          <p:cNvSpPr txBox="1"/>
          <p:nvPr>
            <p:ph type="body" sz="half" idx="1"/>
          </p:nvPr>
        </p:nvSpPr>
        <p:spPr>
          <a:xfrm>
            <a:off x="5158818" y="1435720"/>
            <a:ext cx="5450812" cy="4138959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20000"/>
              </a:lnSpc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  <a:r>
              <a:t>Gør det digitale artefakt jeres arbejde lettere, eller har I fundet nogle ulemper ved at skulle bruge dette artefakt? </a:t>
            </a:r>
          </a:p>
          <a:p>
            <a:pPr defTabSz="457200">
              <a:lnSpc>
                <a:spcPct val="120000"/>
              </a:lnSpc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5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Betydning for arbejdsgange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 (effektivitet, kultur, viden, kunderelation, for den fagprofessionelle, for borgeren/brugeren/kunden)</a:t>
            </a:r>
            <a:endParaRPr>
              <a:solidFill>
                <a:srgbClr val="404040"/>
              </a:solidFill>
            </a:endParaRP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5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Arbejdsmiljø og etik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5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Ændring af arbejdets organisering</a:t>
            </a:r>
            <a:r>
              <a: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(virksomheden)</a:t>
            </a:r>
            <a:endParaRPr>
              <a:solidFill>
                <a:srgbClr val="404040"/>
              </a:solidFill>
            </a:endParaRP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500">
                <a:solidFill>
                  <a:srgbClr val="003B41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Effekter på kort og på lang sigt</a:t>
            </a:r>
          </a:p>
        </p:txBody>
      </p:sp>
      <p:sp>
        <p:nvSpPr>
          <p:cNvPr id="510" name="Shape 235"/>
          <p:cNvSpPr txBox="1"/>
          <p:nvPr>
            <p:ph type="sldNum" sz="quarter" idx="4294967295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237"/>
          <p:cNvSpPr/>
          <p:nvPr/>
        </p:nvSpPr>
        <p:spPr>
          <a:xfrm>
            <a:off x="-252934" y="1321866"/>
            <a:ext cx="7974106" cy="3273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6454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3F9FB"/>
          </a:solidFill>
          <a:ln w="12700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 defTabSz="914400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513" name="Shape 238"/>
          <p:cNvSpPr/>
          <p:nvPr/>
        </p:nvSpPr>
        <p:spPr>
          <a:xfrm flipH="1">
            <a:off x="5384923" y="2659277"/>
            <a:ext cx="6824259" cy="3616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6454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3F9FB"/>
          </a:solidFill>
          <a:ln w="12700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 algn="ctr" defTabSz="914400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514" name="Shape 239"/>
          <p:cNvSpPr txBox="1"/>
          <p:nvPr>
            <p:ph type="title" idx="4294967295"/>
          </p:nvPr>
        </p:nvSpPr>
        <p:spPr>
          <a:xfrm>
            <a:off x="710411" y="370920"/>
            <a:ext cx="4785224" cy="5175627"/>
          </a:xfrm>
          <a:prstGeom prst="rect">
            <a:avLst/>
          </a:prstGeom>
        </p:spPr>
        <p:txBody>
          <a:bodyPr anchor="ctr"/>
          <a:lstStyle>
            <a:lvl1pPr defTabSz="457200">
              <a:lnSpc>
                <a:spcPct val="100000"/>
              </a:lnSpc>
              <a:defRPr spc="0" sz="3200">
                <a:solidFill>
                  <a:srgbClr val="F35364"/>
                </a:solidFill>
              </a:defRPr>
            </a:lvl1pPr>
          </a:lstStyle>
          <a:p>
            <a:pPr/>
            <a:r>
              <a:t>Husk, at I kan bruge internettet til at søge på jeres digitale artefakt. </a:t>
            </a:r>
          </a:p>
        </p:txBody>
      </p:sp>
      <p:sp>
        <p:nvSpPr>
          <p:cNvPr id="515" name="Shape 240"/>
          <p:cNvSpPr txBox="1"/>
          <p:nvPr>
            <p:ph type="body" sz="quarter" idx="4294967295"/>
          </p:nvPr>
        </p:nvSpPr>
        <p:spPr>
          <a:xfrm>
            <a:off x="7466296" y="3570747"/>
            <a:ext cx="3997748" cy="1945697"/>
          </a:xfrm>
          <a:prstGeom prst="rect">
            <a:avLst/>
          </a:prstGeom>
        </p:spPr>
        <p:txBody>
          <a:bodyPr/>
          <a:lstStyle/>
          <a:p>
            <a:pPr algn="ctr" defTabSz="182879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Wingdings 3"/>
              <a:defRPr cap="none" spc="0" sz="1500">
                <a:solidFill>
                  <a:srgbClr val="003B41"/>
                </a:solidFill>
              </a:defRPr>
            </a:pPr>
            <a:r>
              <a:t>Brug </a:t>
            </a:r>
            <a:r>
              <a:rPr u="sng"/>
              <a:t>gerne</a:t>
            </a:r>
            <a:r>
              <a:t> jeres portfolio til at notere jeres resultater, billeder, videoer osv. </a:t>
            </a:r>
          </a:p>
          <a:p>
            <a:pPr algn="ctr" defTabSz="182879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Wingdings 3"/>
              <a:defRPr cap="none" spc="0" sz="1500">
                <a:solidFill>
                  <a:srgbClr val="003B41"/>
                </a:solidFill>
              </a:defRPr>
            </a:pPr>
          </a:p>
          <a:p>
            <a:pPr algn="ctr" defTabSz="182879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Wingdings 3"/>
              <a:defRPr cap="none" spc="0" sz="1500">
                <a:solidFill>
                  <a:srgbClr val="003B41"/>
                </a:solidFill>
              </a:defRPr>
            </a:pPr>
            <a:r>
              <a:t>I har 20-30 minutter til hver punkt. </a:t>
            </a:r>
            <a:br/>
            <a:r>
              <a:t>I alt max 2 timer til opgaven  </a:t>
            </a:r>
          </a:p>
          <a:p>
            <a:pPr algn="ctr" defTabSz="182879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Wingdings 3"/>
              <a:defRPr cap="none" spc="0" sz="1500">
                <a:solidFill>
                  <a:srgbClr val="003B41"/>
                </a:solidFill>
              </a:defRPr>
            </a:pPr>
          </a:p>
          <a:p>
            <a:pPr algn="ctr" defTabSz="182879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Wingdings 3"/>
              <a:defRPr cap="none" spc="0" sz="1500">
                <a:solidFill>
                  <a:srgbClr val="003B41"/>
                </a:solidFill>
              </a:defRPr>
            </a:pPr>
            <a:r>
              <a:t>God fornøjelse   J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rcRect l="18983" t="0" r="22640" b="0"/>
          <a:stretch>
            <a:fillRect/>
          </a:stretch>
        </p:blipFill>
        <p:spPr>
          <a:xfrm>
            <a:off x="7922896" y="2817851"/>
            <a:ext cx="3131963" cy="3581204"/>
          </a:xfrm>
          <a:prstGeom prst="rect">
            <a:avLst/>
          </a:prstGeom>
          <a:ln w="12700" cap="rnd">
            <a:solidFill>
              <a:srgbClr val="1B5065"/>
            </a:solidFill>
          </a:ln>
        </p:spPr>
      </p:pic>
      <p:pic>
        <p:nvPicPr>
          <p:cNvPr id="426" name="image3.png" descr="image3.png"/>
          <p:cNvPicPr>
            <a:picLocks noChangeAspect="1"/>
          </p:cNvPicPr>
          <p:nvPr/>
        </p:nvPicPr>
        <p:blipFill>
          <a:blip r:embed="rId3">
            <a:extLst/>
          </a:blip>
          <a:srcRect l="7288" t="0" r="45391" b="0"/>
          <a:stretch>
            <a:fillRect/>
          </a:stretch>
        </p:blipFill>
        <p:spPr>
          <a:xfrm>
            <a:off x="6241393" y="321019"/>
            <a:ext cx="3692484" cy="2770044"/>
          </a:xfrm>
          <a:prstGeom prst="rect">
            <a:avLst/>
          </a:prstGeom>
          <a:ln w="12700" cap="rnd">
            <a:solidFill>
              <a:srgbClr val="003B41"/>
            </a:solidFill>
          </a:ln>
        </p:spPr>
      </p:pic>
      <p:sp>
        <p:nvSpPr>
          <p:cNvPr id="427" name="Shape 152"/>
          <p:cNvSpPr/>
          <p:nvPr/>
        </p:nvSpPr>
        <p:spPr>
          <a:xfrm>
            <a:off x="-252934" y="1561674"/>
            <a:ext cx="8885200" cy="42142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6454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3F9FB"/>
          </a:solidFill>
          <a:ln w="12700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 algn="ctr" defTabSz="914400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28" name="Shape 153"/>
          <p:cNvSpPr txBox="1"/>
          <p:nvPr>
            <p:ph type="title" idx="4294967295"/>
          </p:nvPr>
        </p:nvSpPr>
        <p:spPr>
          <a:xfrm>
            <a:off x="1466719" y="2149657"/>
            <a:ext cx="4193813" cy="880986"/>
          </a:xfrm>
          <a:prstGeom prst="rect">
            <a:avLst/>
          </a:prstGeom>
        </p:spPr>
        <p:txBody>
          <a:bodyPr anchor="ctr"/>
          <a:lstStyle>
            <a:lvl1pPr defTabSz="457200">
              <a:lnSpc>
                <a:spcPct val="90000"/>
              </a:lnSpc>
              <a:defRPr spc="0" sz="2800">
                <a:solidFill>
                  <a:srgbClr val="F35364"/>
                </a:solidFill>
              </a:defRPr>
            </a:lvl1pPr>
          </a:lstStyle>
          <a:p>
            <a:pPr/>
            <a:r>
              <a:t>Hvad er et digital artefakt? (digital dims)</a:t>
            </a:r>
          </a:p>
        </p:txBody>
      </p:sp>
      <p:sp>
        <p:nvSpPr>
          <p:cNvPr id="429" name="Shape 154"/>
          <p:cNvSpPr txBox="1"/>
          <p:nvPr>
            <p:ph type="body" sz="quarter" idx="4294967295"/>
          </p:nvPr>
        </p:nvSpPr>
        <p:spPr>
          <a:xfrm>
            <a:off x="1479933" y="3238407"/>
            <a:ext cx="4620547" cy="1873326"/>
          </a:xfrm>
          <a:prstGeom prst="rect">
            <a:avLst/>
          </a:prstGeom>
        </p:spPr>
        <p:txBody>
          <a:bodyPr/>
          <a:lstStyle/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1B5065"/>
              </a:buClr>
              <a:buSzPct val="80000"/>
              <a:buChar char=""/>
              <a:defRPr cap="none" spc="0" sz="1600">
                <a:solidFill>
                  <a:srgbClr val="F35364"/>
                </a:solidFill>
              </a:defRPr>
            </a:pPr>
            <a:r>
              <a:t>En digital løsning, det kan være en app eller et ”device” (apparat)som er lavet til et bestemt formål. 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1B5065"/>
              </a:buClr>
              <a:buSzPct val="80000"/>
              <a:buChar char=""/>
              <a:defRPr cap="none" spc="0" sz="1600">
                <a:solidFill>
                  <a:srgbClr val="F35364"/>
                </a:solidFill>
              </a:defRPr>
            </a:pPr>
            <a:r>
              <a:t>Til sådan et artefakt er der en bestemt forventning om, hvordan det kan bruges..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rcRect l="18983" t="0" r="22639" b="0"/>
          <a:stretch>
            <a:fillRect/>
          </a:stretch>
        </p:blipFill>
        <p:spPr>
          <a:xfrm>
            <a:off x="530662" y="3493144"/>
            <a:ext cx="2536201" cy="2899989"/>
          </a:xfrm>
          <a:prstGeom prst="rect">
            <a:avLst/>
          </a:prstGeom>
          <a:ln w="12700" cap="rnd">
            <a:solidFill>
              <a:srgbClr val="1B5065"/>
            </a:solidFill>
          </a:ln>
        </p:spPr>
      </p:pic>
      <p:sp>
        <p:nvSpPr>
          <p:cNvPr id="432" name="Shape 157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pc="0" sz="4000"/>
            </a:lvl1pPr>
          </a:lstStyle>
          <a:p>
            <a:pPr/>
            <a:r>
              <a:t>Forskel på digital og elektronisk…</a:t>
            </a:r>
          </a:p>
        </p:txBody>
      </p:sp>
      <p:sp>
        <p:nvSpPr>
          <p:cNvPr id="433" name="Shape 158"/>
          <p:cNvSpPr txBox="1"/>
          <p:nvPr>
            <p:ph type="body" sz="half" idx="1"/>
          </p:nvPr>
        </p:nvSpPr>
        <p:spPr>
          <a:xfrm>
            <a:off x="5435065" y="2574294"/>
            <a:ext cx="6134880" cy="4040123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20000"/>
              </a:lnSpc>
              <a:spcBef>
                <a:spcPts val="1000"/>
              </a:spcBef>
              <a:defRPr cap="none" sz="1400">
                <a:solidFill>
                  <a:srgbClr val="404040"/>
                </a:solidFill>
              </a:defRPr>
            </a:pPr>
            <a:r>
              <a:t>Teknologi er computeren, og digital er appen m.m.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404040"/>
                </a:solidFill>
              </a:defRPr>
            </a:pPr>
            <a:r>
              <a:t>Digitalt kan være stemmeafspilning, websted, flashkort, sociale medier, google annonceord, mobilapplikation, software, billede, PDF osv. 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404040"/>
                </a:solidFill>
              </a:defRPr>
            </a:pPr>
            <a:r>
              <a:t>Det digitale er afhængigt af noget teknologi for at virke. 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404040"/>
                </a:solidFill>
              </a:defRPr>
            </a:pPr>
            <a:r>
              <a:t>Eksempel: Når du klikker på et billede, skal det oversættes til et </a:t>
            </a:r>
            <a:br/>
            <a:r>
              <a:t>digitalt medium via teknologi, som kan være din mobiltelefon, kamera </a:t>
            </a:r>
            <a:br/>
            <a:r>
              <a:t>eller bærbar computer.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rgbClr val="F35364"/>
              </a:buClr>
              <a:buSzPct val="80000"/>
              <a:buChar char=""/>
              <a:defRPr cap="none" sz="1400">
                <a:solidFill>
                  <a:srgbClr val="404040"/>
                </a:solidFill>
              </a:defRPr>
            </a:pPr>
            <a:r>
              <a:t>Teknologi betyder computer, bærbar computer, kaffemaskine, bil, </a:t>
            </a:r>
            <a:br/>
            <a:r>
              <a:t>big data platform, Virtual Reality osv. </a:t>
            </a:r>
          </a:p>
        </p:txBody>
      </p:sp>
      <p:sp>
        <p:nvSpPr>
          <p:cNvPr id="434" name="Shape 159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35" name="image4.png" descr="image4.png"/>
          <p:cNvPicPr>
            <a:picLocks noChangeAspect="1"/>
          </p:cNvPicPr>
          <p:nvPr/>
        </p:nvPicPr>
        <p:blipFill>
          <a:blip r:embed="rId3">
            <a:extLst/>
          </a:blip>
          <a:srcRect l="0" t="21727" r="0" b="30949"/>
          <a:stretch>
            <a:fillRect/>
          </a:stretch>
        </p:blipFill>
        <p:spPr>
          <a:xfrm>
            <a:off x="2631475" y="2450901"/>
            <a:ext cx="2233253" cy="2179043"/>
          </a:xfrm>
          <a:prstGeom prst="rect">
            <a:avLst/>
          </a:prstGeom>
          <a:ln w="12700" cap="rnd">
            <a:solidFill>
              <a:srgbClr val="1B5065"/>
            </a:solidFill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162"/>
          <p:cNvSpPr txBox="1"/>
          <p:nvPr>
            <p:ph type="title"/>
          </p:nvPr>
        </p:nvSpPr>
        <p:spPr>
          <a:xfrm>
            <a:off x="1066800" y="575300"/>
            <a:ext cx="10058400" cy="1737363"/>
          </a:xfrm>
          <a:prstGeom prst="rect">
            <a:avLst/>
          </a:prstGeom>
        </p:spPr>
        <p:txBody>
          <a:bodyPr/>
          <a:lstStyle/>
          <a:p>
            <a:pPr defTabSz="429768">
              <a:lnSpc>
                <a:spcPct val="100000"/>
              </a:lnSpc>
              <a:defRPr spc="0" sz="3700"/>
            </a:pPr>
            <a:r>
              <a:t>Analyse af digital artefakt</a:t>
            </a:r>
          </a:p>
          <a:p>
            <a:pPr defTabSz="429768">
              <a:lnSpc>
                <a:spcPct val="100000"/>
              </a:lnSpc>
              <a:defRPr spc="0" sz="3700"/>
            </a:pPr>
            <a:r>
              <a:t>hvorfor?</a:t>
            </a:r>
          </a:p>
        </p:txBody>
      </p:sp>
      <p:sp>
        <p:nvSpPr>
          <p:cNvPr id="438" name="Shape 163"/>
          <p:cNvSpPr txBox="1"/>
          <p:nvPr>
            <p:ph type="body" sz="quarter" idx="1"/>
          </p:nvPr>
        </p:nvSpPr>
        <p:spPr>
          <a:xfrm>
            <a:off x="7200040" y="2396483"/>
            <a:ext cx="3658721" cy="4040123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10000"/>
              </a:lnSpc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  <a:r>
              <a:t>Når nye digitale artefakter bliver udviklet til jeres fagområde, er det vigtigt, at I som fagprofessionelle kan vurdere, om det er til gavn for</a:t>
            </a:r>
            <a:r>
              <a:rPr i="1">
                <a:latin typeface="Klint Pro Light"/>
                <a:ea typeface="Klint Pro Light"/>
                <a:cs typeface="Klint Pro Light"/>
                <a:sym typeface="Klint Pro Light"/>
              </a:rPr>
              <a:t> jeres </a:t>
            </a:r>
            <a:r>
              <a:t>daglige arbejde </a:t>
            </a:r>
          </a:p>
          <a:p>
            <a:pPr defTabSz="457200">
              <a:lnSpc>
                <a:spcPct val="110000"/>
              </a:lnSpc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</a:p>
          <a:p>
            <a:pPr defTabSz="457200">
              <a:lnSpc>
                <a:spcPct val="110000"/>
              </a:lnSpc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</a:p>
          <a:p>
            <a:pPr defTabSz="457200">
              <a:lnSpc>
                <a:spcPct val="110000"/>
              </a:lnSpc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  <a:r>
              <a:t>– det er trods alt jer, der skal drage nytte af det ☺</a:t>
            </a:r>
          </a:p>
        </p:txBody>
      </p:sp>
      <p:sp>
        <p:nvSpPr>
          <p:cNvPr id="439" name="Shape 164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444" name="Group 169"/>
          <p:cNvGrpSpPr/>
          <p:nvPr/>
        </p:nvGrpSpPr>
        <p:grpSpPr>
          <a:xfrm>
            <a:off x="1082758" y="2628986"/>
            <a:ext cx="5296535" cy="3895464"/>
            <a:chOff x="0" y="0"/>
            <a:chExt cx="5296535" cy="3895463"/>
          </a:xfrm>
        </p:grpSpPr>
        <p:pic>
          <p:nvPicPr>
            <p:cNvPr id="440" name="image7.png" descr="image7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-1"/>
              <a:ext cx="2895994" cy="3130806"/>
            </a:xfrm>
            <a:prstGeom prst="rect">
              <a:avLst/>
            </a:prstGeom>
            <a:ln w="12700" cap="rnd">
              <a:solidFill>
                <a:srgbClr val="003B41"/>
              </a:solidFill>
              <a:prstDash val="solid"/>
              <a:bevel/>
            </a:ln>
            <a:effectLst/>
          </p:spPr>
        </p:pic>
        <p:pic>
          <p:nvPicPr>
            <p:cNvPr id="441" name="image5.png" descr="image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164187" y="16743"/>
              <a:ext cx="2132349" cy="2778303"/>
            </a:xfrm>
            <a:prstGeom prst="rect">
              <a:avLst/>
            </a:prstGeom>
            <a:ln w="12700" cap="rnd">
              <a:solidFill>
                <a:srgbClr val="003B41"/>
              </a:solidFill>
              <a:prstDash val="solid"/>
              <a:bevel/>
            </a:ln>
            <a:effectLst/>
          </p:spPr>
        </p:pic>
        <p:sp>
          <p:nvSpPr>
            <p:cNvPr id="442" name="Shape 167"/>
            <p:cNvSpPr/>
            <p:nvPr/>
          </p:nvSpPr>
          <p:spPr>
            <a:xfrm>
              <a:off x="2438449" y="1514085"/>
              <a:ext cx="1438778" cy="2381379"/>
            </a:xfrm>
            <a:prstGeom prst="rect">
              <a:avLst/>
            </a:prstGeom>
            <a:solidFill>
              <a:srgbClr val="FFFFFF"/>
            </a:solidFill>
            <a:ln w="12700" cap="rnd">
              <a:solidFill>
                <a:srgbClr val="003B41"/>
              </a:solidFill>
              <a:prstDash val="solid"/>
              <a:bevel/>
            </a:ln>
            <a:effectLst>
              <a:outerShdw sx="100000" sy="100000" kx="0" ky="0" algn="b" rotWithShape="0" blurRad="38100" dist="25400" dir="5400000">
                <a:srgbClr val="000000">
                  <a:alpha val="35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Trebuchet MS"/>
                  <a:ea typeface="Trebuchet MS"/>
                  <a:cs typeface="Trebuchet MS"/>
                  <a:sym typeface="Trebuchet MS"/>
                </a:defRPr>
              </a:pPr>
            </a:p>
          </p:txBody>
        </p:sp>
        <p:pic>
          <p:nvPicPr>
            <p:cNvPr id="443" name="image6.png" descr="image6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571210" y="1669139"/>
              <a:ext cx="1170269" cy="20712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171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pc="0" sz="4000"/>
            </a:lvl1pPr>
          </a:lstStyle>
          <a:p>
            <a:pPr/>
            <a:r>
              <a:t>Hvad kan det fx være?</a:t>
            </a:r>
          </a:p>
        </p:txBody>
      </p:sp>
      <p:sp>
        <p:nvSpPr>
          <p:cNvPr id="447" name="Shape 172"/>
          <p:cNvSpPr txBox="1"/>
          <p:nvPr>
            <p:ph type="body" sz="half" idx="1"/>
          </p:nvPr>
        </p:nvSpPr>
        <p:spPr>
          <a:xfrm>
            <a:off x="6898262" y="2940036"/>
            <a:ext cx="5315724" cy="3232849"/>
          </a:xfrm>
          <a:prstGeom prst="rect">
            <a:avLst/>
          </a:prstGeom>
        </p:spPr>
        <p:txBody>
          <a:bodyPr/>
          <a:lstStyle/>
          <a:p>
            <a:pPr marL="342900" indent="-342900" defTabSz="457200">
              <a:spcBef>
                <a:spcPts val="1000"/>
              </a:spcBef>
              <a:buClr>
                <a:srgbClr val="003B41"/>
              </a:buClr>
              <a:buSzPct val="80000"/>
              <a:buChar char=""/>
              <a:defRPr cap="none" sz="1500">
                <a:solidFill>
                  <a:srgbClr val="404040"/>
                </a:solidFill>
              </a:defRPr>
            </a:pPr>
            <a:r>
              <a:t>Kasseapparat  </a:t>
            </a:r>
          </a:p>
          <a:p>
            <a:pPr marL="342900" indent="-342900" defTabSz="457200">
              <a:spcBef>
                <a:spcPts val="1000"/>
              </a:spcBef>
              <a:buClr>
                <a:srgbClr val="003B41"/>
              </a:buClr>
              <a:buSzPct val="80000"/>
              <a:buChar char=""/>
              <a:defRPr cap="none" sz="1500">
                <a:solidFill>
                  <a:srgbClr val="404040"/>
                </a:solidFill>
              </a:defRPr>
            </a:pPr>
            <a:r>
              <a:t>Kaffemaskine med betjeningspanel</a:t>
            </a:r>
          </a:p>
          <a:p>
            <a:pPr marL="342900" indent="-342900" defTabSz="457200">
              <a:spcBef>
                <a:spcPts val="1000"/>
              </a:spcBef>
              <a:buClr>
                <a:srgbClr val="003B41"/>
              </a:buClr>
              <a:buSzPct val="80000"/>
              <a:buChar char=""/>
              <a:defRPr cap="none" sz="1500">
                <a:solidFill>
                  <a:srgbClr val="404040"/>
                </a:solidFill>
              </a:defRPr>
            </a:pPr>
            <a:r>
              <a:t>Robot støvsuger</a:t>
            </a:r>
          </a:p>
          <a:p>
            <a:pPr marL="342900" indent="-342900" defTabSz="457200">
              <a:spcBef>
                <a:spcPts val="1000"/>
              </a:spcBef>
              <a:buClr>
                <a:srgbClr val="003B41"/>
              </a:buClr>
              <a:buSzPct val="80000"/>
              <a:buChar char=""/>
              <a:defRPr cap="none" sz="1500">
                <a:solidFill>
                  <a:srgbClr val="404040"/>
                </a:solidFill>
              </a:defRPr>
            </a:pPr>
            <a:r>
              <a:t>Skydelærer </a:t>
            </a:r>
          </a:p>
          <a:p>
            <a:pPr marL="342900" indent="-342900" defTabSz="457200">
              <a:spcBef>
                <a:spcPts val="1000"/>
              </a:spcBef>
              <a:buClr>
                <a:srgbClr val="003B41"/>
              </a:buClr>
              <a:buSzPct val="80000"/>
              <a:buChar char=""/>
              <a:defRPr cap="none" sz="1500">
                <a:solidFill>
                  <a:srgbClr val="404040"/>
                </a:solidFill>
              </a:defRPr>
            </a:pPr>
            <a:r>
              <a:t>Vaskemaskine</a:t>
            </a:r>
          </a:p>
          <a:p>
            <a:pPr marL="342900" indent="-342900" defTabSz="457200">
              <a:spcBef>
                <a:spcPts val="1000"/>
              </a:spcBef>
              <a:buClr>
                <a:srgbClr val="003B41"/>
              </a:buClr>
              <a:buSzPct val="80000"/>
              <a:buChar char=""/>
              <a:defRPr cap="none" sz="1500">
                <a:solidFill>
                  <a:srgbClr val="404040"/>
                </a:solidFill>
              </a:defRPr>
            </a:pPr>
            <a:r>
              <a:t>Tørretumbler </a:t>
            </a:r>
            <a:br/>
            <a:br/>
          </a:p>
          <a:p>
            <a:pPr indent="342900" defTabSz="457200">
              <a:spcBef>
                <a:spcPts val="1000"/>
              </a:spcBef>
              <a:defRPr cap="none" sz="1500">
                <a:solidFill>
                  <a:srgbClr val="404040"/>
                </a:solidFill>
              </a:defRPr>
            </a:pPr>
            <a:r>
              <a:t>….Har I flere bud på digitale artefakter </a:t>
            </a:r>
            <a:br/>
            <a:r>
              <a:t>inden for jeres fagområde?</a:t>
            </a:r>
          </a:p>
        </p:txBody>
      </p:sp>
      <p:sp>
        <p:nvSpPr>
          <p:cNvPr id="448" name="Shape 173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49" name="image10.png" descr="image10.png"/>
          <p:cNvPicPr>
            <a:picLocks noChangeAspect="1"/>
          </p:cNvPicPr>
          <p:nvPr/>
        </p:nvPicPr>
        <p:blipFill>
          <a:blip r:embed="rId2">
            <a:extLst/>
          </a:blip>
          <a:srcRect l="8386" t="0" r="1584" b="0"/>
          <a:stretch>
            <a:fillRect/>
          </a:stretch>
        </p:blipFill>
        <p:spPr>
          <a:xfrm>
            <a:off x="1219201" y="3992121"/>
            <a:ext cx="3334376" cy="2472179"/>
          </a:xfrm>
          <a:prstGeom prst="rect">
            <a:avLst/>
          </a:prstGeom>
          <a:ln w="12700" cap="rnd">
            <a:solidFill>
              <a:srgbClr val="F35364"/>
            </a:solidFill>
          </a:ln>
        </p:spPr>
      </p:pic>
      <p:pic>
        <p:nvPicPr>
          <p:cNvPr id="450" name="image8.png" descr="image8.png"/>
          <p:cNvPicPr>
            <a:picLocks noChangeAspect="1"/>
          </p:cNvPicPr>
          <p:nvPr/>
        </p:nvPicPr>
        <p:blipFill>
          <a:blip r:embed="rId3">
            <a:extLst/>
          </a:blip>
          <a:srcRect l="0" t="10546" r="0" b="24638"/>
          <a:stretch>
            <a:fillRect/>
          </a:stretch>
        </p:blipFill>
        <p:spPr>
          <a:xfrm>
            <a:off x="3726095" y="2571883"/>
            <a:ext cx="2199868" cy="1901152"/>
          </a:xfrm>
          <a:prstGeom prst="rect">
            <a:avLst/>
          </a:prstGeom>
          <a:ln w="12700" cap="rnd">
            <a:solidFill>
              <a:srgbClr val="003B41"/>
            </a:solidFill>
          </a:ln>
        </p:spPr>
      </p:pic>
      <p:pic>
        <p:nvPicPr>
          <p:cNvPr id="451" name="image9.png" descr="image9.png"/>
          <p:cNvPicPr>
            <a:picLocks noChangeAspect="1"/>
          </p:cNvPicPr>
          <p:nvPr/>
        </p:nvPicPr>
        <p:blipFill>
          <a:blip r:embed="rId4">
            <a:extLst/>
          </a:blip>
          <a:srcRect l="0" t="3717" r="0" b="21935"/>
          <a:stretch>
            <a:fillRect/>
          </a:stretch>
        </p:blipFill>
        <p:spPr>
          <a:xfrm>
            <a:off x="910843" y="2335409"/>
            <a:ext cx="2110810" cy="1819534"/>
          </a:xfrm>
          <a:prstGeom prst="rect">
            <a:avLst/>
          </a:prstGeom>
          <a:ln w="12700" cap="rnd">
            <a:solidFill>
              <a:srgbClr val="003B41"/>
            </a:solidFill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image13.png" descr="image1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53357" y="3043209"/>
            <a:ext cx="4894358" cy="3478635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Shape 179"/>
          <p:cNvSpPr/>
          <p:nvPr/>
        </p:nvSpPr>
        <p:spPr>
          <a:xfrm>
            <a:off x="4260860" y="3072050"/>
            <a:ext cx="4879352" cy="3420953"/>
          </a:xfrm>
          <a:prstGeom prst="rect">
            <a:avLst/>
          </a:prstGeom>
          <a:ln w="19050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Trebuchet MS"/>
                <a:ea typeface="Trebuchet MS"/>
                <a:cs typeface="Trebuchet MS"/>
                <a:sym typeface="Trebuchet MS"/>
              </a:defRPr>
            </a:pPr>
          </a:p>
        </p:txBody>
      </p:sp>
      <p:sp>
        <p:nvSpPr>
          <p:cNvPr id="455" name="Shape 180"/>
          <p:cNvSpPr txBox="1"/>
          <p:nvPr>
            <p:ph type="title"/>
          </p:nvPr>
        </p:nvSpPr>
        <p:spPr>
          <a:xfrm>
            <a:off x="1066800" y="-37685"/>
            <a:ext cx="10058401" cy="1737362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pc="0" sz="4000"/>
            </a:lvl1pPr>
          </a:lstStyle>
          <a:p>
            <a:pPr/>
            <a:r>
              <a:t>Hvorfor opstår et nyt artefakt?</a:t>
            </a:r>
          </a:p>
        </p:txBody>
      </p:sp>
      <p:sp>
        <p:nvSpPr>
          <p:cNvPr id="456" name="Shape 181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57" name="image14.png" descr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49883" y="1512051"/>
            <a:ext cx="1410986" cy="14109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image12.jpg" descr="image12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90472" y="3795531"/>
            <a:ext cx="3524823" cy="2349884"/>
          </a:xfrm>
          <a:prstGeom prst="rect">
            <a:avLst/>
          </a:prstGeom>
          <a:ln w="12700" cap="rnd">
            <a:solidFill>
              <a:srgbClr val="003B41"/>
            </a:solidFill>
          </a:ln>
        </p:spPr>
      </p:pic>
      <p:sp>
        <p:nvSpPr>
          <p:cNvPr id="459" name="Shape 184"/>
          <p:cNvSpPr/>
          <p:nvPr/>
        </p:nvSpPr>
        <p:spPr>
          <a:xfrm>
            <a:off x="2011397" y="2429780"/>
            <a:ext cx="2973660" cy="1695994"/>
          </a:xfrm>
          <a:prstGeom prst="rect">
            <a:avLst/>
          </a:prstGeom>
          <a:solidFill>
            <a:srgbClr val="FFFFFF"/>
          </a:solidFill>
          <a:ln w="19050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Trebuchet MS"/>
                <a:ea typeface="Trebuchet MS"/>
                <a:cs typeface="Trebuchet MS"/>
                <a:sym typeface="Trebuchet MS"/>
              </a:defRPr>
            </a:pPr>
          </a:p>
        </p:txBody>
      </p:sp>
      <p:pic>
        <p:nvPicPr>
          <p:cNvPr id="460" name="image11.jpg" descr="image11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03309" y="2788846"/>
            <a:ext cx="1989836" cy="9778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image16.jpg" descr="image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08836" y="2928361"/>
            <a:ext cx="3274121" cy="3274121"/>
          </a:xfrm>
          <a:prstGeom prst="rect">
            <a:avLst/>
          </a:prstGeom>
          <a:ln w="19050" cap="rnd">
            <a:solidFill>
              <a:srgbClr val="003B41"/>
            </a:solidFill>
          </a:ln>
        </p:spPr>
      </p:pic>
      <p:sp>
        <p:nvSpPr>
          <p:cNvPr id="463" name="Shape 188"/>
          <p:cNvSpPr/>
          <p:nvPr/>
        </p:nvSpPr>
        <p:spPr>
          <a:xfrm>
            <a:off x="914770" y="2466910"/>
            <a:ext cx="2100970" cy="2065925"/>
          </a:xfrm>
          <a:prstGeom prst="rect">
            <a:avLst/>
          </a:prstGeom>
          <a:solidFill>
            <a:srgbClr val="FFFFFF"/>
          </a:solidFill>
          <a:ln w="19050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Trebuchet MS"/>
                <a:ea typeface="Trebuchet MS"/>
                <a:cs typeface="Trebuchet MS"/>
                <a:sym typeface="Trebuchet MS"/>
              </a:defRPr>
            </a:pPr>
          </a:p>
        </p:txBody>
      </p:sp>
      <p:sp>
        <p:nvSpPr>
          <p:cNvPr id="464" name="Shape 189"/>
          <p:cNvSpPr txBox="1"/>
          <p:nvPr>
            <p:ph type="title"/>
          </p:nvPr>
        </p:nvSpPr>
        <p:spPr>
          <a:xfrm>
            <a:off x="1066799" y="133452"/>
            <a:ext cx="10058401" cy="1737362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90000"/>
              </a:lnSpc>
              <a:defRPr spc="0" sz="3600"/>
            </a:pPr>
            <a:r>
              <a:t>Sådan fungerer robotten </a:t>
            </a:r>
            <a:br/>
            <a:r>
              <a:t>Amigo fra Kobots</a:t>
            </a:r>
          </a:p>
        </p:txBody>
      </p:sp>
      <p:sp>
        <p:nvSpPr>
          <p:cNvPr id="465" name="Shape 190"/>
          <p:cNvSpPr txBox="1"/>
          <p:nvPr>
            <p:ph type="body" sz="quarter" idx="1"/>
          </p:nvPr>
        </p:nvSpPr>
        <p:spPr>
          <a:xfrm>
            <a:off x="6941056" y="3205063"/>
            <a:ext cx="5145125" cy="2276521"/>
          </a:xfrm>
          <a:prstGeom prst="rect">
            <a:avLst/>
          </a:prstGeom>
        </p:spPr>
        <p:txBody>
          <a:bodyPr/>
          <a:lstStyle/>
          <a:p>
            <a:pPr defTabSz="265174">
              <a:lnSpc>
                <a:spcPct val="120000"/>
              </a:lnSpc>
              <a:spcBef>
                <a:spcPts val="0"/>
              </a:spcBef>
              <a:defRPr cap="none" sz="2500">
                <a:solidFill>
                  <a:srgbClr val="000000"/>
                </a:solidFill>
              </a:defRPr>
            </a:pPr>
            <a:r>
              <a:t>Amigo er en tilskæringsrobot, </a:t>
            </a:r>
            <a:br/>
            <a:r>
              <a:t>der kan skærer i gipsplader. </a:t>
            </a:r>
          </a:p>
          <a:p>
            <a:pPr defTabSz="265174">
              <a:lnSpc>
                <a:spcPct val="120000"/>
              </a:lnSpc>
              <a:spcBef>
                <a:spcPts val="0"/>
              </a:spcBef>
              <a:defRPr cap="none" sz="2500">
                <a:solidFill>
                  <a:srgbClr val="000000"/>
                </a:solidFill>
              </a:defRPr>
            </a:pPr>
          </a:p>
          <a:p>
            <a:pPr defTabSz="265174">
              <a:lnSpc>
                <a:spcPct val="120000"/>
              </a:lnSpc>
              <a:spcBef>
                <a:spcPts val="0"/>
              </a:spcBef>
              <a:defRPr cap="none" sz="2500">
                <a:solidFill>
                  <a:srgbClr val="000000"/>
                </a:solidFill>
              </a:defRPr>
            </a:pPr>
            <a:r>
              <a:t>Den styres via tale fra håndværkeren.</a:t>
            </a:r>
          </a:p>
        </p:txBody>
      </p:sp>
      <p:sp>
        <p:nvSpPr>
          <p:cNvPr id="466" name="Shape 191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67" name="image15.jpg" descr="image1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6068" y="2710686"/>
            <a:ext cx="1578397" cy="1578397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Shape 193"/>
          <p:cNvSpPr txBox="1"/>
          <p:nvPr/>
        </p:nvSpPr>
        <p:spPr>
          <a:xfrm>
            <a:off x="1009303" y="1486506"/>
            <a:ext cx="1791731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u="sng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Se video</a:t>
            </a:r>
          </a:p>
        </p:txBody>
      </p:sp>
      <p:sp>
        <p:nvSpPr>
          <p:cNvPr id="469" name="Shape 194"/>
          <p:cNvSpPr/>
          <p:nvPr/>
        </p:nvSpPr>
        <p:spPr>
          <a:xfrm>
            <a:off x="1905168" y="1902575"/>
            <a:ext cx="2" cy="694018"/>
          </a:xfrm>
          <a:prstGeom prst="line">
            <a:avLst/>
          </a:prstGeom>
          <a:ln w="381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196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72" name="Shape 197"/>
          <p:cNvSpPr/>
          <p:nvPr/>
        </p:nvSpPr>
        <p:spPr>
          <a:xfrm>
            <a:off x="-252934" y="1321865"/>
            <a:ext cx="8885200" cy="4214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6454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3F9FB"/>
          </a:solidFill>
          <a:ln w="12700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 algn="ctr" defTabSz="914400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73" name="Shape 198"/>
          <p:cNvSpPr txBox="1"/>
          <p:nvPr>
            <p:ph type="title"/>
          </p:nvPr>
        </p:nvSpPr>
        <p:spPr>
          <a:xfrm>
            <a:off x="1466719" y="2074371"/>
            <a:ext cx="4193813" cy="880986"/>
          </a:xfrm>
          <a:prstGeom prst="rect">
            <a:avLst/>
          </a:prstGeom>
        </p:spPr>
        <p:txBody>
          <a:bodyPr anchor="ctr"/>
          <a:lstStyle>
            <a:lvl1pPr algn="l" defTabSz="749808">
              <a:lnSpc>
                <a:spcPct val="90000"/>
              </a:lnSpc>
              <a:defRPr spc="-100" sz="2700"/>
            </a:lvl1pPr>
          </a:lstStyle>
          <a:p>
            <a:pPr/>
            <a:r>
              <a:t>Gå sammen i grupper på 2-3 personer!</a:t>
            </a:r>
          </a:p>
        </p:txBody>
      </p:sp>
      <p:sp>
        <p:nvSpPr>
          <p:cNvPr id="474" name="Shape 199"/>
          <p:cNvSpPr txBox="1"/>
          <p:nvPr>
            <p:ph type="body" sz="quarter" idx="1"/>
          </p:nvPr>
        </p:nvSpPr>
        <p:spPr>
          <a:xfrm>
            <a:off x="1479933" y="3126559"/>
            <a:ext cx="4620547" cy="1873327"/>
          </a:xfrm>
          <a:prstGeom prst="rect">
            <a:avLst/>
          </a:prstGeom>
        </p:spPr>
        <p:txBody>
          <a:bodyPr anchor="t"/>
          <a:lstStyle/>
          <a:p>
            <a:pPr>
              <a:spcBef>
                <a:spcPts val="0"/>
              </a:spcBef>
              <a:defRPr cap="none" spc="-100" sz="2400">
                <a:solidFill>
                  <a:srgbClr val="F35364"/>
                </a:solidFill>
              </a:defRPr>
            </a:pPr>
            <a:r>
              <a:t>Vælg et digitalt artefakt, som </a:t>
            </a:r>
            <a:endParaRPr spc="-25"/>
          </a:p>
          <a:p>
            <a:pPr>
              <a:spcBef>
                <a:spcPts val="0"/>
              </a:spcBef>
              <a:defRPr cap="none" spc="-100" sz="2400">
                <a:solidFill>
                  <a:srgbClr val="F35364"/>
                </a:solidFill>
              </a:defRPr>
            </a:pPr>
            <a:r>
              <a:t>I vil analysere!</a:t>
            </a:r>
            <a:endParaRPr spc="-25"/>
          </a:p>
          <a:p>
            <a:pPr>
              <a:spcBef>
                <a:spcPts val="0"/>
              </a:spcBef>
              <a:defRPr cap="none" spc="-25" sz="2400">
                <a:solidFill>
                  <a:srgbClr val="F35364"/>
                </a:solidFill>
              </a:defRPr>
            </a:pPr>
          </a:p>
          <a:p>
            <a:pPr>
              <a:spcBef>
                <a:spcPts val="0"/>
              </a:spcBef>
              <a:defRPr cap="none" spc="-100" sz="1900">
                <a:solidFill>
                  <a:srgbClr val="F35364"/>
                </a:solidFill>
              </a:defRPr>
            </a:pPr>
            <a:r>
              <a:t>Analysen kommer vi ind på lige om lidt </a:t>
            </a:r>
            <a:r>
              <a:rPr>
                <a:solidFill>
                  <a:srgbClr val="808080"/>
                </a:solidFill>
              </a:rPr>
              <a:t>☺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201"/>
          <p:cNvSpPr txBox="1"/>
          <p:nvPr>
            <p:ph type="title"/>
          </p:nvPr>
        </p:nvSpPr>
        <p:spPr>
          <a:xfrm>
            <a:off x="1066800" y="-102154"/>
            <a:ext cx="10058401" cy="1737362"/>
          </a:xfrm>
          <a:prstGeom prst="rect">
            <a:avLst/>
          </a:prstGeom>
        </p:spPr>
        <p:txBody>
          <a:bodyPr/>
          <a:lstStyle>
            <a:lvl1pPr>
              <a:defRPr spc="-100" sz="4300"/>
            </a:lvl1pPr>
          </a:lstStyle>
          <a:p>
            <a:pPr/>
            <a:r>
              <a:t>Analyse af et digitalt artefakt</a:t>
            </a:r>
          </a:p>
        </p:txBody>
      </p:sp>
      <p:sp>
        <p:nvSpPr>
          <p:cNvPr id="477" name="Shape 202"/>
          <p:cNvSpPr txBox="1"/>
          <p:nvPr>
            <p:ph type="body" sz="quarter" idx="1"/>
          </p:nvPr>
        </p:nvSpPr>
        <p:spPr>
          <a:xfrm>
            <a:off x="784756" y="2409311"/>
            <a:ext cx="4937762" cy="988396"/>
          </a:xfrm>
          <a:prstGeom prst="rect">
            <a:avLst/>
          </a:prstGeom>
        </p:spPr>
        <p:txBody>
          <a:bodyPr/>
          <a:lstStyle>
            <a:lvl1pPr>
              <a:defRPr u="sng">
                <a:solidFill>
                  <a:srgbClr val="011820"/>
                </a:solidFill>
              </a:defRPr>
            </a:lvl1pPr>
          </a:lstStyle>
          <a:p>
            <a:pPr/>
            <a:r>
              <a:t>Analysen er inddelt i 4 områder</a:t>
            </a:r>
          </a:p>
        </p:txBody>
      </p:sp>
      <p:sp>
        <p:nvSpPr>
          <p:cNvPr id="478" name="Shape 203"/>
          <p:cNvSpPr txBox="1"/>
          <p:nvPr>
            <p:ph type="sldNum" sz="quarter" idx="4294967295"/>
          </p:nvPr>
        </p:nvSpPr>
        <p:spPr>
          <a:xfrm>
            <a:off x="11700624" y="6566146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79" name="pasted-image.pdf" descr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52186" y="3288501"/>
            <a:ext cx="5287628" cy="26949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B7D6DC"/>
      </a:lt1>
      <a:dk2>
        <a:srgbClr val="A7A7A7"/>
      </a:dk2>
      <a:lt2>
        <a:srgbClr val="535353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