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586C"/>
    <a:srgbClr val="F453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5D8CA"/>
          </a:solidFill>
        </a:fill>
      </a:tcStyle>
    </a:wholeTbl>
    <a:band2H>
      <a:tcTxStyle/>
      <a:tcStyle>
        <a:tcBdr/>
        <a:fill>
          <a:solidFill>
            <a:srgbClr val="FAEC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8D0CD"/>
          </a:solidFill>
        </a:fill>
      </a:tcStyle>
    </a:wholeTbl>
    <a:band2H>
      <a:tcTxStyle/>
      <a:tcStyle>
        <a:tcBdr/>
        <a:fill>
          <a:solidFill>
            <a:srgbClr val="EDE9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CDFD9"/>
          </a:solidFill>
        </a:fill>
      </a:tcStyle>
    </a:wholeTbl>
    <a:band2H>
      <a:tcTxStyle/>
      <a:tcStyle>
        <a:tcBdr/>
        <a:fill>
          <a:solidFill>
            <a:srgbClr val="EEF0ED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24"/>
  </p:normalViewPr>
  <p:slideViewPr>
    <p:cSldViewPr snapToGrid="0" snapToObjects="1">
      <p:cViewPr varScale="1">
        <p:scale>
          <a:sx n="118" d="100"/>
          <a:sy n="118" d="100"/>
        </p:scale>
        <p:origin x="27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Shape 15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3" name="Shape 153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1pPr>
    <a:lvl2pPr indent="228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2pPr>
    <a:lvl3pPr indent="457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3pPr>
    <a:lvl4pPr indent="685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4pPr>
    <a:lvl5pPr indent="9144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5pPr>
    <a:lvl6pPr indent="11430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6pPr>
    <a:lvl7pPr indent="1371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7pPr>
    <a:lvl8pPr indent="1600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8pPr>
    <a:lvl9pPr indent="1828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asted-image.pdf" descr="pasted-image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65785" y="-7776817"/>
            <a:ext cx="14379794" cy="12756915"/>
          </a:xfrm>
          <a:prstGeom prst="rect">
            <a:avLst/>
          </a:prstGeom>
          <a:ln w="12700">
            <a:miter lim="400000"/>
          </a:ln>
        </p:spPr>
      </p:pic>
      <p:sp>
        <p:nvSpPr>
          <p:cNvPr id="16" name="Streg"/>
          <p:cNvSpPr/>
          <p:nvPr/>
        </p:nvSpPr>
        <p:spPr>
          <a:xfrm>
            <a:off x="432717" y="446092"/>
            <a:ext cx="3795466" cy="1"/>
          </a:xfrm>
          <a:prstGeom prst="line">
            <a:avLst/>
          </a:prstGeom>
          <a:ln w="6350">
            <a:solidFill>
              <a:srgbClr val="1F586C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7" name="Streg"/>
          <p:cNvSpPr/>
          <p:nvPr/>
        </p:nvSpPr>
        <p:spPr>
          <a:xfrm>
            <a:off x="7963817" y="471492"/>
            <a:ext cx="3795465" cy="1"/>
          </a:xfrm>
          <a:prstGeom prst="line">
            <a:avLst/>
          </a:prstGeom>
          <a:ln w="6350">
            <a:solidFill>
              <a:srgbClr val="1F586C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8" name="Forløb: Ejendomsserviceteknikker [komp 1] — fil 11 af 16"/>
          <p:cNvSpPr txBox="1"/>
          <p:nvPr/>
        </p:nvSpPr>
        <p:spPr>
          <a:xfrm>
            <a:off x="4218717" y="333782"/>
            <a:ext cx="3753353" cy="2438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lnSpc>
                <a:spcPct val="120000"/>
              </a:lnSpc>
              <a:defRPr sz="1000" spc="39">
                <a:solidFill>
                  <a:srgbClr val="1F586C"/>
                </a:solidFill>
                <a:latin typeface="Klint Pro Light"/>
                <a:ea typeface="Klint Pro Light"/>
                <a:cs typeface="Klint Pro Light"/>
                <a:sym typeface="Klint Pro Medium"/>
              </a:defRPr>
            </a:lvl1pPr>
          </a:lstStyle>
          <a:p>
            <a:r>
              <a:t>Forløb: Ejendomsserviceteknikker [komp 1] — fil 11 af 16</a:t>
            </a:r>
          </a:p>
        </p:txBody>
      </p:sp>
      <p:sp>
        <p:nvSpPr>
          <p:cNvPr id="19" name="Lysbillednummer"/>
          <p:cNvSpPr txBox="1">
            <a:spLocks noGrp="1"/>
          </p:cNvSpPr>
          <p:nvPr>
            <p:ph type="sldNum" sz="quarter" idx="2"/>
          </p:nvPr>
        </p:nvSpPr>
        <p:spPr>
          <a:xfrm>
            <a:off x="11569353" y="6528096"/>
            <a:ext cx="232873" cy="22850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35364"/>
                </a:solidFill>
              </a:defRPr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46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09" name="Shape 47"/>
          <p:cNvSpPr/>
          <p:nvPr/>
        </p:nvSpPr>
        <p:spPr>
          <a:xfrm>
            <a:off x="11" y="4915075"/>
            <a:ext cx="12188832" cy="6401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10" name="Titeltekst"/>
          <p:cNvSpPr txBox="1">
            <a:spLocks noGrp="1"/>
          </p:cNvSpPr>
          <p:nvPr>
            <p:ph type="title"/>
          </p:nvPr>
        </p:nvSpPr>
        <p:spPr>
          <a:xfrm>
            <a:off x="1097280" y="3360420"/>
            <a:ext cx="10113265" cy="2537464"/>
          </a:xfrm>
          <a:prstGeom prst="rect">
            <a:avLst/>
          </a:prstGeom>
        </p:spPr>
        <p:txBody>
          <a:bodyPr lIns="0" tIns="0" rIns="0" bIns="0"/>
          <a:lstStyle>
            <a:lvl1pPr>
              <a:defRPr sz="3600">
                <a:solidFill>
                  <a:srgbClr val="FFFFFF"/>
                </a:solidFill>
              </a:defRPr>
            </a:lvl1pPr>
          </a:lstStyle>
          <a:p>
            <a:r>
              <a:t>Titeltekst</a:t>
            </a:r>
          </a:p>
        </p:txBody>
      </p:sp>
      <p:sp>
        <p:nvSpPr>
          <p:cNvPr id="111" name="Brødtekst, niveau et…"/>
          <p:cNvSpPr txBox="1">
            <a:spLocks noGrp="1"/>
          </p:cNvSpPr>
          <p:nvPr>
            <p:ph type="body" sz="quarter" idx="1"/>
          </p:nvPr>
        </p:nvSpPr>
        <p:spPr>
          <a:xfrm>
            <a:off x="1097280" y="5907023"/>
            <a:ext cx="10113265" cy="95098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buClrTx/>
              <a:buSzTx/>
              <a:buFontTx/>
              <a:buNone/>
              <a:defRPr sz="15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indent="0">
              <a:spcBef>
                <a:spcPts val="600"/>
              </a:spcBef>
              <a:buClrTx/>
              <a:buSzTx/>
              <a:buFontTx/>
              <a:buNone/>
              <a:defRPr sz="15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indent="0">
              <a:spcBef>
                <a:spcPts val="600"/>
              </a:spcBef>
              <a:buClrTx/>
              <a:buSzTx/>
              <a:buFontTx/>
              <a:buNone/>
              <a:defRPr sz="15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indent="0">
              <a:spcBef>
                <a:spcPts val="600"/>
              </a:spcBef>
              <a:buClrTx/>
              <a:buSzTx/>
              <a:buFontTx/>
              <a:buNone/>
              <a:defRPr sz="15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indent="0">
              <a:spcBef>
                <a:spcPts val="600"/>
              </a:spcBef>
              <a:buClrTx/>
              <a:buSzTx/>
              <a:buFontTx/>
              <a:buNone/>
              <a:defRPr sz="15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</a:lstStyle>
          <a:p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112" name="Lysbilled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2"/>
          <p:cNvSpPr/>
          <p:nvPr/>
        </p:nvSpPr>
        <p:spPr>
          <a:xfrm>
            <a:off x="-2" y="6400800"/>
            <a:ext cx="12192007" cy="457200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20" name="Shape 3"/>
          <p:cNvSpPr/>
          <p:nvPr/>
        </p:nvSpPr>
        <p:spPr>
          <a:xfrm>
            <a:off x="-3" y="6334316"/>
            <a:ext cx="12192007" cy="66003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21" name="Shape 4"/>
          <p:cNvSpPr/>
          <p:nvPr/>
        </p:nvSpPr>
        <p:spPr>
          <a:xfrm>
            <a:off x="1193532" y="1737844"/>
            <a:ext cx="9966961" cy="6"/>
          </a:xfrm>
          <a:prstGeom prst="line">
            <a:avLst/>
          </a:prstGeom>
          <a:ln w="6350">
            <a:solidFill>
              <a:srgbClr val="80808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22" name="Titelteks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Titeltekst</a:t>
            </a:r>
          </a:p>
        </p:txBody>
      </p:sp>
      <p:sp>
        <p:nvSpPr>
          <p:cNvPr id="123" name="Brødtekst, niveau et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124" name="Lysbilled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5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32" name="Shape 57"/>
          <p:cNvSpPr/>
          <p:nvPr/>
        </p:nvSpPr>
        <p:spPr>
          <a:xfrm>
            <a:off x="11" y="6334316"/>
            <a:ext cx="12188832" cy="6401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33" name="Titeltekst"/>
          <p:cNvSpPr txBox="1">
            <a:spLocks noGrp="1"/>
          </p:cNvSpPr>
          <p:nvPr>
            <p:ph type="title"/>
          </p:nvPr>
        </p:nvSpPr>
        <p:spPr>
          <a:xfrm>
            <a:off x="8724900" y="0"/>
            <a:ext cx="2628900" cy="6172200"/>
          </a:xfrm>
          <a:prstGeom prst="rect">
            <a:avLst/>
          </a:prstGeom>
        </p:spPr>
        <p:txBody>
          <a:bodyPr/>
          <a:lstStyle/>
          <a:p>
            <a:r>
              <a:t>Titeltekst</a:t>
            </a:r>
          </a:p>
        </p:txBody>
      </p:sp>
      <p:sp>
        <p:nvSpPr>
          <p:cNvPr id="134" name="Brødtekst, niveau et…"/>
          <p:cNvSpPr txBox="1">
            <a:spLocks noGrp="1"/>
          </p:cNvSpPr>
          <p:nvPr>
            <p:ph type="body" idx="1"/>
          </p:nvPr>
        </p:nvSpPr>
        <p:spPr>
          <a:xfrm>
            <a:off x="838200" y="414777"/>
            <a:ext cx="7734300" cy="6443223"/>
          </a:xfrm>
          <a:prstGeom prst="rect">
            <a:avLst/>
          </a:prstGeom>
        </p:spPr>
        <p:txBody>
          <a:bodyPr/>
          <a:lstStyle/>
          <a:p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135" name="Lysbilled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hape 2"/>
          <p:cNvSpPr/>
          <p:nvPr/>
        </p:nvSpPr>
        <p:spPr>
          <a:xfrm>
            <a:off x="-2" y="6400800"/>
            <a:ext cx="12192007" cy="457200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43" name="Shape 3"/>
          <p:cNvSpPr/>
          <p:nvPr/>
        </p:nvSpPr>
        <p:spPr>
          <a:xfrm>
            <a:off x="-3" y="6334316"/>
            <a:ext cx="12192007" cy="66003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44" name="Shape 4"/>
          <p:cNvSpPr/>
          <p:nvPr/>
        </p:nvSpPr>
        <p:spPr>
          <a:xfrm>
            <a:off x="1193532" y="1737844"/>
            <a:ext cx="9966961" cy="6"/>
          </a:xfrm>
          <a:prstGeom prst="line">
            <a:avLst/>
          </a:prstGeom>
          <a:ln w="6350">
            <a:solidFill>
              <a:srgbClr val="80808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45" name="Brødtekst, niveau et…"/>
          <p:cNvSpPr txBox="1">
            <a:spLocks noGrp="1"/>
          </p:cNvSpPr>
          <p:nvPr>
            <p:ph type="body" idx="1"/>
          </p:nvPr>
        </p:nvSpPr>
        <p:spPr>
          <a:xfrm>
            <a:off x="838200" y="771896"/>
            <a:ext cx="10515600" cy="5405067"/>
          </a:xfrm>
          <a:prstGeom prst="rect">
            <a:avLst/>
          </a:prstGeom>
        </p:spPr>
        <p:txBody>
          <a:bodyPr/>
          <a:lstStyle/>
          <a:p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146" name="Lysbilled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om kop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asted-image.pdf" descr="pasted-image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48850" y="-10164417"/>
            <a:ext cx="14379789" cy="12756915"/>
          </a:xfrm>
          <a:prstGeom prst="rect">
            <a:avLst/>
          </a:prstGeom>
          <a:ln w="12700">
            <a:miter lim="400000"/>
          </a:ln>
        </p:spPr>
      </p:pic>
      <p:sp>
        <p:nvSpPr>
          <p:cNvPr id="27" name="Streg"/>
          <p:cNvSpPr/>
          <p:nvPr/>
        </p:nvSpPr>
        <p:spPr>
          <a:xfrm>
            <a:off x="432717" y="446092"/>
            <a:ext cx="3795466" cy="1"/>
          </a:xfrm>
          <a:prstGeom prst="line">
            <a:avLst/>
          </a:prstGeom>
          <a:ln w="6350">
            <a:solidFill>
              <a:srgbClr val="1F586C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28" name="Streg"/>
          <p:cNvSpPr/>
          <p:nvPr/>
        </p:nvSpPr>
        <p:spPr>
          <a:xfrm>
            <a:off x="7963817" y="471492"/>
            <a:ext cx="3795465" cy="1"/>
          </a:xfrm>
          <a:prstGeom prst="line">
            <a:avLst/>
          </a:prstGeom>
          <a:ln w="6350">
            <a:solidFill>
              <a:srgbClr val="1F586C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29" name="Forløb: Ejendomsserviceteknikker [komp 1] — fil 11 af 16"/>
          <p:cNvSpPr txBox="1"/>
          <p:nvPr/>
        </p:nvSpPr>
        <p:spPr>
          <a:xfrm>
            <a:off x="4218717" y="333782"/>
            <a:ext cx="3753353" cy="2438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lnSpc>
                <a:spcPct val="120000"/>
              </a:lnSpc>
              <a:defRPr sz="1000" spc="39">
                <a:solidFill>
                  <a:srgbClr val="1F586C"/>
                </a:solidFill>
                <a:latin typeface="Klint Pro Light"/>
                <a:ea typeface="Klint Pro Light"/>
                <a:cs typeface="Klint Pro Light"/>
                <a:sym typeface="Klint Pro Medium"/>
              </a:defRPr>
            </a:lvl1pPr>
          </a:lstStyle>
          <a:p>
            <a:r>
              <a:t>Forløb: Ejendomsserviceteknikker [komp 1] — fil 11 af 16</a:t>
            </a:r>
          </a:p>
        </p:txBody>
      </p:sp>
      <p:sp>
        <p:nvSpPr>
          <p:cNvPr id="30" name="Lysbillednummer"/>
          <p:cNvSpPr txBox="1">
            <a:spLocks noGrp="1"/>
          </p:cNvSpPr>
          <p:nvPr>
            <p:ph type="sldNum" sz="quarter" idx="2"/>
          </p:nvPr>
        </p:nvSpPr>
        <p:spPr>
          <a:xfrm>
            <a:off x="11666868" y="6556788"/>
            <a:ext cx="141437" cy="137072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rgbClr val="F35364"/>
                </a:solidFill>
              </a:defRPr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Lysbilled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asted-image.pdf" descr="pasted-image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65785" y="-5109817"/>
            <a:ext cx="14379794" cy="12756915"/>
          </a:xfrm>
          <a:prstGeom prst="rect">
            <a:avLst/>
          </a:prstGeom>
          <a:ln w="12700">
            <a:miter lim="400000"/>
          </a:ln>
        </p:spPr>
      </p:pic>
      <p:sp>
        <p:nvSpPr>
          <p:cNvPr id="45" name="Streg"/>
          <p:cNvSpPr/>
          <p:nvPr/>
        </p:nvSpPr>
        <p:spPr>
          <a:xfrm>
            <a:off x="432717" y="446092"/>
            <a:ext cx="3795466" cy="1"/>
          </a:xfrm>
          <a:prstGeom prst="line">
            <a:avLst/>
          </a:prstGeom>
          <a:ln w="6350">
            <a:solidFill>
              <a:srgbClr val="1F586C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46" name="Streg"/>
          <p:cNvSpPr/>
          <p:nvPr/>
        </p:nvSpPr>
        <p:spPr>
          <a:xfrm>
            <a:off x="7963817" y="471492"/>
            <a:ext cx="3795465" cy="1"/>
          </a:xfrm>
          <a:prstGeom prst="line">
            <a:avLst/>
          </a:prstGeom>
          <a:ln w="6350">
            <a:solidFill>
              <a:srgbClr val="1F586C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47" name="Forløb: Ejendomsserviceteknikker [komp 1] — fil 11 af 16"/>
          <p:cNvSpPr txBox="1"/>
          <p:nvPr/>
        </p:nvSpPr>
        <p:spPr>
          <a:xfrm>
            <a:off x="4218717" y="333782"/>
            <a:ext cx="3753353" cy="2438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lnSpc>
                <a:spcPct val="120000"/>
              </a:lnSpc>
              <a:defRPr sz="1000" spc="39">
                <a:solidFill>
                  <a:srgbClr val="1F586C"/>
                </a:solidFill>
                <a:latin typeface="Klint Pro Light"/>
                <a:ea typeface="Klint Pro Light"/>
                <a:cs typeface="Klint Pro Light"/>
                <a:sym typeface="Klint Pro Medium"/>
              </a:defRPr>
            </a:lvl1pPr>
          </a:lstStyle>
          <a:p>
            <a:r>
              <a:t>Forløb: Ejendomsserviceteknikker [komp 1] — fil 11 af 16</a:t>
            </a:r>
          </a:p>
        </p:txBody>
      </p:sp>
      <p:sp>
        <p:nvSpPr>
          <p:cNvPr id="48" name="Lysbilled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2"/>
          <p:cNvSpPr/>
          <p:nvPr/>
        </p:nvSpPr>
        <p:spPr>
          <a:xfrm>
            <a:off x="-2" y="6400800"/>
            <a:ext cx="12192007" cy="457200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56" name="Shape 3"/>
          <p:cNvSpPr/>
          <p:nvPr/>
        </p:nvSpPr>
        <p:spPr>
          <a:xfrm>
            <a:off x="-3" y="6334316"/>
            <a:ext cx="12192007" cy="66003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57" name="Shape 4"/>
          <p:cNvSpPr/>
          <p:nvPr/>
        </p:nvSpPr>
        <p:spPr>
          <a:xfrm>
            <a:off x="1193532" y="1737844"/>
            <a:ext cx="9966961" cy="6"/>
          </a:xfrm>
          <a:prstGeom prst="line">
            <a:avLst/>
          </a:prstGeom>
          <a:ln w="6350">
            <a:solidFill>
              <a:srgbClr val="80808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58" name="Titelteks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Titeltekst</a:t>
            </a:r>
          </a:p>
        </p:txBody>
      </p:sp>
      <p:sp>
        <p:nvSpPr>
          <p:cNvPr id="59" name="Brødtekst, niveau et…"/>
          <p:cNvSpPr txBox="1">
            <a:spLocks noGrp="1"/>
          </p:cNvSpPr>
          <p:nvPr>
            <p:ph type="body" sz="half" idx="1"/>
          </p:nvPr>
        </p:nvSpPr>
        <p:spPr>
          <a:xfrm>
            <a:off x="1097277" y="1845734"/>
            <a:ext cx="4937763" cy="5012267"/>
          </a:xfrm>
          <a:prstGeom prst="rect">
            <a:avLst/>
          </a:prstGeom>
        </p:spPr>
        <p:txBody>
          <a:bodyPr/>
          <a:lstStyle/>
          <a:p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60" name="Lysbilled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2"/>
          <p:cNvSpPr/>
          <p:nvPr/>
        </p:nvSpPr>
        <p:spPr>
          <a:xfrm>
            <a:off x="-2" y="6400800"/>
            <a:ext cx="12192007" cy="457200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68" name="Shape 3"/>
          <p:cNvSpPr/>
          <p:nvPr/>
        </p:nvSpPr>
        <p:spPr>
          <a:xfrm>
            <a:off x="-3" y="6334316"/>
            <a:ext cx="12192007" cy="66003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69" name="Shape 4"/>
          <p:cNvSpPr/>
          <p:nvPr/>
        </p:nvSpPr>
        <p:spPr>
          <a:xfrm>
            <a:off x="1193532" y="1737844"/>
            <a:ext cx="9966961" cy="6"/>
          </a:xfrm>
          <a:prstGeom prst="line">
            <a:avLst/>
          </a:prstGeom>
          <a:ln w="6350">
            <a:solidFill>
              <a:srgbClr val="80808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70" name="Titelteks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Titeltekst</a:t>
            </a:r>
          </a:p>
        </p:txBody>
      </p:sp>
      <p:sp>
        <p:nvSpPr>
          <p:cNvPr id="71" name="Brødtekst, niveau et…"/>
          <p:cNvSpPr txBox="1">
            <a:spLocks noGrp="1"/>
          </p:cNvSpPr>
          <p:nvPr>
            <p:ph type="body" sz="quarter" idx="1"/>
          </p:nvPr>
        </p:nvSpPr>
        <p:spPr>
          <a:xfrm>
            <a:off x="1097280" y="1737360"/>
            <a:ext cx="4937760" cy="953668"/>
          </a:xfrm>
          <a:prstGeom prst="rect">
            <a:avLst/>
          </a:prstGeom>
        </p:spPr>
        <p:txBody>
          <a:bodyPr lIns="45718" tIns="45718" rIns="45718" bIns="45718" anchor="ctr"/>
          <a:lstStyle>
            <a:lvl1pPr marL="0" indent="0">
              <a:spcBef>
                <a:spcPts val="1200"/>
              </a:spcBef>
              <a:buClrTx/>
              <a:buSzTx/>
              <a:buFontTx/>
              <a:buNone/>
              <a:defRPr sz="2000" cap="all">
                <a:solidFill>
                  <a:srgbClr val="63705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indent="0">
              <a:spcBef>
                <a:spcPts val="1200"/>
              </a:spcBef>
              <a:buClrTx/>
              <a:buSzTx/>
              <a:buFontTx/>
              <a:buNone/>
              <a:defRPr sz="2000" cap="all">
                <a:solidFill>
                  <a:srgbClr val="63705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indent="0">
              <a:spcBef>
                <a:spcPts val="1200"/>
              </a:spcBef>
              <a:buClrTx/>
              <a:buSzTx/>
              <a:buFontTx/>
              <a:buNone/>
              <a:defRPr sz="2000" cap="all">
                <a:solidFill>
                  <a:srgbClr val="63705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indent="0">
              <a:spcBef>
                <a:spcPts val="1200"/>
              </a:spcBef>
              <a:buClrTx/>
              <a:buSzTx/>
              <a:buFontTx/>
              <a:buNone/>
              <a:defRPr sz="2000" cap="all">
                <a:solidFill>
                  <a:srgbClr val="63705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indent="0">
              <a:spcBef>
                <a:spcPts val="1200"/>
              </a:spcBef>
              <a:buClrTx/>
              <a:buSzTx/>
              <a:buFontTx/>
              <a:buNone/>
              <a:defRPr sz="2000" cap="all">
                <a:solidFill>
                  <a:srgbClr val="637052"/>
                </a:solidFill>
                <a:latin typeface="Calibri"/>
                <a:ea typeface="Calibri"/>
                <a:cs typeface="Calibri"/>
                <a:sym typeface="Calibri"/>
              </a:defRPr>
            </a:lvl5pPr>
          </a:lstStyle>
          <a:p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72" name="Lysbilled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2"/>
          <p:cNvSpPr/>
          <p:nvPr/>
        </p:nvSpPr>
        <p:spPr>
          <a:xfrm>
            <a:off x="-2" y="6400800"/>
            <a:ext cx="12192007" cy="457200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80" name="Shape 3"/>
          <p:cNvSpPr/>
          <p:nvPr/>
        </p:nvSpPr>
        <p:spPr>
          <a:xfrm>
            <a:off x="-3" y="6334316"/>
            <a:ext cx="12192007" cy="66003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81" name="Shape 4"/>
          <p:cNvSpPr/>
          <p:nvPr/>
        </p:nvSpPr>
        <p:spPr>
          <a:xfrm>
            <a:off x="1193532" y="1737844"/>
            <a:ext cx="9966961" cy="6"/>
          </a:xfrm>
          <a:prstGeom prst="line">
            <a:avLst/>
          </a:prstGeom>
          <a:ln w="6350">
            <a:solidFill>
              <a:srgbClr val="808080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82" name="Titeltekst"/>
          <p:cNvSpPr txBox="1">
            <a:spLocks noGrp="1"/>
          </p:cNvSpPr>
          <p:nvPr>
            <p:ph type="title"/>
          </p:nvPr>
        </p:nvSpPr>
        <p:spPr>
          <a:xfrm>
            <a:off x="1097280" y="286603"/>
            <a:ext cx="10058401" cy="1450757"/>
          </a:xfrm>
          <a:prstGeom prst="rect">
            <a:avLst/>
          </a:prstGeom>
        </p:spPr>
        <p:txBody>
          <a:bodyPr/>
          <a:lstStyle/>
          <a:p>
            <a:r>
              <a:t>Titeltekst</a:t>
            </a:r>
          </a:p>
        </p:txBody>
      </p:sp>
      <p:sp>
        <p:nvSpPr>
          <p:cNvPr id="83" name="Lysbilled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Lysbillednummer"/>
          <p:cNvSpPr txBox="1">
            <a:spLocks noGrp="1"/>
          </p:cNvSpPr>
          <p:nvPr>
            <p:ph type="sldNum" sz="quarter" idx="2"/>
          </p:nvPr>
        </p:nvSpPr>
        <p:spPr>
          <a:xfrm>
            <a:off x="11569353" y="6528096"/>
            <a:ext cx="232873" cy="22850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35364"/>
                </a:solidFill>
              </a:defRPr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40"/>
          <p:cNvSpPr/>
          <p:nvPr/>
        </p:nvSpPr>
        <p:spPr>
          <a:xfrm>
            <a:off x="14" y="0"/>
            <a:ext cx="4050795" cy="6858000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98" name="Shape 41"/>
          <p:cNvSpPr/>
          <p:nvPr/>
        </p:nvSpPr>
        <p:spPr>
          <a:xfrm>
            <a:off x="4040070" y="0"/>
            <a:ext cx="64010" cy="685800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99" name="Titeltekst"/>
          <p:cNvSpPr txBox="1">
            <a:spLocks noGrp="1"/>
          </p:cNvSpPr>
          <p:nvPr>
            <p:ph type="title"/>
          </p:nvPr>
        </p:nvSpPr>
        <p:spPr>
          <a:xfrm>
            <a:off x="457200" y="0"/>
            <a:ext cx="3200400" cy="2880362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rgbClr val="FFFFFF"/>
                </a:solidFill>
              </a:defRPr>
            </a:lvl1pPr>
          </a:lstStyle>
          <a:p>
            <a:r>
              <a:t>Titeltekst</a:t>
            </a:r>
          </a:p>
        </p:txBody>
      </p:sp>
      <p:sp>
        <p:nvSpPr>
          <p:cNvPr id="100" name="Brødtekst, niveau et…"/>
          <p:cNvSpPr txBox="1">
            <a:spLocks noGrp="1"/>
          </p:cNvSpPr>
          <p:nvPr>
            <p:ph type="body" idx="1"/>
          </p:nvPr>
        </p:nvSpPr>
        <p:spPr>
          <a:xfrm>
            <a:off x="4800600" y="731519"/>
            <a:ext cx="6492241" cy="6126482"/>
          </a:xfrm>
          <a:prstGeom prst="rect">
            <a:avLst/>
          </a:prstGeom>
        </p:spPr>
        <p:txBody>
          <a:bodyPr/>
          <a:lstStyle/>
          <a:p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101" name="Lysbilled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37052"/>
                </a:solidFill>
              </a:defRPr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sted-image.pdf" descr="pasted-image.pdf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-665785" y="-6506817"/>
            <a:ext cx="14379794" cy="12756915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Streg"/>
          <p:cNvSpPr/>
          <p:nvPr/>
        </p:nvSpPr>
        <p:spPr>
          <a:xfrm>
            <a:off x="432717" y="446092"/>
            <a:ext cx="3795466" cy="1"/>
          </a:xfrm>
          <a:prstGeom prst="line">
            <a:avLst/>
          </a:prstGeom>
          <a:ln w="6350">
            <a:solidFill>
              <a:srgbClr val="1F586C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4" name="Streg"/>
          <p:cNvSpPr/>
          <p:nvPr/>
        </p:nvSpPr>
        <p:spPr>
          <a:xfrm>
            <a:off x="7963817" y="471492"/>
            <a:ext cx="3795465" cy="1"/>
          </a:xfrm>
          <a:prstGeom prst="line">
            <a:avLst/>
          </a:prstGeom>
          <a:ln w="6350">
            <a:solidFill>
              <a:srgbClr val="1F586C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5" name="Forløb: Ejendomsserviceteknikker [komp 1] — fil 11 af 16"/>
          <p:cNvSpPr txBox="1"/>
          <p:nvPr/>
        </p:nvSpPr>
        <p:spPr>
          <a:xfrm>
            <a:off x="4218717" y="333782"/>
            <a:ext cx="3753353" cy="2438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lnSpc>
                <a:spcPct val="120000"/>
              </a:lnSpc>
              <a:defRPr sz="1000" spc="39">
                <a:solidFill>
                  <a:srgbClr val="1F586C"/>
                </a:solidFill>
                <a:latin typeface="Klint Pro Light"/>
                <a:ea typeface="Klint Pro Light"/>
                <a:cs typeface="Klint Pro Light"/>
                <a:sym typeface="Klint Pro Medium"/>
              </a:defRPr>
            </a:lvl1pPr>
          </a:lstStyle>
          <a:p>
            <a:r>
              <a:t>Forløb: Ejendomsserviceteknikker [komp 1] — fil 11 af 16</a:t>
            </a:r>
          </a:p>
        </p:txBody>
      </p:sp>
      <p:sp>
        <p:nvSpPr>
          <p:cNvPr id="6" name="Titeltekst"/>
          <p:cNvSpPr txBox="1">
            <a:spLocks noGrp="1"/>
          </p:cNvSpPr>
          <p:nvPr>
            <p:ph type="title"/>
          </p:nvPr>
        </p:nvSpPr>
        <p:spPr>
          <a:xfrm>
            <a:off x="1097280" y="0"/>
            <a:ext cx="10058401" cy="17373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b">
            <a:normAutofit/>
          </a:bodyPr>
          <a:lstStyle/>
          <a:p>
            <a:r>
              <a:t>Titeltekst</a:t>
            </a:r>
          </a:p>
        </p:txBody>
      </p:sp>
      <p:sp>
        <p:nvSpPr>
          <p:cNvPr id="7" name="Brødtekst, niveau et…"/>
          <p:cNvSpPr txBox="1">
            <a:spLocks noGrp="1"/>
          </p:cNvSpPr>
          <p:nvPr>
            <p:ph type="body" idx="1"/>
          </p:nvPr>
        </p:nvSpPr>
        <p:spPr>
          <a:xfrm>
            <a:off x="1097280" y="1845734"/>
            <a:ext cx="10058401" cy="50122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/>
          <a:p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8" name="Lysbillednummer"/>
          <p:cNvSpPr txBox="1">
            <a:spLocks noGrp="1"/>
          </p:cNvSpPr>
          <p:nvPr>
            <p:ph type="sldNum" sz="quarter" idx="2"/>
          </p:nvPr>
        </p:nvSpPr>
        <p:spPr>
          <a:xfrm>
            <a:off x="10979612" y="6528096"/>
            <a:ext cx="232873" cy="228507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 spd="med"/>
  <p:txStyles>
    <p:titleStyle>
      <a:lvl1pPr marL="0" marR="0" indent="0" algn="l" defTabSz="914400" rtl="0" latinLnBrk="0">
        <a:lnSpc>
          <a:spcPct val="85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-50" baseline="0">
          <a:solidFill>
            <a:srgbClr val="404040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914400" rtl="0" latinLnBrk="0">
        <a:lnSpc>
          <a:spcPct val="85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-50" baseline="0">
          <a:solidFill>
            <a:srgbClr val="40404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914400" rtl="0" latinLnBrk="0">
        <a:lnSpc>
          <a:spcPct val="85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-50" baseline="0">
          <a:solidFill>
            <a:srgbClr val="40404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914400" rtl="0" latinLnBrk="0">
        <a:lnSpc>
          <a:spcPct val="85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-50" baseline="0">
          <a:solidFill>
            <a:srgbClr val="40404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914400" rtl="0" latinLnBrk="0">
        <a:lnSpc>
          <a:spcPct val="85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-50" baseline="0">
          <a:solidFill>
            <a:srgbClr val="40404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914400" rtl="0" latinLnBrk="0">
        <a:lnSpc>
          <a:spcPct val="85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-50" baseline="0">
          <a:solidFill>
            <a:srgbClr val="40404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914400" rtl="0" latinLnBrk="0">
        <a:lnSpc>
          <a:spcPct val="85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-50" baseline="0">
          <a:solidFill>
            <a:srgbClr val="40404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914400" rtl="0" latinLnBrk="0">
        <a:lnSpc>
          <a:spcPct val="85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-50" baseline="0">
          <a:solidFill>
            <a:srgbClr val="40404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914400" rtl="0" latinLnBrk="0">
        <a:lnSpc>
          <a:spcPct val="85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-50" baseline="0">
          <a:solidFill>
            <a:srgbClr val="40404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82292" marR="0" indent="-82292" algn="l" defTabSz="914400" rtl="0" latinLnBrk="0">
        <a:lnSpc>
          <a:spcPct val="90000"/>
        </a:lnSpc>
        <a:spcBef>
          <a:spcPts val="400"/>
        </a:spcBef>
        <a:spcAft>
          <a:spcPts val="0"/>
        </a:spcAft>
        <a:buClr>
          <a:schemeClr val="accent1"/>
        </a:buClr>
        <a:buSzPct val="100000"/>
        <a:buFont typeface="Trebuchet MS"/>
        <a:buChar char=" "/>
        <a:tabLst/>
        <a:defRPr sz="1800" b="0" i="0" u="none" strike="noStrike" cap="none" spc="0" baseline="0">
          <a:solidFill>
            <a:srgbClr val="404040"/>
          </a:solidFill>
          <a:uFillTx/>
          <a:latin typeface="Klint Pro Regular"/>
          <a:ea typeface="Klint Pro Regular"/>
          <a:cs typeface="Klint Pro Regular"/>
          <a:sym typeface="Klint Pro Regular"/>
        </a:defRPr>
      </a:lvl1pPr>
      <a:lvl2pPr marL="384048" marR="0" indent="-182880" algn="l" defTabSz="914400" rtl="0" latinLnBrk="0">
        <a:lnSpc>
          <a:spcPct val="90000"/>
        </a:lnSpc>
        <a:spcBef>
          <a:spcPts val="400"/>
        </a:spcBef>
        <a:spcAft>
          <a:spcPts val="0"/>
        </a:spcAft>
        <a:buClr>
          <a:schemeClr val="accent1"/>
        </a:buClr>
        <a:buSzPct val="100000"/>
        <a:buFont typeface="Trebuchet MS"/>
        <a:buChar char="◦"/>
        <a:tabLst/>
        <a:defRPr sz="1800" b="0" i="0" u="none" strike="noStrike" cap="none" spc="0" baseline="0">
          <a:solidFill>
            <a:srgbClr val="404040"/>
          </a:solidFill>
          <a:uFillTx/>
          <a:latin typeface="Klint Pro Regular"/>
          <a:ea typeface="Klint Pro Regular"/>
          <a:cs typeface="Klint Pro Regular"/>
          <a:sym typeface="Klint Pro Regular"/>
        </a:defRPr>
      </a:lvl2pPr>
      <a:lvl3pPr marL="619178" marR="0" indent="-235130" algn="l" defTabSz="914400" rtl="0" latinLnBrk="0">
        <a:lnSpc>
          <a:spcPct val="90000"/>
        </a:lnSpc>
        <a:spcBef>
          <a:spcPts val="400"/>
        </a:spcBef>
        <a:spcAft>
          <a:spcPts val="0"/>
        </a:spcAft>
        <a:buClr>
          <a:schemeClr val="accent1"/>
        </a:buClr>
        <a:buSzPct val="100000"/>
        <a:buFont typeface="Trebuchet MS"/>
        <a:buChar char="◦"/>
        <a:tabLst/>
        <a:defRPr sz="1800" b="0" i="0" u="none" strike="noStrike" cap="none" spc="0" baseline="0">
          <a:solidFill>
            <a:srgbClr val="404040"/>
          </a:solidFill>
          <a:uFillTx/>
          <a:latin typeface="Klint Pro Regular"/>
          <a:ea typeface="Klint Pro Regular"/>
          <a:cs typeface="Klint Pro Regular"/>
          <a:sym typeface="Klint Pro Regular"/>
        </a:defRPr>
      </a:lvl3pPr>
      <a:lvl4pPr marL="802059" marR="0" indent="-235131" algn="l" defTabSz="914400" rtl="0" latinLnBrk="0">
        <a:lnSpc>
          <a:spcPct val="90000"/>
        </a:lnSpc>
        <a:spcBef>
          <a:spcPts val="400"/>
        </a:spcBef>
        <a:spcAft>
          <a:spcPts val="0"/>
        </a:spcAft>
        <a:buClr>
          <a:schemeClr val="accent1"/>
        </a:buClr>
        <a:buSzPct val="100000"/>
        <a:buFont typeface="Trebuchet MS"/>
        <a:buChar char="◦"/>
        <a:tabLst/>
        <a:defRPr sz="1800" b="0" i="0" u="none" strike="noStrike" cap="none" spc="0" baseline="0">
          <a:solidFill>
            <a:srgbClr val="404040"/>
          </a:solidFill>
          <a:uFillTx/>
          <a:latin typeface="Klint Pro Regular"/>
          <a:ea typeface="Klint Pro Regular"/>
          <a:cs typeface="Klint Pro Regular"/>
          <a:sym typeface="Klint Pro Regular"/>
        </a:defRPr>
      </a:lvl4pPr>
      <a:lvl5pPr marL="984939" marR="0" indent="-235131" algn="l" defTabSz="914400" rtl="0" latinLnBrk="0">
        <a:lnSpc>
          <a:spcPct val="90000"/>
        </a:lnSpc>
        <a:spcBef>
          <a:spcPts val="400"/>
        </a:spcBef>
        <a:spcAft>
          <a:spcPts val="0"/>
        </a:spcAft>
        <a:buClr>
          <a:schemeClr val="accent1"/>
        </a:buClr>
        <a:buSzPct val="100000"/>
        <a:buFont typeface="Trebuchet MS"/>
        <a:buChar char="◦"/>
        <a:tabLst/>
        <a:defRPr sz="1800" b="0" i="0" u="none" strike="noStrike" cap="none" spc="0" baseline="0">
          <a:solidFill>
            <a:srgbClr val="404040"/>
          </a:solidFill>
          <a:uFillTx/>
          <a:latin typeface="Klint Pro Regular"/>
          <a:ea typeface="Klint Pro Regular"/>
          <a:cs typeface="Klint Pro Regular"/>
          <a:sym typeface="Klint Pro Regular"/>
        </a:defRPr>
      </a:lvl5pPr>
      <a:lvl6pPr marL="1165311" marR="0" indent="-293913" algn="l" defTabSz="914400" rtl="0" latinLnBrk="0">
        <a:lnSpc>
          <a:spcPct val="90000"/>
        </a:lnSpc>
        <a:spcBef>
          <a:spcPts val="400"/>
        </a:spcBef>
        <a:spcAft>
          <a:spcPts val="0"/>
        </a:spcAft>
        <a:buClr>
          <a:schemeClr val="accent1"/>
        </a:buClr>
        <a:buSzPct val="100000"/>
        <a:buFont typeface="Trebuchet MS"/>
        <a:buChar char="◦"/>
        <a:tabLst/>
        <a:defRPr sz="1800" b="0" i="0" u="none" strike="noStrike" cap="none" spc="0" baseline="0">
          <a:solidFill>
            <a:srgbClr val="404040"/>
          </a:solidFill>
          <a:uFillTx/>
          <a:latin typeface="Klint Pro Regular"/>
          <a:ea typeface="Klint Pro Regular"/>
          <a:cs typeface="Klint Pro Regular"/>
          <a:sym typeface="Klint Pro Regular"/>
        </a:defRPr>
      </a:lvl6pPr>
      <a:lvl7pPr marL="1365311" marR="0" indent="-293913" algn="l" defTabSz="914400" rtl="0" latinLnBrk="0">
        <a:lnSpc>
          <a:spcPct val="90000"/>
        </a:lnSpc>
        <a:spcBef>
          <a:spcPts val="400"/>
        </a:spcBef>
        <a:spcAft>
          <a:spcPts val="0"/>
        </a:spcAft>
        <a:buClr>
          <a:schemeClr val="accent1"/>
        </a:buClr>
        <a:buSzPct val="100000"/>
        <a:buFont typeface="Trebuchet MS"/>
        <a:buChar char="◦"/>
        <a:tabLst/>
        <a:defRPr sz="1800" b="0" i="0" u="none" strike="noStrike" cap="none" spc="0" baseline="0">
          <a:solidFill>
            <a:srgbClr val="404040"/>
          </a:solidFill>
          <a:uFillTx/>
          <a:latin typeface="Klint Pro Regular"/>
          <a:ea typeface="Klint Pro Regular"/>
          <a:cs typeface="Klint Pro Regular"/>
          <a:sym typeface="Klint Pro Regular"/>
        </a:defRPr>
      </a:lvl7pPr>
      <a:lvl8pPr marL="1565312" marR="0" indent="-293913" algn="l" defTabSz="914400" rtl="0" latinLnBrk="0">
        <a:lnSpc>
          <a:spcPct val="90000"/>
        </a:lnSpc>
        <a:spcBef>
          <a:spcPts val="400"/>
        </a:spcBef>
        <a:spcAft>
          <a:spcPts val="0"/>
        </a:spcAft>
        <a:buClr>
          <a:schemeClr val="accent1"/>
        </a:buClr>
        <a:buSzPct val="100000"/>
        <a:buFont typeface="Trebuchet MS"/>
        <a:buChar char="◦"/>
        <a:tabLst/>
        <a:defRPr sz="1800" b="0" i="0" u="none" strike="noStrike" cap="none" spc="0" baseline="0">
          <a:solidFill>
            <a:srgbClr val="404040"/>
          </a:solidFill>
          <a:uFillTx/>
          <a:latin typeface="Klint Pro Regular"/>
          <a:ea typeface="Klint Pro Regular"/>
          <a:cs typeface="Klint Pro Regular"/>
          <a:sym typeface="Klint Pro Regular"/>
        </a:defRPr>
      </a:lvl8pPr>
      <a:lvl9pPr marL="1765314" marR="0" indent="-293912" algn="l" defTabSz="914400" rtl="0" latinLnBrk="0">
        <a:lnSpc>
          <a:spcPct val="90000"/>
        </a:lnSpc>
        <a:spcBef>
          <a:spcPts val="400"/>
        </a:spcBef>
        <a:spcAft>
          <a:spcPts val="0"/>
        </a:spcAft>
        <a:buClr>
          <a:schemeClr val="accent1"/>
        </a:buClr>
        <a:buSzPct val="100000"/>
        <a:buFont typeface="Trebuchet MS"/>
        <a:buChar char="◦"/>
        <a:tabLst/>
        <a:defRPr sz="1800" b="0" i="0" u="none" strike="noStrike" cap="none" spc="0" baseline="0">
          <a:solidFill>
            <a:srgbClr val="404040"/>
          </a:solidFill>
          <a:uFillTx/>
          <a:latin typeface="Klint Pro Regular"/>
          <a:ea typeface="Klint Pro Regular"/>
          <a:cs typeface="Klint Pro Regular"/>
          <a:sym typeface="Klint Pro Regular"/>
        </a:defRPr>
      </a:lvl9pPr>
    </p:bodyStyle>
    <p:otherStyle>
      <a:lvl1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retsinformation.dk/eli/lta/2020/692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space.dtu.dk/nyheder/2019/03/dtu-space-udvikler-udstyr-til-skanning-for-brystkraeft?id=47b7cb98-10d5-4dff-a985-6f19396d3a42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7D6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Shape 67"/>
          <p:cNvSpPr txBox="1">
            <a:spLocks noGrp="1"/>
          </p:cNvSpPr>
          <p:nvPr>
            <p:ph type="title" idx="4294967295"/>
          </p:nvPr>
        </p:nvSpPr>
        <p:spPr>
          <a:xfrm>
            <a:off x="915742" y="4705323"/>
            <a:ext cx="9966557" cy="1143005"/>
          </a:xfrm>
          <a:prstGeom prst="rect">
            <a:avLst/>
          </a:prstGeom>
        </p:spPr>
        <p:txBody>
          <a:bodyPr lIns="0" tIns="0" rIns="0" bIns="0"/>
          <a:lstStyle/>
          <a:p>
            <a:pPr defTabSz="905255">
              <a:defRPr sz="6500" spc="-118">
                <a:solidFill>
                  <a:srgbClr val="FFFBF8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rPr dirty="0" err="1">
                <a:latin typeface="Klint Pro" panose="020D0503020204080204" pitchFamily="34" charset="77"/>
              </a:rPr>
              <a:t>Erhvervsinformatik</a:t>
            </a:r>
            <a:r>
              <a:rPr dirty="0">
                <a:latin typeface="Klint Pro" panose="020D0503020204080204" pitchFamily="34" charset="77"/>
              </a:rPr>
              <a:t> </a:t>
            </a:r>
          </a:p>
        </p:txBody>
      </p:sp>
      <p:sp>
        <p:nvSpPr>
          <p:cNvPr id="156" name="Shape 68"/>
          <p:cNvSpPr txBox="1">
            <a:spLocks noGrp="1"/>
          </p:cNvSpPr>
          <p:nvPr>
            <p:ph type="body" sz="quarter" idx="4294967295"/>
          </p:nvPr>
        </p:nvSpPr>
        <p:spPr>
          <a:xfrm>
            <a:off x="915742" y="5578283"/>
            <a:ext cx="10058401" cy="1143005"/>
          </a:xfrm>
          <a:prstGeom prst="rect">
            <a:avLst/>
          </a:prstGeom>
        </p:spPr>
        <p:txBody>
          <a:bodyPr lIns="45718" tIns="45718" rIns="45718" bIns="45718"/>
          <a:lstStyle/>
          <a:p>
            <a:pPr marL="0" indent="0">
              <a:lnSpc>
                <a:spcPts val="5600"/>
              </a:lnSpc>
              <a:buSzTx/>
              <a:buNone/>
              <a:defRPr sz="2400" cap="all" spc="200">
                <a:solidFill>
                  <a:srgbClr val="003B41"/>
                </a:solidFill>
              </a:defRPr>
            </a:pPr>
            <a:r>
              <a:t>Grundfag f </a:t>
            </a:r>
            <a:r>
              <a:rPr>
                <a:solidFill>
                  <a:srgbClr val="F35364"/>
                </a:solidFill>
              </a:rPr>
              <a:t> |</a:t>
            </a:r>
            <a:r>
              <a:t>   introduktion</a:t>
            </a:r>
          </a:p>
        </p:txBody>
      </p:sp>
      <p:pic>
        <p:nvPicPr>
          <p:cNvPr id="157" name="Billede" descr="Billed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304800"/>
            <a:ext cx="11304359" cy="47960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Teknologisk handleevne og computationel tankegang betyder at"/>
          <p:cNvSpPr txBox="1">
            <a:spLocks noGrp="1"/>
          </p:cNvSpPr>
          <p:nvPr>
            <p:ph type="title" idx="4294967295"/>
          </p:nvPr>
        </p:nvSpPr>
        <p:spPr>
          <a:xfrm>
            <a:off x="-1" y="875289"/>
            <a:ext cx="12281152" cy="1450764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algn="ctr">
              <a:defRPr sz="4600" spc="-95">
                <a:solidFill>
                  <a:srgbClr val="F35364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rPr sz="4400" dirty="0" err="1"/>
              <a:t>Teknologisk</a:t>
            </a:r>
            <a:r>
              <a:rPr sz="4400" dirty="0"/>
              <a:t> </a:t>
            </a:r>
            <a:r>
              <a:rPr sz="4400" dirty="0" err="1"/>
              <a:t>handleevne</a:t>
            </a:r>
            <a:r>
              <a:rPr sz="4400" dirty="0"/>
              <a:t> </a:t>
            </a:r>
            <a:r>
              <a:rPr sz="4400" dirty="0" err="1"/>
              <a:t>og</a:t>
            </a:r>
            <a:r>
              <a:rPr sz="4400" dirty="0"/>
              <a:t> </a:t>
            </a:r>
            <a:r>
              <a:rPr sz="4400" dirty="0" err="1"/>
              <a:t>computationel</a:t>
            </a:r>
            <a:r>
              <a:rPr sz="4400" dirty="0"/>
              <a:t> </a:t>
            </a:r>
            <a:r>
              <a:rPr sz="4400" dirty="0" err="1"/>
              <a:t>tankegang</a:t>
            </a:r>
            <a:r>
              <a:rPr sz="4400" dirty="0"/>
              <a:t> </a:t>
            </a:r>
            <a:r>
              <a:rPr sz="4400" dirty="0" err="1"/>
              <a:t>betyder</a:t>
            </a:r>
            <a:r>
              <a:rPr sz="4400" dirty="0"/>
              <a:t> at</a:t>
            </a:r>
            <a:r>
              <a:rPr sz="4400" spc="-25" dirty="0"/>
              <a:t> </a:t>
            </a:r>
          </a:p>
        </p:txBody>
      </p:sp>
      <p:sp>
        <p:nvSpPr>
          <p:cNvPr id="191" name="I skal anvende grundlæggende viden om netværk…"/>
          <p:cNvSpPr txBox="1">
            <a:spLocks noGrp="1"/>
          </p:cNvSpPr>
          <p:nvPr>
            <p:ph type="body" sz="half" idx="4294967295"/>
          </p:nvPr>
        </p:nvSpPr>
        <p:spPr>
          <a:xfrm>
            <a:off x="2512690" y="2336458"/>
            <a:ext cx="7166620" cy="3636441"/>
          </a:xfrm>
          <a:prstGeom prst="rect">
            <a:avLst/>
          </a:prstGeom>
        </p:spPr>
        <p:txBody>
          <a:bodyPr/>
          <a:lstStyle/>
          <a:p>
            <a:pPr marL="0" lvl="1" indent="228600">
              <a:buClrTx/>
              <a:buSzTx/>
              <a:buFontTx/>
              <a:buNone/>
            </a:pPr>
            <a:endParaRPr dirty="0"/>
          </a:p>
          <a:p>
            <a:pPr marL="384047" lvl="1" indent="-182879">
              <a:spcBef>
                <a:spcPts val="2700"/>
              </a:spcBef>
              <a:buClr>
                <a:srgbClr val="F35364"/>
              </a:buClr>
              <a:defRPr sz="2000"/>
            </a:pPr>
            <a:r>
              <a:rPr dirty="0"/>
              <a:t>I </a:t>
            </a:r>
            <a:r>
              <a:rPr dirty="0" err="1"/>
              <a:t>skal</a:t>
            </a:r>
            <a:r>
              <a:rPr dirty="0"/>
              <a:t> </a:t>
            </a:r>
            <a:r>
              <a:rPr dirty="0" err="1"/>
              <a:t>anvende</a:t>
            </a:r>
            <a:r>
              <a:rPr dirty="0"/>
              <a:t> </a:t>
            </a:r>
            <a:r>
              <a:rPr dirty="0" err="1"/>
              <a:t>grundlæggende</a:t>
            </a:r>
            <a:r>
              <a:rPr dirty="0"/>
              <a:t> </a:t>
            </a:r>
            <a:r>
              <a:rPr dirty="0" err="1"/>
              <a:t>viden</a:t>
            </a:r>
            <a:r>
              <a:rPr dirty="0"/>
              <a:t> om </a:t>
            </a:r>
            <a:r>
              <a:rPr dirty="0" err="1"/>
              <a:t>netværk</a:t>
            </a:r>
            <a:endParaRPr dirty="0"/>
          </a:p>
          <a:p>
            <a:pPr marL="384047" lvl="1" indent="-182879">
              <a:spcBef>
                <a:spcPts val="2700"/>
              </a:spcBef>
              <a:buClr>
                <a:srgbClr val="F35364"/>
              </a:buClr>
              <a:defRPr sz="2000"/>
            </a:pPr>
            <a:r>
              <a:rPr dirty="0"/>
              <a:t>I </a:t>
            </a:r>
            <a:r>
              <a:rPr dirty="0" err="1"/>
              <a:t>skal</a:t>
            </a:r>
            <a:r>
              <a:rPr dirty="0"/>
              <a:t> </a:t>
            </a:r>
            <a:r>
              <a:rPr dirty="0" err="1"/>
              <a:t>forstå</a:t>
            </a:r>
            <a:r>
              <a:rPr dirty="0"/>
              <a:t> </a:t>
            </a:r>
            <a:r>
              <a:rPr dirty="0" err="1"/>
              <a:t>algoritmiske</a:t>
            </a:r>
            <a:r>
              <a:rPr dirty="0"/>
              <a:t> </a:t>
            </a:r>
            <a:r>
              <a:rPr dirty="0" err="1"/>
              <a:t>forskrifter</a:t>
            </a:r>
            <a:r>
              <a:rPr dirty="0"/>
              <a:t>.</a:t>
            </a:r>
          </a:p>
          <a:p>
            <a:pPr marL="384047" lvl="1" indent="-182879">
              <a:spcBef>
                <a:spcPts val="2700"/>
              </a:spcBef>
              <a:buClr>
                <a:srgbClr val="F35364"/>
              </a:buClr>
              <a:defRPr sz="2000"/>
            </a:pPr>
            <a:r>
              <a:rPr dirty="0"/>
              <a:t>I </a:t>
            </a:r>
            <a:r>
              <a:rPr dirty="0" err="1"/>
              <a:t>skal</a:t>
            </a:r>
            <a:r>
              <a:rPr dirty="0"/>
              <a:t> </a:t>
            </a:r>
            <a:r>
              <a:rPr dirty="0" err="1"/>
              <a:t>også</a:t>
            </a:r>
            <a:r>
              <a:rPr dirty="0"/>
              <a:t> </a:t>
            </a:r>
            <a:r>
              <a:rPr dirty="0" err="1"/>
              <a:t>forstå</a:t>
            </a:r>
            <a:r>
              <a:rPr dirty="0"/>
              <a:t> </a:t>
            </a:r>
            <a:r>
              <a:rPr dirty="0" err="1"/>
              <a:t>abstraktion</a:t>
            </a:r>
            <a:r>
              <a:rPr dirty="0"/>
              <a:t> </a:t>
            </a:r>
            <a:r>
              <a:rPr dirty="0" err="1"/>
              <a:t>og</a:t>
            </a:r>
            <a:r>
              <a:rPr dirty="0"/>
              <a:t> </a:t>
            </a:r>
            <a:r>
              <a:rPr dirty="0" err="1"/>
              <a:t>mønstergenkendelse</a:t>
            </a:r>
            <a:endParaRPr dirty="0"/>
          </a:p>
          <a:p>
            <a:pPr marL="384047" lvl="1" indent="-182879">
              <a:spcBef>
                <a:spcPts val="2700"/>
              </a:spcBef>
              <a:buClr>
                <a:srgbClr val="F35364"/>
              </a:buClr>
              <a:defRPr sz="2000"/>
            </a:pPr>
            <a:r>
              <a:rPr dirty="0" err="1"/>
              <a:t>Og</a:t>
            </a:r>
            <a:r>
              <a:rPr dirty="0"/>
              <a:t> </a:t>
            </a:r>
            <a:r>
              <a:rPr dirty="0" err="1"/>
              <a:t>så</a:t>
            </a:r>
            <a:r>
              <a:rPr dirty="0"/>
              <a:t> </a:t>
            </a:r>
            <a:r>
              <a:rPr dirty="0" err="1"/>
              <a:t>skal</a:t>
            </a:r>
            <a:r>
              <a:rPr dirty="0"/>
              <a:t> I </a:t>
            </a:r>
            <a:r>
              <a:rPr dirty="0" err="1"/>
              <a:t>forstå</a:t>
            </a:r>
            <a:r>
              <a:rPr dirty="0"/>
              <a:t> </a:t>
            </a:r>
            <a:r>
              <a:rPr dirty="0" err="1"/>
              <a:t>datamodellering</a:t>
            </a:r>
            <a:r>
              <a:rPr dirty="0"/>
              <a:t> </a:t>
            </a:r>
            <a:r>
              <a:rPr dirty="0" err="1"/>
              <a:t>samt</a:t>
            </a:r>
            <a:r>
              <a:rPr dirty="0"/>
              <a:t> test </a:t>
            </a:r>
            <a:r>
              <a:rPr dirty="0" err="1"/>
              <a:t>og</a:t>
            </a:r>
            <a:r>
              <a:rPr dirty="0"/>
              <a:t> </a:t>
            </a:r>
            <a:r>
              <a:rPr dirty="0" err="1"/>
              <a:t>afprøvning</a:t>
            </a:r>
            <a:endParaRPr dirty="0"/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Eksempler"/>
          <p:cNvSpPr txBox="1">
            <a:spLocks noGrp="1"/>
          </p:cNvSpPr>
          <p:nvPr>
            <p:ph type="title" idx="4294967295"/>
          </p:nvPr>
        </p:nvSpPr>
        <p:spPr>
          <a:xfrm>
            <a:off x="-1" y="390612"/>
            <a:ext cx="12281152" cy="1450764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 spc="-100">
                <a:solidFill>
                  <a:srgbClr val="F35364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r>
              <a:t>Eksempler</a:t>
            </a:r>
          </a:p>
        </p:txBody>
      </p:sp>
      <p:sp>
        <p:nvSpPr>
          <p:cNvPr id="194" name="Hvis - så…"/>
          <p:cNvSpPr txBox="1">
            <a:spLocks noGrp="1"/>
          </p:cNvSpPr>
          <p:nvPr>
            <p:ph type="body" sz="half" idx="4294967295"/>
          </p:nvPr>
        </p:nvSpPr>
        <p:spPr>
          <a:xfrm>
            <a:off x="2056798" y="2829953"/>
            <a:ext cx="8167554" cy="3636441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  <a:defRPr sz="2000"/>
            </a:pPr>
            <a:endParaRPr dirty="0">
              <a:solidFill>
                <a:srgbClr val="000000"/>
              </a:solidFill>
            </a:endParaRPr>
          </a:p>
          <a:p>
            <a:pPr marL="0" indent="0" defTabSz="457200">
              <a:lnSpc>
                <a:spcPts val="4000"/>
              </a:lnSpc>
              <a:spcBef>
                <a:spcPts val="0"/>
              </a:spcBef>
              <a:buClrTx/>
              <a:buSzTx/>
              <a:buFontTx/>
              <a:buNone/>
              <a:defRPr sz="2200">
                <a:latin typeface="Klint Pro Light"/>
                <a:ea typeface="Klint Pro Light"/>
                <a:cs typeface="Klint Pro Light"/>
                <a:sym typeface="Klint Pro Medium"/>
              </a:defRPr>
            </a:pPr>
            <a:r>
              <a:rPr b="1" dirty="0" err="1">
                <a:latin typeface="Klint Pro Light" panose="020D0303020204080204" pitchFamily="34" charset="77"/>
              </a:rPr>
              <a:t>Hvis</a:t>
            </a:r>
            <a:r>
              <a:rPr b="1" dirty="0">
                <a:latin typeface="Klint Pro Light" panose="020D0303020204080204" pitchFamily="34" charset="77"/>
              </a:rPr>
              <a:t> - </a:t>
            </a:r>
            <a:r>
              <a:rPr b="1" dirty="0" err="1">
                <a:latin typeface="Klint Pro Light" panose="020D0303020204080204" pitchFamily="34" charset="77"/>
              </a:rPr>
              <a:t>så</a:t>
            </a:r>
            <a:endParaRPr b="1" dirty="0">
              <a:latin typeface="Klint Pro Light" panose="020D0303020204080204" pitchFamily="34" charset="77"/>
            </a:endParaRPr>
          </a:p>
          <a:p>
            <a:pPr marL="384047" lvl="1" indent="-182879">
              <a:buClr>
                <a:srgbClr val="F35364"/>
              </a:buClr>
              <a:defRPr sz="2200"/>
            </a:pPr>
            <a:r>
              <a:rPr dirty="0" err="1">
                <a:solidFill>
                  <a:srgbClr val="E15F67"/>
                </a:solidFill>
              </a:rPr>
              <a:t>Hvis</a:t>
            </a:r>
            <a:r>
              <a:rPr dirty="0"/>
              <a:t> der er </a:t>
            </a:r>
            <a:r>
              <a:rPr dirty="0" err="1"/>
              <a:t>bevægelse</a:t>
            </a:r>
            <a:r>
              <a:rPr dirty="0"/>
              <a:t> </a:t>
            </a:r>
            <a:r>
              <a:rPr dirty="0" err="1"/>
              <a:t>i</a:t>
            </a:r>
            <a:r>
              <a:rPr dirty="0"/>
              <a:t> </a:t>
            </a:r>
            <a:r>
              <a:rPr dirty="0" err="1"/>
              <a:t>rummet</a:t>
            </a:r>
            <a:r>
              <a:rPr dirty="0"/>
              <a:t> – SÅ </a:t>
            </a:r>
            <a:r>
              <a:rPr dirty="0" err="1"/>
              <a:t>tænder</a:t>
            </a:r>
            <a:r>
              <a:rPr dirty="0"/>
              <a:t> </a:t>
            </a:r>
            <a:r>
              <a:rPr dirty="0" err="1"/>
              <a:t>lyset</a:t>
            </a:r>
            <a:r>
              <a:rPr dirty="0"/>
              <a:t>. </a:t>
            </a:r>
          </a:p>
          <a:p>
            <a:pPr marL="0" lvl="1" indent="228600">
              <a:buClrTx/>
              <a:buSzTx/>
              <a:buFontTx/>
              <a:buNone/>
              <a:defRPr sz="2200"/>
            </a:pPr>
            <a:endParaRPr dirty="0"/>
          </a:p>
          <a:p>
            <a:pPr marL="384047" lvl="1" indent="-182879">
              <a:spcBef>
                <a:spcPts val="1600"/>
              </a:spcBef>
              <a:buClr>
                <a:srgbClr val="F35364"/>
              </a:buClr>
              <a:defRPr sz="2200"/>
            </a:pPr>
            <a:r>
              <a:rPr dirty="0"/>
              <a:t>Der </a:t>
            </a:r>
            <a:r>
              <a:rPr dirty="0" err="1"/>
              <a:t>skal</a:t>
            </a:r>
            <a:r>
              <a:rPr dirty="0"/>
              <a:t> </a:t>
            </a:r>
            <a:r>
              <a:rPr dirty="0" err="1"/>
              <a:t>være</a:t>
            </a:r>
            <a:r>
              <a:rPr dirty="0"/>
              <a:t> </a:t>
            </a:r>
            <a:r>
              <a:rPr dirty="0" err="1"/>
              <a:t>noget</a:t>
            </a:r>
            <a:r>
              <a:rPr dirty="0"/>
              <a:t>, </a:t>
            </a:r>
            <a:r>
              <a:rPr dirty="0" err="1"/>
              <a:t>som</a:t>
            </a:r>
            <a:r>
              <a:rPr dirty="0"/>
              <a:t> </a:t>
            </a:r>
            <a:r>
              <a:rPr dirty="0" err="1"/>
              <a:t>opfanger</a:t>
            </a:r>
            <a:r>
              <a:rPr dirty="0"/>
              <a:t> </a:t>
            </a:r>
            <a:r>
              <a:rPr dirty="0" err="1"/>
              <a:t>bevægelse</a:t>
            </a:r>
            <a:r>
              <a:rPr dirty="0"/>
              <a:t>. </a:t>
            </a:r>
            <a:r>
              <a:rPr dirty="0" err="1"/>
              <a:t>Lyscensor</a:t>
            </a:r>
            <a:r>
              <a:rPr dirty="0"/>
              <a:t>?</a:t>
            </a:r>
          </a:p>
          <a:p>
            <a:pPr marL="384047" lvl="1" indent="-182879">
              <a:spcBef>
                <a:spcPts val="1600"/>
              </a:spcBef>
              <a:buClr>
                <a:srgbClr val="F35364"/>
              </a:buClr>
              <a:defRPr sz="2200"/>
            </a:pPr>
            <a:r>
              <a:rPr dirty="0"/>
              <a:t>Der </a:t>
            </a:r>
            <a:r>
              <a:rPr dirty="0" err="1"/>
              <a:t>skal</a:t>
            </a:r>
            <a:r>
              <a:rPr dirty="0"/>
              <a:t> gives </a:t>
            </a:r>
            <a:r>
              <a:rPr dirty="0" err="1"/>
              <a:t>besked</a:t>
            </a:r>
            <a:r>
              <a:rPr dirty="0"/>
              <a:t> </a:t>
            </a:r>
            <a:r>
              <a:rPr dirty="0" err="1"/>
              <a:t>til</a:t>
            </a:r>
            <a:r>
              <a:rPr dirty="0"/>
              <a:t> </a:t>
            </a:r>
            <a:r>
              <a:rPr dirty="0" err="1"/>
              <a:t>noget</a:t>
            </a:r>
            <a:r>
              <a:rPr dirty="0"/>
              <a:t>, </a:t>
            </a:r>
            <a:r>
              <a:rPr dirty="0" err="1"/>
              <a:t>som</a:t>
            </a:r>
            <a:r>
              <a:rPr dirty="0"/>
              <a:t> </a:t>
            </a:r>
            <a:r>
              <a:rPr dirty="0" err="1"/>
              <a:t>tænder</a:t>
            </a:r>
            <a:r>
              <a:rPr dirty="0"/>
              <a:t> </a:t>
            </a:r>
            <a:r>
              <a:rPr dirty="0" err="1"/>
              <a:t>lyset</a:t>
            </a:r>
            <a:r>
              <a:rPr dirty="0"/>
              <a:t>. Switch?</a:t>
            </a: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å ikke i panik!!"/>
          <p:cNvSpPr txBox="1">
            <a:spLocks noGrp="1"/>
          </p:cNvSpPr>
          <p:nvPr>
            <p:ph type="title" idx="4294967295"/>
          </p:nvPr>
        </p:nvSpPr>
        <p:spPr>
          <a:xfrm>
            <a:off x="-1" y="390612"/>
            <a:ext cx="12281152" cy="1450764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 spc="-100">
                <a:solidFill>
                  <a:srgbClr val="F35364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r>
              <a:t>Gå ikke i panik!!</a:t>
            </a:r>
          </a:p>
        </p:txBody>
      </p:sp>
      <p:sp>
        <p:nvSpPr>
          <p:cNvPr id="197" name="Vi er her jo for jer"/>
          <p:cNvSpPr txBox="1">
            <a:spLocks noGrp="1"/>
          </p:cNvSpPr>
          <p:nvPr>
            <p:ph type="body" sz="quarter" idx="4294967295"/>
          </p:nvPr>
        </p:nvSpPr>
        <p:spPr>
          <a:xfrm>
            <a:off x="4287451" y="3663514"/>
            <a:ext cx="3617098" cy="910873"/>
          </a:xfrm>
          <a:prstGeom prst="rect">
            <a:avLst/>
          </a:prstGeom>
        </p:spPr>
        <p:txBody>
          <a:bodyPr/>
          <a:lstStyle>
            <a:lvl1pPr marL="0" indent="0" defTabSz="457200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 sz="3400">
                <a:solidFill>
                  <a:srgbClr val="1F3540"/>
                </a:solidFill>
              </a:defRPr>
            </a:lvl1pPr>
          </a:lstStyle>
          <a:p>
            <a:pPr>
              <a:defRPr>
                <a:solidFill>
                  <a:srgbClr val="000000"/>
                </a:solidFill>
              </a:defRPr>
            </a:pPr>
            <a:r>
              <a:rPr>
                <a:solidFill>
                  <a:srgbClr val="1F3540"/>
                </a:solidFill>
              </a:rPr>
              <a:t>Vi er her jo for jer</a:t>
            </a:r>
          </a:p>
        </p:txBody>
      </p:sp>
      <p:grpSp>
        <p:nvGrpSpPr>
          <p:cNvPr id="202" name="Grupper"/>
          <p:cNvGrpSpPr/>
          <p:nvPr/>
        </p:nvGrpSpPr>
        <p:grpSpPr>
          <a:xfrm rot="804531">
            <a:off x="7900001" y="3483950"/>
            <a:ext cx="1270001" cy="1270001"/>
            <a:chOff x="0" y="0"/>
            <a:chExt cx="1270000" cy="1270000"/>
          </a:xfrm>
        </p:grpSpPr>
        <p:sp>
          <p:nvSpPr>
            <p:cNvPr id="198" name="Cirkel"/>
            <p:cNvSpPr/>
            <p:nvPr/>
          </p:nvSpPr>
          <p:spPr>
            <a:xfrm>
              <a:off x="0" y="0"/>
              <a:ext cx="1270000" cy="1270000"/>
            </a:xfrm>
            <a:prstGeom prst="ellipse">
              <a:avLst/>
            </a:prstGeom>
            <a:noFill/>
            <a:ln w="38100" cap="flat">
              <a:solidFill>
                <a:srgbClr val="E15F67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endParaRPr/>
            </a:p>
          </p:txBody>
        </p:sp>
        <p:sp>
          <p:nvSpPr>
            <p:cNvPr id="199" name="Cirkel"/>
            <p:cNvSpPr/>
            <p:nvPr/>
          </p:nvSpPr>
          <p:spPr>
            <a:xfrm>
              <a:off x="446985" y="400405"/>
              <a:ext cx="87106" cy="87106"/>
            </a:xfrm>
            <a:prstGeom prst="ellipse">
              <a:avLst/>
            </a:prstGeom>
            <a:solidFill>
              <a:srgbClr val="E15F67"/>
            </a:solidFill>
            <a:ln w="25400" cap="flat">
              <a:solidFill>
                <a:srgbClr val="E15F67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endParaRPr/>
            </a:p>
          </p:txBody>
        </p:sp>
        <p:sp>
          <p:nvSpPr>
            <p:cNvPr id="200" name="Cirkel"/>
            <p:cNvSpPr/>
            <p:nvPr/>
          </p:nvSpPr>
          <p:spPr>
            <a:xfrm>
              <a:off x="735910" y="400405"/>
              <a:ext cx="87106" cy="87106"/>
            </a:xfrm>
            <a:prstGeom prst="ellipse">
              <a:avLst/>
            </a:prstGeom>
            <a:solidFill>
              <a:srgbClr val="E15F67"/>
            </a:solidFill>
            <a:ln w="25400" cap="flat">
              <a:solidFill>
                <a:srgbClr val="E15F67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endParaRPr/>
            </a:p>
          </p:txBody>
        </p:sp>
        <p:sp>
          <p:nvSpPr>
            <p:cNvPr id="201" name="Figur"/>
            <p:cNvSpPr/>
            <p:nvPr/>
          </p:nvSpPr>
          <p:spPr>
            <a:xfrm>
              <a:off x="227520" y="682935"/>
              <a:ext cx="814961" cy="3848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003" extrusionOk="0">
                  <a:moveTo>
                    <a:pt x="0" y="0"/>
                  </a:moveTo>
                  <a:lnTo>
                    <a:pt x="21600" y="0"/>
                  </a:lnTo>
                  <a:cubicBezTo>
                    <a:pt x="21318" y="11334"/>
                    <a:pt x="16919" y="20393"/>
                    <a:pt x="11414" y="20973"/>
                  </a:cubicBezTo>
                  <a:cubicBezTo>
                    <a:pt x="5461" y="21600"/>
                    <a:pt x="372" y="12248"/>
                    <a:pt x="0" y="0"/>
                  </a:cubicBezTo>
                  <a:close/>
                </a:path>
              </a:pathLst>
            </a:custGeom>
            <a:noFill/>
            <a:ln w="38100" cap="flat">
              <a:solidFill>
                <a:srgbClr val="E15F67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</p:grp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Mål for undervisningen (1)"/>
          <p:cNvSpPr txBox="1">
            <a:spLocks noGrp="1"/>
          </p:cNvSpPr>
          <p:nvPr>
            <p:ph type="title" idx="4294967295"/>
          </p:nvPr>
        </p:nvSpPr>
        <p:spPr>
          <a:xfrm>
            <a:off x="-1" y="390612"/>
            <a:ext cx="12281152" cy="1450764"/>
          </a:xfrm>
          <a:prstGeom prst="rect">
            <a:avLst/>
          </a:prstGeom>
        </p:spPr>
        <p:txBody>
          <a:bodyPr lIns="0" tIns="0" rIns="0" bIns="0"/>
          <a:lstStyle/>
          <a:p>
            <a:pPr algn="ctr">
              <a:defRPr spc="-100">
                <a:solidFill>
                  <a:srgbClr val="F35364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Mål for undervisningen (1)</a:t>
            </a:r>
            <a:r>
              <a:rPr sz="1200" spc="-25"/>
              <a:t> </a:t>
            </a:r>
          </a:p>
        </p:txBody>
      </p:sp>
      <p:sp>
        <p:nvSpPr>
          <p:cNvPr id="205" name="Digital myndiggørelse…"/>
          <p:cNvSpPr txBox="1">
            <a:spLocks noGrp="1"/>
          </p:cNvSpPr>
          <p:nvPr>
            <p:ph type="body" sz="half" idx="4294967295"/>
          </p:nvPr>
        </p:nvSpPr>
        <p:spPr>
          <a:xfrm>
            <a:off x="1679670" y="2889364"/>
            <a:ext cx="9531985" cy="3402579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  <a:defRPr sz="2000">
                <a:latin typeface="Klint Pro Light"/>
                <a:ea typeface="Klint Pro Light"/>
                <a:cs typeface="Klint Pro Light"/>
                <a:sym typeface="Klint Pro Medium"/>
              </a:defRPr>
            </a:pPr>
            <a:r>
              <a:rPr b="1" dirty="0">
                <a:latin typeface="Klint Pro Light" panose="020D0303020204080204" pitchFamily="34" charset="77"/>
              </a:rPr>
              <a:t>Digital </a:t>
            </a:r>
            <a:r>
              <a:rPr b="1" dirty="0" err="1">
                <a:latin typeface="Klint Pro Light" panose="020D0303020204080204" pitchFamily="34" charset="77"/>
              </a:rPr>
              <a:t>myndiggørelse</a:t>
            </a:r>
            <a:endParaRPr sz="1200" b="1" dirty="0">
              <a:latin typeface="Klint Pro Light" panose="020D0303020204080204" pitchFamily="34" charset="77"/>
            </a:endParaRPr>
          </a:p>
          <a:p>
            <a:pPr marL="0" indent="0">
              <a:buSzTx/>
              <a:buNone/>
            </a:pPr>
            <a:endParaRPr dirty="0">
              <a:solidFill>
                <a:srgbClr val="000000"/>
              </a:solidFill>
            </a:endParaRPr>
          </a:p>
          <a:p>
            <a:pPr marL="0" lvl="3" indent="685800">
              <a:buClrTx/>
              <a:buSzTx/>
              <a:buFontTx/>
              <a:buNone/>
            </a:pPr>
            <a:r>
              <a:rPr lang="da-DK" dirty="0"/>
              <a:t>   </a:t>
            </a:r>
            <a:r>
              <a:rPr dirty="0"/>
              <a:t>Har </a:t>
            </a:r>
            <a:r>
              <a:rPr dirty="0" err="1"/>
              <a:t>kendskab</a:t>
            </a:r>
            <a:r>
              <a:rPr dirty="0"/>
              <a:t> </a:t>
            </a:r>
            <a:r>
              <a:rPr dirty="0" err="1"/>
              <a:t>til</a:t>
            </a:r>
            <a:r>
              <a:rPr dirty="0"/>
              <a:t> </a:t>
            </a:r>
            <a:r>
              <a:rPr dirty="0" err="1"/>
              <a:t>digitale</a:t>
            </a:r>
            <a:r>
              <a:rPr dirty="0"/>
              <a:t> </a:t>
            </a:r>
            <a:r>
              <a:rPr dirty="0" err="1"/>
              <a:t>artefakters</a:t>
            </a:r>
            <a:r>
              <a:rPr dirty="0"/>
              <a:t> </a:t>
            </a:r>
            <a:r>
              <a:rPr dirty="0" err="1"/>
              <a:t>betydning</a:t>
            </a:r>
            <a:r>
              <a:rPr dirty="0"/>
              <a:t> for </a:t>
            </a:r>
            <a:r>
              <a:rPr dirty="0" err="1"/>
              <a:t>arbejdsgange</a:t>
            </a:r>
            <a:r>
              <a:rPr dirty="0"/>
              <a:t>, </a:t>
            </a:r>
            <a:r>
              <a:rPr dirty="0" err="1"/>
              <a:t>arbejdets</a:t>
            </a:r>
            <a:r>
              <a:rPr dirty="0"/>
              <a:t> </a:t>
            </a:r>
            <a:r>
              <a:rPr lang="da-DK" dirty="0"/>
              <a:t>	</a:t>
            </a:r>
            <a:r>
              <a:rPr dirty="0" err="1"/>
              <a:t>organisering</a:t>
            </a:r>
            <a:r>
              <a:rPr dirty="0"/>
              <a:t>, </a:t>
            </a:r>
            <a:r>
              <a:rPr dirty="0" err="1"/>
              <a:t>organisationen</a:t>
            </a:r>
            <a:r>
              <a:rPr dirty="0"/>
              <a:t> </a:t>
            </a:r>
            <a:r>
              <a:rPr dirty="0" err="1"/>
              <a:t>og</a:t>
            </a:r>
            <a:r>
              <a:rPr dirty="0"/>
              <a:t> for </a:t>
            </a:r>
            <a:r>
              <a:rPr dirty="0" err="1"/>
              <a:t>samfundet</a:t>
            </a:r>
            <a:r>
              <a:rPr dirty="0"/>
              <a:t>.</a:t>
            </a:r>
          </a:p>
          <a:p>
            <a:pPr marL="0" lvl="3" indent="685800">
              <a:buClrTx/>
              <a:buSzTx/>
              <a:buFontTx/>
              <a:buNone/>
              <a:defRPr sz="1200"/>
            </a:pPr>
            <a:endParaRPr dirty="0"/>
          </a:p>
          <a:p>
            <a:pPr marL="0" lvl="3" indent="685800">
              <a:buClrTx/>
              <a:buSzTx/>
              <a:buFontTx/>
              <a:buNone/>
              <a:defRPr sz="1200"/>
            </a:pPr>
            <a:endParaRPr dirty="0"/>
          </a:p>
          <a:p>
            <a:pPr marL="0" lvl="3" indent="685800">
              <a:buClrTx/>
              <a:buSzTx/>
              <a:buFontTx/>
              <a:buNone/>
            </a:pPr>
            <a:r>
              <a:rPr lang="da-DK" dirty="0"/>
              <a:t>   </a:t>
            </a:r>
            <a:r>
              <a:rPr dirty="0"/>
              <a:t>Har </a:t>
            </a:r>
            <a:r>
              <a:rPr dirty="0" err="1"/>
              <a:t>kendskab</a:t>
            </a:r>
            <a:r>
              <a:rPr dirty="0"/>
              <a:t> </a:t>
            </a:r>
            <a:r>
              <a:rPr dirty="0" err="1"/>
              <a:t>til</a:t>
            </a:r>
            <a:r>
              <a:rPr dirty="0"/>
              <a:t> </a:t>
            </a:r>
            <a:r>
              <a:rPr dirty="0" err="1"/>
              <a:t>beskyttelse</a:t>
            </a:r>
            <a:r>
              <a:rPr dirty="0"/>
              <a:t> </a:t>
            </a:r>
            <a:r>
              <a:rPr dirty="0" err="1"/>
              <a:t>af</a:t>
            </a:r>
            <a:r>
              <a:rPr dirty="0"/>
              <a:t> </a:t>
            </a:r>
            <a:r>
              <a:rPr dirty="0" err="1"/>
              <a:t>virksomheders</a:t>
            </a:r>
            <a:r>
              <a:rPr dirty="0"/>
              <a:t>, </a:t>
            </a:r>
            <a:r>
              <a:rPr dirty="0" err="1"/>
              <a:t>kunders</a:t>
            </a:r>
            <a:r>
              <a:rPr dirty="0"/>
              <a:t> </a:t>
            </a:r>
            <a:r>
              <a:rPr dirty="0" err="1"/>
              <a:t>eller</a:t>
            </a:r>
            <a:r>
              <a:rPr dirty="0"/>
              <a:t> </a:t>
            </a:r>
            <a:r>
              <a:rPr dirty="0" err="1"/>
              <a:t>brugeres</a:t>
            </a:r>
            <a:r>
              <a:rPr dirty="0"/>
              <a:t> </a:t>
            </a:r>
            <a:br>
              <a:rPr lang="da-DK" dirty="0"/>
            </a:br>
            <a:r>
              <a:rPr lang="da-DK" dirty="0"/>
              <a:t>	</a:t>
            </a:r>
            <a:r>
              <a:rPr dirty="0" err="1"/>
              <a:t>digitale</a:t>
            </a:r>
            <a:r>
              <a:rPr dirty="0"/>
              <a:t> data.</a:t>
            </a:r>
            <a:endParaRPr sz="1200" dirty="0"/>
          </a:p>
          <a:p>
            <a:pPr marL="0" lvl="3" indent="685800">
              <a:buClrTx/>
              <a:buSzTx/>
              <a:buFontTx/>
              <a:buNone/>
            </a:pPr>
            <a:endParaRPr sz="1200" dirty="0"/>
          </a:p>
          <a:p>
            <a:pPr marL="0" lvl="3" indent="685800">
              <a:buClrTx/>
              <a:buSzTx/>
              <a:buFontTx/>
              <a:buNone/>
            </a:pPr>
            <a:endParaRPr sz="1200" dirty="0"/>
          </a:p>
          <a:p>
            <a:pPr marL="0" lvl="3" indent="685800">
              <a:buClrTx/>
              <a:buSzTx/>
              <a:buFontTx/>
              <a:buNone/>
            </a:pPr>
            <a:r>
              <a:rPr lang="da-DK" dirty="0"/>
              <a:t>   </a:t>
            </a:r>
            <a:r>
              <a:rPr dirty="0"/>
              <a:t>Kan </a:t>
            </a:r>
            <a:r>
              <a:rPr dirty="0" err="1"/>
              <a:t>i</a:t>
            </a:r>
            <a:r>
              <a:rPr dirty="0"/>
              <a:t> </a:t>
            </a:r>
            <a:r>
              <a:rPr dirty="0" err="1"/>
              <a:t>en</a:t>
            </a:r>
            <a:r>
              <a:rPr dirty="0"/>
              <a:t> </a:t>
            </a:r>
            <a:r>
              <a:rPr dirty="0" err="1"/>
              <a:t>erhvervsfaglig</a:t>
            </a:r>
            <a:r>
              <a:rPr dirty="0"/>
              <a:t> </a:t>
            </a:r>
            <a:r>
              <a:rPr dirty="0" err="1"/>
              <a:t>kontekst</a:t>
            </a:r>
            <a:r>
              <a:rPr dirty="0"/>
              <a:t> </a:t>
            </a:r>
            <a:r>
              <a:rPr dirty="0" err="1"/>
              <a:t>gengive</a:t>
            </a:r>
            <a:r>
              <a:rPr dirty="0"/>
              <a:t> de </a:t>
            </a:r>
            <a:r>
              <a:rPr dirty="0" err="1"/>
              <a:t>væsentligste</a:t>
            </a:r>
            <a:r>
              <a:rPr dirty="0"/>
              <a:t> </a:t>
            </a:r>
            <a:r>
              <a:rPr dirty="0" err="1"/>
              <a:t>forudsætninger</a:t>
            </a:r>
            <a:r>
              <a:rPr dirty="0"/>
              <a:t>, </a:t>
            </a:r>
            <a:r>
              <a:rPr lang="da-DK" dirty="0"/>
              <a:t>	</a:t>
            </a:r>
            <a:r>
              <a:rPr dirty="0" err="1"/>
              <a:t>indstillinger</a:t>
            </a:r>
            <a:r>
              <a:rPr dirty="0"/>
              <a:t>, </a:t>
            </a:r>
            <a:r>
              <a:rPr dirty="0" err="1"/>
              <a:t>funktionalitet</a:t>
            </a:r>
            <a:r>
              <a:rPr dirty="0"/>
              <a:t> </a:t>
            </a:r>
            <a:r>
              <a:rPr dirty="0" err="1"/>
              <a:t>samt</a:t>
            </a:r>
            <a:r>
              <a:rPr dirty="0"/>
              <a:t> </a:t>
            </a:r>
            <a:r>
              <a:rPr dirty="0" err="1"/>
              <a:t>intenderet</a:t>
            </a:r>
            <a:r>
              <a:rPr dirty="0"/>
              <a:t> </a:t>
            </a:r>
            <a:r>
              <a:rPr dirty="0" err="1"/>
              <a:t>brug</a:t>
            </a:r>
            <a:r>
              <a:rPr dirty="0"/>
              <a:t> for et </a:t>
            </a:r>
            <a:r>
              <a:rPr dirty="0" err="1"/>
              <a:t>digitalt</a:t>
            </a:r>
            <a:r>
              <a:rPr dirty="0"/>
              <a:t> </a:t>
            </a:r>
            <a:r>
              <a:rPr dirty="0" err="1"/>
              <a:t>artefakt</a:t>
            </a:r>
            <a:r>
              <a:rPr dirty="0"/>
              <a:t>.</a:t>
            </a:r>
            <a:endParaRPr sz="1200" dirty="0">
              <a:latin typeface="Times Roman"/>
              <a:ea typeface="Times Roman"/>
              <a:cs typeface="Times Roman"/>
              <a:sym typeface="Times Roman"/>
            </a:endParaRPr>
          </a:p>
        </p:txBody>
      </p:sp>
      <p:grpSp>
        <p:nvGrpSpPr>
          <p:cNvPr id="208" name="Group 103"/>
          <p:cNvGrpSpPr/>
          <p:nvPr/>
        </p:nvGrpSpPr>
        <p:grpSpPr>
          <a:xfrm>
            <a:off x="1708010" y="3316438"/>
            <a:ext cx="888547" cy="848592"/>
            <a:chOff x="0" y="0"/>
            <a:chExt cx="888545" cy="848590"/>
          </a:xfrm>
        </p:grpSpPr>
        <p:sp>
          <p:nvSpPr>
            <p:cNvPr id="206" name="Shape 101"/>
            <p:cNvSpPr/>
            <p:nvPr/>
          </p:nvSpPr>
          <p:spPr>
            <a:xfrm>
              <a:off x="258222" y="244193"/>
              <a:ext cx="372100" cy="360205"/>
            </a:xfrm>
            <a:prstGeom prst="ellipse">
              <a:avLst/>
            </a:prstGeom>
            <a:solidFill>
              <a:srgbClr val="FFFFFF"/>
            </a:solidFill>
            <a:ln w="25400" cap="flat">
              <a:solidFill>
                <a:srgbClr val="F35364"/>
              </a:solidFill>
              <a:prstDash val="solid"/>
              <a:bevel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207" name="Shape 102"/>
            <p:cNvSpPr txBox="1"/>
            <p:nvPr/>
          </p:nvSpPr>
          <p:spPr>
            <a:xfrm>
              <a:off x="0" y="0"/>
              <a:ext cx="888546" cy="84859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algn="ctr">
                <a:lnSpc>
                  <a:spcPct val="90000"/>
                </a:lnSpc>
                <a:defRPr sz="2000">
                  <a:solidFill>
                    <a:srgbClr val="F35364"/>
                  </a:solidFill>
                  <a:latin typeface="Klint Pro Regular"/>
                  <a:ea typeface="Klint Pro Regular"/>
                  <a:cs typeface="Klint Pro Regular"/>
                  <a:sym typeface="Klint Pro Regular"/>
                </a:defRPr>
              </a:lvl1pPr>
            </a:lstStyle>
            <a:p>
              <a:r>
                <a:rPr dirty="0"/>
                <a:t>1</a:t>
              </a:r>
            </a:p>
          </p:txBody>
        </p:sp>
      </p:grpSp>
      <p:grpSp>
        <p:nvGrpSpPr>
          <p:cNvPr id="211" name="Group 103"/>
          <p:cNvGrpSpPr/>
          <p:nvPr/>
        </p:nvGrpSpPr>
        <p:grpSpPr>
          <a:xfrm>
            <a:off x="1708009" y="4264728"/>
            <a:ext cx="888547" cy="848592"/>
            <a:chOff x="0" y="0"/>
            <a:chExt cx="888545" cy="848590"/>
          </a:xfrm>
        </p:grpSpPr>
        <p:sp>
          <p:nvSpPr>
            <p:cNvPr id="209" name="Shape 101"/>
            <p:cNvSpPr/>
            <p:nvPr/>
          </p:nvSpPr>
          <p:spPr>
            <a:xfrm>
              <a:off x="258222" y="244193"/>
              <a:ext cx="372100" cy="360205"/>
            </a:xfrm>
            <a:prstGeom prst="ellipse">
              <a:avLst/>
            </a:prstGeom>
            <a:solidFill>
              <a:srgbClr val="FFFFFF"/>
            </a:solidFill>
            <a:ln w="25400" cap="flat">
              <a:solidFill>
                <a:srgbClr val="F35364"/>
              </a:solidFill>
              <a:prstDash val="solid"/>
              <a:bevel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210" name="Shape 102"/>
            <p:cNvSpPr txBox="1"/>
            <p:nvPr/>
          </p:nvSpPr>
          <p:spPr>
            <a:xfrm>
              <a:off x="0" y="0"/>
              <a:ext cx="888546" cy="84859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algn="ctr">
                <a:lnSpc>
                  <a:spcPct val="90000"/>
                </a:lnSpc>
                <a:defRPr sz="2000">
                  <a:solidFill>
                    <a:srgbClr val="F35364"/>
                  </a:solidFill>
                  <a:latin typeface="Klint Pro Regular"/>
                  <a:ea typeface="Klint Pro Regular"/>
                  <a:cs typeface="Klint Pro Regular"/>
                  <a:sym typeface="Klint Pro Regular"/>
                </a:defRPr>
              </a:lvl1pPr>
            </a:lstStyle>
            <a:p>
              <a:r>
                <a:t>2</a:t>
              </a:r>
            </a:p>
          </p:txBody>
        </p:sp>
      </p:grpSp>
      <p:grpSp>
        <p:nvGrpSpPr>
          <p:cNvPr id="214" name="Group 103"/>
          <p:cNvGrpSpPr/>
          <p:nvPr/>
        </p:nvGrpSpPr>
        <p:grpSpPr>
          <a:xfrm>
            <a:off x="1708010" y="5278336"/>
            <a:ext cx="888547" cy="848592"/>
            <a:chOff x="0" y="0"/>
            <a:chExt cx="888545" cy="848590"/>
          </a:xfrm>
        </p:grpSpPr>
        <p:sp>
          <p:nvSpPr>
            <p:cNvPr id="212" name="Shape 101"/>
            <p:cNvSpPr/>
            <p:nvPr/>
          </p:nvSpPr>
          <p:spPr>
            <a:xfrm>
              <a:off x="258222" y="244193"/>
              <a:ext cx="372100" cy="360205"/>
            </a:xfrm>
            <a:prstGeom prst="ellipse">
              <a:avLst/>
            </a:prstGeom>
            <a:solidFill>
              <a:srgbClr val="FFFFFF"/>
            </a:solidFill>
            <a:ln w="25400" cap="flat">
              <a:solidFill>
                <a:srgbClr val="F35364"/>
              </a:solidFill>
              <a:prstDash val="solid"/>
              <a:bevel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213" name="Shape 102"/>
            <p:cNvSpPr txBox="1"/>
            <p:nvPr/>
          </p:nvSpPr>
          <p:spPr>
            <a:xfrm>
              <a:off x="0" y="0"/>
              <a:ext cx="888546" cy="84859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algn="ctr">
                <a:lnSpc>
                  <a:spcPct val="90000"/>
                </a:lnSpc>
                <a:defRPr sz="2000">
                  <a:solidFill>
                    <a:srgbClr val="F35364"/>
                  </a:solidFill>
                  <a:latin typeface="Klint Pro Regular"/>
                  <a:ea typeface="Klint Pro Regular"/>
                  <a:cs typeface="Klint Pro Regular"/>
                  <a:sym typeface="Klint Pro Regular"/>
                </a:defRPr>
              </a:lvl1pPr>
            </a:lstStyle>
            <a:p>
              <a:r>
                <a:t>3</a:t>
              </a:r>
            </a:p>
          </p:txBody>
        </p:sp>
      </p:grp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Mål for undervisningen (2)"/>
          <p:cNvSpPr txBox="1">
            <a:spLocks noGrp="1"/>
          </p:cNvSpPr>
          <p:nvPr>
            <p:ph type="title" idx="4294967295"/>
          </p:nvPr>
        </p:nvSpPr>
        <p:spPr>
          <a:xfrm>
            <a:off x="-1" y="390612"/>
            <a:ext cx="12281152" cy="1450764"/>
          </a:xfrm>
          <a:prstGeom prst="rect">
            <a:avLst/>
          </a:prstGeom>
        </p:spPr>
        <p:txBody>
          <a:bodyPr lIns="0" tIns="0" rIns="0" bIns="0"/>
          <a:lstStyle/>
          <a:p>
            <a:pPr algn="ctr">
              <a:defRPr spc="-100">
                <a:solidFill>
                  <a:srgbClr val="F35364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Mål for undervisningen (2)</a:t>
            </a:r>
            <a:r>
              <a:rPr sz="1200" spc="-25"/>
              <a:t> </a:t>
            </a:r>
          </a:p>
        </p:txBody>
      </p:sp>
      <p:sp>
        <p:nvSpPr>
          <p:cNvPr id="217" name="Erhvervsrettet digital udvikling…"/>
          <p:cNvSpPr txBox="1">
            <a:spLocks noGrp="1"/>
          </p:cNvSpPr>
          <p:nvPr>
            <p:ph type="body" idx="4294967295"/>
          </p:nvPr>
        </p:nvSpPr>
        <p:spPr>
          <a:xfrm>
            <a:off x="1679670" y="2889364"/>
            <a:ext cx="9531985" cy="3543244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  <a:defRPr sz="2000">
                <a:latin typeface="Klint Pro Light"/>
                <a:ea typeface="Klint Pro Light"/>
                <a:cs typeface="Klint Pro Light"/>
                <a:sym typeface="Klint Pro Medium"/>
              </a:defRPr>
            </a:pPr>
            <a:r>
              <a:rPr b="1" dirty="0" err="1">
                <a:latin typeface="Klint Pro Light" panose="020D0303020204080204" pitchFamily="34" charset="77"/>
              </a:rPr>
              <a:t>Erhvervsrettet</a:t>
            </a:r>
            <a:r>
              <a:rPr b="1" dirty="0">
                <a:latin typeface="Klint Pro Light" panose="020D0303020204080204" pitchFamily="34" charset="77"/>
              </a:rPr>
              <a:t> digital </a:t>
            </a:r>
            <a:r>
              <a:rPr b="1" dirty="0" err="1">
                <a:latin typeface="Klint Pro Light" panose="020D0303020204080204" pitchFamily="34" charset="77"/>
              </a:rPr>
              <a:t>udvikling</a:t>
            </a:r>
            <a:endParaRPr b="1" dirty="0">
              <a:latin typeface="Klint Pro Light" panose="020D0303020204080204" pitchFamily="34" charset="77"/>
            </a:endParaRPr>
          </a:p>
          <a:p>
            <a:pPr marL="0" indent="0">
              <a:buSzTx/>
              <a:buNone/>
              <a:defRPr b="1">
                <a:latin typeface="Klint Pro Bold"/>
                <a:ea typeface="Klint Pro Bold"/>
                <a:cs typeface="Klint Pro Bold"/>
                <a:sym typeface="Klint Pro Bold"/>
              </a:defRPr>
            </a:pPr>
            <a:endParaRPr sz="1200" b="0" dirty="0"/>
          </a:p>
          <a:p>
            <a:pPr marL="0" lvl="3" indent="685800">
              <a:buClrTx/>
              <a:buSzTx/>
              <a:buFontTx/>
              <a:buNone/>
            </a:pPr>
            <a:r>
              <a:rPr lang="da-DK" dirty="0"/>
              <a:t>   </a:t>
            </a:r>
            <a:r>
              <a:rPr dirty="0"/>
              <a:t>Kan med </a:t>
            </a:r>
            <a:r>
              <a:rPr dirty="0" err="1"/>
              <a:t>udgangspunkt</a:t>
            </a:r>
            <a:r>
              <a:rPr dirty="0"/>
              <a:t> </a:t>
            </a:r>
            <a:r>
              <a:rPr dirty="0" err="1"/>
              <a:t>i</a:t>
            </a:r>
            <a:r>
              <a:rPr dirty="0"/>
              <a:t> </a:t>
            </a:r>
            <a:r>
              <a:rPr dirty="0" err="1"/>
              <a:t>en</a:t>
            </a:r>
            <a:r>
              <a:rPr dirty="0"/>
              <a:t> </a:t>
            </a:r>
            <a:r>
              <a:rPr dirty="0" err="1"/>
              <a:t>analyse</a:t>
            </a:r>
            <a:r>
              <a:rPr dirty="0"/>
              <a:t> </a:t>
            </a:r>
            <a:r>
              <a:rPr dirty="0" err="1"/>
              <a:t>af</a:t>
            </a:r>
            <a:r>
              <a:rPr dirty="0"/>
              <a:t> et </a:t>
            </a:r>
            <a:r>
              <a:rPr dirty="0" err="1"/>
              <a:t>digitalt</a:t>
            </a:r>
            <a:r>
              <a:rPr dirty="0"/>
              <a:t> </a:t>
            </a:r>
            <a:r>
              <a:rPr dirty="0" err="1"/>
              <a:t>artefakt</a:t>
            </a:r>
            <a:r>
              <a:rPr dirty="0"/>
              <a:t> </a:t>
            </a:r>
            <a:r>
              <a:rPr dirty="0" err="1"/>
              <a:t>fra</a:t>
            </a:r>
            <a:r>
              <a:rPr dirty="0"/>
              <a:t> </a:t>
            </a:r>
            <a:br>
              <a:rPr lang="da-DK" dirty="0"/>
            </a:br>
            <a:r>
              <a:rPr lang="da-DK" dirty="0"/>
              <a:t>	</a:t>
            </a:r>
            <a:r>
              <a:rPr dirty="0" err="1"/>
              <a:t>fagområdet</a:t>
            </a:r>
            <a:r>
              <a:rPr dirty="0"/>
              <a:t> </a:t>
            </a:r>
            <a:r>
              <a:rPr dirty="0" err="1"/>
              <a:t>formulere</a:t>
            </a:r>
            <a:r>
              <a:rPr dirty="0"/>
              <a:t> feedback </a:t>
            </a:r>
            <a:r>
              <a:rPr dirty="0" err="1"/>
              <a:t>og</a:t>
            </a:r>
            <a:r>
              <a:rPr dirty="0"/>
              <a:t> </a:t>
            </a:r>
            <a:r>
              <a:rPr dirty="0" err="1"/>
              <a:t>komme</a:t>
            </a:r>
            <a:r>
              <a:rPr dirty="0"/>
              <a:t> med </a:t>
            </a:r>
            <a:r>
              <a:rPr dirty="0" err="1"/>
              <a:t>idéer</a:t>
            </a:r>
            <a:r>
              <a:rPr dirty="0"/>
              <a:t> med </a:t>
            </a:r>
            <a:r>
              <a:rPr dirty="0" err="1"/>
              <a:t>henblik</a:t>
            </a:r>
            <a:r>
              <a:rPr dirty="0"/>
              <a:t> </a:t>
            </a:r>
            <a:r>
              <a:rPr dirty="0" err="1"/>
              <a:t>på</a:t>
            </a:r>
            <a:r>
              <a:rPr dirty="0"/>
              <a:t> </a:t>
            </a:r>
            <a:br>
              <a:rPr lang="da-DK" dirty="0"/>
            </a:br>
            <a:r>
              <a:rPr lang="da-DK" dirty="0"/>
              <a:t>	</a:t>
            </a:r>
            <a:r>
              <a:rPr dirty="0" err="1"/>
              <a:t>forbedring</a:t>
            </a:r>
            <a:r>
              <a:rPr dirty="0"/>
              <a:t> </a:t>
            </a:r>
            <a:r>
              <a:rPr dirty="0" err="1"/>
              <a:t>af</a:t>
            </a:r>
            <a:r>
              <a:rPr dirty="0"/>
              <a:t> </a:t>
            </a:r>
            <a:r>
              <a:rPr dirty="0" err="1"/>
              <a:t>artefaktet</a:t>
            </a:r>
            <a:r>
              <a:rPr dirty="0"/>
              <a:t> </a:t>
            </a:r>
            <a:r>
              <a:rPr dirty="0" err="1"/>
              <a:t>og</a:t>
            </a:r>
            <a:r>
              <a:rPr dirty="0"/>
              <a:t> </a:t>
            </a:r>
            <a:r>
              <a:rPr dirty="0" err="1"/>
              <a:t>brugen</a:t>
            </a:r>
            <a:r>
              <a:rPr dirty="0"/>
              <a:t> </a:t>
            </a:r>
            <a:r>
              <a:rPr dirty="0" err="1"/>
              <a:t>af</a:t>
            </a:r>
            <a:r>
              <a:rPr dirty="0"/>
              <a:t> </a:t>
            </a:r>
            <a:r>
              <a:rPr dirty="0" err="1"/>
              <a:t>dette</a:t>
            </a:r>
            <a:r>
              <a:rPr dirty="0"/>
              <a:t>.</a:t>
            </a:r>
            <a:endParaRPr sz="1200" dirty="0"/>
          </a:p>
          <a:p>
            <a:pPr marL="0" lvl="3" indent="685800">
              <a:buClrTx/>
              <a:buSzTx/>
              <a:buFontTx/>
              <a:buNone/>
            </a:pPr>
            <a:endParaRPr sz="1200" dirty="0"/>
          </a:p>
          <a:p>
            <a:pPr marL="0" lvl="3" indent="685800">
              <a:buClrTx/>
              <a:buSzTx/>
              <a:buFontTx/>
              <a:buNone/>
            </a:pPr>
            <a:endParaRPr sz="1200" dirty="0"/>
          </a:p>
          <a:p>
            <a:pPr marL="0" lvl="3" indent="685800">
              <a:buClrTx/>
              <a:buSzTx/>
              <a:buFontTx/>
              <a:buNone/>
            </a:pPr>
            <a:r>
              <a:rPr lang="da-DK" dirty="0"/>
              <a:t>   </a:t>
            </a:r>
            <a:r>
              <a:rPr dirty="0"/>
              <a:t>Kan under </a:t>
            </a:r>
            <a:r>
              <a:rPr dirty="0" err="1"/>
              <a:t>vejledning</a:t>
            </a:r>
            <a:r>
              <a:rPr dirty="0"/>
              <a:t> </a:t>
            </a:r>
            <a:r>
              <a:rPr dirty="0" err="1"/>
              <a:t>udføre</a:t>
            </a:r>
            <a:r>
              <a:rPr dirty="0"/>
              <a:t> </a:t>
            </a:r>
            <a:r>
              <a:rPr dirty="0" err="1"/>
              <a:t>grundlæggende</a:t>
            </a:r>
            <a:r>
              <a:rPr dirty="0"/>
              <a:t> iterative </a:t>
            </a:r>
            <a:r>
              <a:rPr dirty="0" err="1"/>
              <a:t>designprocesser</a:t>
            </a:r>
            <a:r>
              <a:rPr dirty="0"/>
              <a:t>.</a:t>
            </a:r>
            <a:endParaRPr sz="1200" dirty="0"/>
          </a:p>
          <a:p>
            <a:pPr marL="0" lvl="3" indent="685800">
              <a:buClrTx/>
              <a:buSzTx/>
              <a:buFontTx/>
              <a:buNone/>
            </a:pPr>
            <a:endParaRPr sz="1200" dirty="0"/>
          </a:p>
          <a:p>
            <a:pPr marL="0" lvl="3" indent="685800">
              <a:buClrTx/>
              <a:buSzTx/>
              <a:buFontTx/>
              <a:buNone/>
            </a:pPr>
            <a:endParaRPr sz="1200" dirty="0"/>
          </a:p>
        </p:txBody>
      </p:sp>
      <p:grpSp>
        <p:nvGrpSpPr>
          <p:cNvPr id="220" name="Group 103"/>
          <p:cNvGrpSpPr/>
          <p:nvPr/>
        </p:nvGrpSpPr>
        <p:grpSpPr>
          <a:xfrm>
            <a:off x="1620434" y="3254437"/>
            <a:ext cx="888547" cy="848591"/>
            <a:chOff x="0" y="0"/>
            <a:chExt cx="888545" cy="848590"/>
          </a:xfrm>
        </p:grpSpPr>
        <p:sp>
          <p:nvSpPr>
            <p:cNvPr id="218" name="Shape 101"/>
            <p:cNvSpPr/>
            <p:nvPr/>
          </p:nvSpPr>
          <p:spPr>
            <a:xfrm>
              <a:off x="258222" y="244193"/>
              <a:ext cx="372100" cy="360205"/>
            </a:xfrm>
            <a:prstGeom prst="ellipse">
              <a:avLst/>
            </a:prstGeom>
            <a:solidFill>
              <a:srgbClr val="FFFFFF"/>
            </a:solidFill>
            <a:ln w="25400" cap="flat">
              <a:solidFill>
                <a:srgbClr val="F35364"/>
              </a:solidFill>
              <a:prstDash val="solid"/>
              <a:bevel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219" name="Shape 102"/>
            <p:cNvSpPr txBox="1"/>
            <p:nvPr/>
          </p:nvSpPr>
          <p:spPr>
            <a:xfrm>
              <a:off x="0" y="0"/>
              <a:ext cx="888546" cy="84859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algn="ctr">
                <a:lnSpc>
                  <a:spcPct val="90000"/>
                </a:lnSpc>
                <a:defRPr sz="2000">
                  <a:solidFill>
                    <a:srgbClr val="F35364"/>
                  </a:solidFill>
                  <a:latin typeface="Klint Pro Regular"/>
                  <a:ea typeface="Klint Pro Regular"/>
                  <a:cs typeface="Klint Pro Regular"/>
                  <a:sym typeface="Klint Pro Regular"/>
                </a:defRPr>
              </a:lvl1pPr>
            </a:lstStyle>
            <a:p>
              <a:r>
                <a:t>4</a:t>
              </a:r>
            </a:p>
          </p:txBody>
        </p:sp>
      </p:grpSp>
      <p:grpSp>
        <p:nvGrpSpPr>
          <p:cNvPr id="223" name="Group 103"/>
          <p:cNvGrpSpPr/>
          <p:nvPr/>
        </p:nvGrpSpPr>
        <p:grpSpPr>
          <a:xfrm>
            <a:off x="1620435" y="4383693"/>
            <a:ext cx="888547" cy="848592"/>
            <a:chOff x="0" y="0"/>
            <a:chExt cx="888545" cy="848590"/>
          </a:xfrm>
        </p:grpSpPr>
        <p:sp>
          <p:nvSpPr>
            <p:cNvPr id="221" name="Shape 101"/>
            <p:cNvSpPr/>
            <p:nvPr/>
          </p:nvSpPr>
          <p:spPr>
            <a:xfrm>
              <a:off x="258222" y="244193"/>
              <a:ext cx="372100" cy="360205"/>
            </a:xfrm>
            <a:prstGeom prst="ellipse">
              <a:avLst/>
            </a:prstGeom>
            <a:solidFill>
              <a:srgbClr val="FFFFFF"/>
            </a:solidFill>
            <a:ln w="25400" cap="flat">
              <a:solidFill>
                <a:srgbClr val="F35364"/>
              </a:solidFill>
              <a:prstDash val="solid"/>
              <a:bevel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222" name="Shape 102"/>
            <p:cNvSpPr txBox="1"/>
            <p:nvPr/>
          </p:nvSpPr>
          <p:spPr>
            <a:xfrm>
              <a:off x="0" y="0"/>
              <a:ext cx="888546" cy="84859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algn="ctr">
                <a:lnSpc>
                  <a:spcPct val="90000"/>
                </a:lnSpc>
                <a:defRPr sz="2000">
                  <a:solidFill>
                    <a:srgbClr val="F35364"/>
                  </a:solidFill>
                  <a:latin typeface="Klint Pro Regular"/>
                  <a:ea typeface="Klint Pro Regular"/>
                  <a:cs typeface="Klint Pro Regular"/>
                  <a:sym typeface="Klint Pro Regular"/>
                </a:defRPr>
              </a:lvl1pPr>
            </a:lstStyle>
            <a:p>
              <a:r>
                <a:rPr dirty="0"/>
                <a:t>5</a:t>
              </a:r>
            </a:p>
          </p:txBody>
        </p:sp>
      </p:grp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Mål for undervisningen (3)"/>
          <p:cNvSpPr txBox="1">
            <a:spLocks noGrp="1"/>
          </p:cNvSpPr>
          <p:nvPr>
            <p:ph type="title" idx="4294967295"/>
          </p:nvPr>
        </p:nvSpPr>
        <p:spPr>
          <a:xfrm>
            <a:off x="-1" y="390612"/>
            <a:ext cx="12281152" cy="1450764"/>
          </a:xfrm>
          <a:prstGeom prst="rect">
            <a:avLst/>
          </a:prstGeom>
        </p:spPr>
        <p:txBody>
          <a:bodyPr lIns="0" tIns="0" rIns="0" bIns="0"/>
          <a:lstStyle/>
          <a:p>
            <a:pPr algn="ctr">
              <a:defRPr spc="-100">
                <a:solidFill>
                  <a:srgbClr val="F35364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Mål for undervisningen (3)</a:t>
            </a:r>
            <a:r>
              <a:rPr sz="1200" spc="-25"/>
              <a:t> </a:t>
            </a:r>
          </a:p>
        </p:txBody>
      </p:sp>
      <p:sp>
        <p:nvSpPr>
          <p:cNvPr id="226" name="Teknologisk handleevne og computationel tankegang…"/>
          <p:cNvSpPr txBox="1">
            <a:spLocks noGrp="1"/>
          </p:cNvSpPr>
          <p:nvPr>
            <p:ph type="body" idx="4294967295"/>
          </p:nvPr>
        </p:nvSpPr>
        <p:spPr>
          <a:xfrm>
            <a:off x="1679670" y="2889364"/>
            <a:ext cx="9531985" cy="3543244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  <a:defRPr sz="2000">
                <a:latin typeface="Klint Pro Light"/>
                <a:ea typeface="Klint Pro Light"/>
                <a:cs typeface="Klint Pro Light"/>
                <a:sym typeface="Klint Pro Medium"/>
              </a:defRPr>
            </a:pPr>
            <a:r>
              <a:rPr b="1" dirty="0" err="1">
                <a:latin typeface="Klint Pro Light" panose="020D0303020204080204" pitchFamily="34" charset="77"/>
              </a:rPr>
              <a:t>Teknologisk</a:t>
            </a:r>
            <a:r>
              <a:rPr b="1" dirty="0">
                <a:latin typeface="Klint Pro Light" panose="020D0303020204080204" pitchFamily="34" charset="77"/>
              </a:rPr>
              <a:t> </a:t>
            </a:r>
            <a:r>
              <a:rPr b="1" dirty="0" err="1">
                <a:latin typeface="Klint Pro Light" panose="020D0303020204080204" pitchFamily="34" charset="77"/>
              </a:rPr>
              <a:t>handleevne</a:t>
            </a:r>
            <a:r>
              <a:rPr b="1" dirty="0">
                <a:latin typeface="Klint Pro Light" panose="020D0303020204080204" pitchFamily="34" charset="77"/>
              </a:rPr>
              <a:t> </a:t>
            </a:r>
            <a:r>
              <a:rPr b="1" dirty="0" err="1">
                <a:latin typeface="Klint Pro Light" panose="020D0303020204080204" pitchFamily="34" charset="77"/>
              </a:rPr>
              <a:t>og</a:t>
            </a:r>
            <a:r>
              <a:rPr b="1" dirty="0">
                <a:latin typeface="Klint Pro Light" panose="020D0303020204080204" pitchFamily="34" charset="77"/>
              </a:rPr>
              <a:t> </a:t>
            </a:r>
            <a:r>
              <a:rPr b="1" dirty="0" err="1">
                <a:latin typeface="Klint Pro Light" panose="020D0303020204080204" pitchFamily="34" charset="77"/>
              </a:rPr>
              <a:t>computationel</a:t>
            </a:r>
            <a:r>
              <a:rPr b="1" dirty="0">
                <a:latin typeface="Klint Pro Light" panose="020D0303020204080204" pitchFamily="34" charset="77"/>
              </a:rPr>
              <a:t> </a:t>
            </a:r>
            <a:r>
              <a:rPr b="1" dirty="0" err="1">
                <a:latin typeface="Klint Pro Light" panose="020D0303020204080204" pitchFamily="34" charset="77"/>
              </a:rPr>
              <a:t>tankegang</a:t>
            </a:r>
            <a:endParaRPr b="1" dirty="0">
              <a:latin typeface="Klint Pro Light" panose="020D0303020204080204" pitchFamily="34" charset="77"/>
            </a:endParaRPr>
          </a:p>
          <a:p>
            <a:pPr marL="0" indent="0">
              <a:buSzTx/>
              <a:buNone/>
              <a:defRPr b="1">
                <a:latin typeface="Klint Pro Bold"/>
                <a:ea typeface="Klint Pro Bold"/>
                <a:cs typeface="Klint Pro Bold"/>
                <a:sym typeface="Klint Pro Bold"/>
              </a:defRPr>
            </a:pPr>
            <a:endParaRPr sz="1200" b="0" dirty="0"/>
          </a:p>
          <a:p>
            <a:pPr marL="0" lvl="3" indent="685800">
              <a:buClrTx/>
              <a:buSzTx/>
              <a:buFontTx/>
              <a:buNone/>
            </a:pPr>
            <a:r>
              <a:rPr lang="da-DK" dirty="0"/>
              <a:t>   </a:t>
            </a:r>
            <a:r>
              <a:rPr dirty="0"/>
              <a:t>Har </a:t>
            </a:r>
            <a:r>
              <a:rPr dirty="0" err="1"/>
              <a:t>kendskab</a:t>
            </a:r>
            <a:r>
              <a:rPr dirty="0"/>
              <a:t> </a:t>
            </a:r>
            <a:r>
              <a:rPr dirty="0" err="1"/>
              <a:t>til</a:t>
            </a:r>
            <a:r>
              <a:rPr dirty="0"/>
              <a:t> </a:t>
            </a:r>
            <a:r>
              <a:rPr dirty="0" err="1"/>
              <a:t>computationel</a:t>
            </a:r>
            <a:r>
              <a:rPr dirty="0"/>
              <a:t> </a:t>
            </a:r>
            <a:r>
              <a:rPr dirty="0" err="1"/>
              <a:t>tankegang</a:t>
            </a:r>
            <a:r>
              <a:rPr dirty="0"/>
              <a:t> </a:t>
            </a:r>
            <a:r>
              <a:rPr dirty="0" err="1"/>
              <a:t>til</a:t>
            </a:r>
            <a:r>
              <a:rPr dirty="0"/>
              <a:t> </a:t>
            </a:r>
            <a:r>
              <a:rPr dirty="0" err="1"/>
              <a:t>løsning</a:t>
            </a:r>
            <a:r>
              <a:rPr dirty="0"/>
              <a:t> </a:t>
            </a:r>
            <a:r>
              <a:rPr dirty="0" err="1"/>
              <a:t>af</a:t>
            </a:r>
            <a:r>
              <a:rPr dirty="0"/>
              <a:t> </a:t>
            </a:r>
            <a:r>
              <a:rPr dirty="0" err="1"/>
              <a:t>problemstillinger</a:t>
            </a:r>
            <a:r>
              <a:rPr dirty="0"/>
              <a:t> </a:t>
            </a:r>
            <a:br>
              <a:rPr lang="da-DK" dirty="0"/>
            </a:br>
            <a:r>
              <a:rPr lang="da-DK" dirty="0"/>
              <a:t>	</a:t>
            </a:r>
            <a:r>
              <a:rPr dirty="0" err="1"/>
              <a:t>i</a:t>
            </a:r>
            <a:r>
              <a:rPr dirty="0"/>
              <a:t> </a:t>
            </a:r>
            <a:r>
              <a:rPr dirty="0" err="1"/>
              <a:t>en</a:t>
            </a:r>
            <a:r>
              <a:rPr dirty="0"/>
              <a:t> </a:t>
            </a:r>
            <a:r>
              <a:rPr dirty="0" err="1"/>
              <a:t>erhvervsfaglig</a:t>
            </a:r>
            <a:r>
              <a:rPr dirty="0"/>
              <a:t> </a:t>
            </a:r>
            <a:r>
              <a:rPr dirty="0" err="1"/>
              <a:t>kontekst</a:t>
            </a:r>
            <a:endParaRPr sz="1200" dirty="0"/>
          </a:p>
          <a:p>
            <a:pPr marL="0" lvl="3" indent="685800">
              <a:buClrTx/>
              <a:buSzTx/>
              <a:buFontTx/>
              <a:buNone/>
            </a:pPr>
            <a:endParaRPr sz="1200" dirty="0"/>
          </a:p>
          <a:p>
            <a:pPr marL="0" lvl="3" indent="685800">
              <a:buClrTx/>
              <a:buSzTx/>
              <a:buFontTx/>
              <a:buNone/>
            </a:pPr>
            <a:endParaRPr sz="1200" dirty="0"/>
          </a:p>
          <a:p>
            <a:pPr marL="0" lvl="3" indent="685800">
              <a:buClrTx/>
              <a:buSzTx/>
              <a:buFontTx/>
              <a:buNone/>
            </a:pPr>
            <a:r>
              <a:rPr lang="da-DK" dirty="0"/>
              <a:t>   </a:t>
            </a:r>
            <a:r>
              <a:rPr dirty="0"/>
              <a:t>Kan via </a:t>
            </a:r>
            <a:r>
              <a:rPr dirty="0" err="1"/>
              <a:t>simpel</a:t>
            </a:r>
            <a:r>
              <a:rPr dirty="0"/>
              <a:t> </a:t>
            </a:r>
            <a:r>
              <a:rPr dirty="0" err="1"/>
              <a:t>programmering</a:t>
            </a:r>
            <a:r>
              <a:rPr dirty="0"/>
              <a:t> </a:t>
            </a:r>
            <a:r>
              <a:rPr dirty="0" err="1"/>
              <a:t>genkende</a:t>
            </a:r>
            <a:r>
              <a:rPr dirty="0"/>
              <a:t> </a:t>
            </a:r>
            <a:r>
              <a:rPr dirty="0" err="1"/>
              <a:t>basale</a:t>
            </a:r>
            <a:r>
              <a:rPr dirty="0"/>
              <a:t> </a:t>
            </a:r>
            <a:r>
              <a:rPr dirty="0" err="1"/>
              <a:t>strukturer</a:t>
            </a:r>
            <a:r>
              <a:rPr dirty="0"/>
              <a:t> </a:t>
            </a:r>
            <a:br>
              <a:rPr lang="da-DK" dirty="0"/>
            </a:br>
            <a:r>
              <a:rPr lang="da-DK" dirty="0"/>
              <a:t>	</a:t>
            </a:r>
            <a:r>
              <a:rPr dirty="0" err="1"/>
              <a:t>i</a:t>
            </a:r>
            <a:r>
              <a:rPr dirty="0"/>
              <a:t> et </a:t>
            </a:r>
            <a:r>
              <a:rPr dirty="0" err="1"/>
              <a:t>programmeringssprog</a:t>
            </a:r>
            <a:endParaRPr dirty="0"/>
          </a:p>
          <a:p>
            <a:pPr marL="0" lvl="3" indent="685800">
              <a:buClrTx/>
              <a:buSzTx/>
              <a:buFontTx/>
              <a:buNone/>
              <a:defRPr sz="1200"/>
            </a:pPr>
            <a:endParaRPr dirty="0"/>
          </a:p>
          <a:p>
            <a:pPr marL="0" lvl="3" indent="685800">
              <a:buClrTx/>
              <a:buSzTx/>
              <a:buFontTx/>
              <a:buNone/>
              <a:defRPr sz="1200"/>
            </a:pPr>
            <a:endParaRPr dirty="0"/>
          </a:p>
          <a:p>
            <a:pPr marL="0" lvl="3" indent="685800">
              <a:buClrTx/>
              <a:buSzTx/>
              <a:buFontTx/>
              <a:buNone/>
            </a:pPr>
            <a:r>
              <a:rPr lang="da-DK" dirty="0"/>
              <a:t>   </a:t>
            </a:r>
            <a:r>
              <a:rPr dirty="0"/>
              <a:t>Har </a:t>
            </a:r>
            <a:r>
              <a:rPr dirty="0" err="1"/>
              <a:t>kendskab</a:t>
            </a:r>
            <a:r>
              <a:rPr dirty="0"/>
              <a:t> </a:t>
            </a:r>
            <a:r>
              <a:rPr dirty="0" err="1"/>
              <a:t>til</a:t>
            </a:r>
            <a:r>
              <a:rPr dirty="0"/>
              <a:t> </a:t>
            </a:r>
            <a:r>
              <a:rPr dirty="0" err="1"/>
              <a:t>datatyper</a:t>
            </a:r>
            <a:r>
              <a:rPr dirty="0"/>
              <a:t> </a:t>
            </a:r>
            <a:r>
              <a:rPr dirty="0" err="1"/>
              <a:t>og</a:t>
            </a:r>
            <a:r>
              <a:rPr dirty="0"/>
              <a:t> </a:t>
            </a:r>
            <a:r>
              <a:rPr dirty="0" err="1"/>
              <a:t>registrering</a:t>
            </a:r>
            <a:r>
              <a:rPr dirty="0"/>
              <a:t> </a:t>
            </a:r>
            <a:r>
              <a:rPr dirty="0" err="1"/>
              <a:t>af</a:t>
            </a:r>
            <a:r>
              <a:rPr dirty="0"/>
              <a:t> data</a:t>
            </a:r>
            <a:endParaRPr sz="1200" dirty="0">
              <a:latin typeface="Times Roman"/>
              <a:ea typeface="Times Roman"/>
              <a:cs typeface="Times Roman"/>
              <a:sym typeface="Times Roman"/>
            </a:endParaRPr>
          </a:p>
          <a:p>
            <a:pPr marL="0" lvl="3" indent="685800" defTabSz="457200">
              <a:lnSpc>
                <a:spcPts val="4600"/>
              </a:lnSpc>
              <a:spcBef>
                <a:spcPts val="0"/>
              </a:spcBef>
              <a:buClrTx/>
              <a:buSzTx/>
              <a:buFontTx/>
              <a:buNone/>
              <a:defRPr sz="2666">
                <a:solidFill>
                  <a:srgbClr val="000000"/>
                </a:solidFill>
                <a:latin typeface="Tw Cen MT"/>
                <a:ea typeface="Tw Cen MT"/>
                <a:cs typeface="Tw Cen MT"/>
                <a:sym typeface="Tw Cen MT"/>
              </a:defRPr>
            </a:pPr>
            <a:endParaRPr sz="1200" dirty="0">
              <a:latin typeface="Times Roman"/>
              <a:ea typeface="Times Roman"/>
              <a:cs typeface="Times Roman"/>
              <a:sym typeface="Times Roman"/>
            </a:endParaRPr>
          </a:p>
          <a:p>
            <a:pPr marL="0" lvl="3" indent="685800">
              <a:buClrTx/>
              <a:buSzTx/>
              <a:buFontTx/>
              <a:buNone/>
            </a:pPr>
            <a:endParaRPr sz="1200" dirty="0"/>
          </a:p>
          <a:p>
            <a:pPr marL="0" lvl="3" indent="685800">
              <a:buClrTx/>
              <a:buSzTx/>
              <a:buFontTx/>
              <a:buNone/>
            </a:pPr>
            <a:endParaRPr sz="1200" dirty="0"/>
          </a:p>
        </p:txBody>
      </p:sp>
      <p:grpSp>
        <p:nvGrpSpPr>
          <p:cNvPr id="229" name="Group 103"/>
          <p:cNvGrpSpPr/>
          <p:nvPr/>
        </p:nvGrpSpPr>
        <p:grpSpPr>
          <a:xfrm>
            <a:off x="1679670" y="3230302"/>
            <a:ext cx="888547" cy="848591"/>
            <a:chOff x="0" y="0"/>
            <a:chExt cx="888545" cy="848590"/>
          </a:xfrm>
        </p:grpSpPr>
        <p:sp>
          <p:nvSpPr>
            <p:cNvPr id="227" name="Shape 101"/>
            <p:cNvSpPr/>
            <p:nvPr/>
          </p:nvSpPr>
          <p:spPr>
            <a:xfrm>
              <a:off x="258222" y="244193"/>
              <a:ext cx="372100" cy="360205"/>
            </a:xfrm>
            <a:prstGeom prst="ellipse">
              <a:avLst/>
            </a:prstGeom>
            <a:solidFill>
              <a:srgbClr val="FFFFFF"/>
            </a:solidFill>
            <a:ln w="25400" cap="flat">
              <a:solidFill>
                <a:srgbClr val="F35364"/>
              </a:solidFill>
              <a:prstDash val="solid"/>
              <a:bevel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228" name="Shape 102"/>
            <p:cNvSpPr txBox="1"/>
            <p:nvPr/>
          </p:nvSpPr>
          <p:spPr>
            <a:xfrm>
              <a:off x="0" y="0"/>
              <a:ext cx="888546" cy="84859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algn="ctr">
                <a:lnSpc>
                  <a:spcPct val="90000"/>
                </a:lnSpc>
                <a:defRPr sz="2000">
                  <a:solidFill>
                    <a:srgbClr val="F35364"/>
                  </a:solidFill>
                  <a:latin typeface="Klint Pro Regular"/>
                  <a:ea typeface="Klint Pro Regular"/>
                  <a:cs typeface="Klint Pro Regular"/>
                  <a:sym typeface="Klint Pro Regular"/>
                </a:defRPr>
              </a:lvl1pPr>
            </a:lstStyle>
            <a:p>
              <a:r>
                <a:t>6</a:t>
              </a:r>
            </a:p>
          </p:txBody>
        </p:sp>
      </p:grpSp>
      <p:grpSp>
        <p:nvGrpSpPr>
          <p:cNvPr id="232" name="Group 103"/>
          <p:cNvGrpSpPr/>
          <p:nvPr/>
        </p:nvGrpSpPr>
        <p:grpSpPr>
          <a:xfrm>
            <a:off x="1679669" y="4139897"/>
            <a:ext cx="888547" cy="848592"/>
            <a:chOff x="0" y="0"/>
            <a:chExt cx="888545" cy="848590"/>
          </a:xfrm>
        </p:grpSpPr>
        <p:sp>
          <p:nvSpPr>
            <p:cNvPr id="230" name="Shape 101"/>
            <p:cNvSpPr/>
            <p:nvPr/>
          </p:nvSpPr>
          <p:spPr>
            <a:xfrm>
              <a:off x="258222" y="244193"/>
              <a:ext cx="372100" cy="360205"/>
            </a:xfrm>
            <a:prstGeom prst="ellipse">
              <a:avLst/>
            </a:prstGeom>
            <a:solidFill>
              <a:srgbClr val="FFFFFF"/>
            </a:solidFill>
            <a:ln w="25400" cap="flat">
              <a:solidFill>
                <a:srgbClr val="F35364"/>
              </a:solidFill>
              <a:prstDash val="solid"/>
              <a:bevel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231" name="Shape 102"/>
            <p:cNvSpPr txBox="1"/>
            <p:nvPr/>
          </p:nvSpPr>
          <p:spPr>
            <a:xfrm>
              <a:off x="0" y="0"/>
              <a:ext cx="888546" cy="84859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algn="ctr">
                <a:lnSpc>
                  <a:spcPct val="90000"/>
                </a:lnSpc>
                <a:defRPr sz="2000">
                  <a:solidFill>
                    <a:srgbClr val="F35364"/>
                  </a:solidFill>
                  <a:latin typeface="Klint Pro Regular"/>
                  <a:ea typeface="Klint Pro Regular"/>
                  <a:cs typeface="Klint Pro Regular"/>
                  <a:sym typeface="Klint Pro Regular"/>
                </a:defRPr>
              </a:lvl1pPr>
            </a:lstStyle>
            <a:p>
              <a:r>
                <a:t>7</a:t>
              </a:r>
            </a:p>
          </p:txBody>
        </p:sp>
      </p:grpSp>
      <p:grpSp>
        <p:nvGrpSpPr>
          <p:cNvPr id="235" name="Group 103"/>
          <p:cNvGrpSpPr/>
          <p:nvPr/>
        </p:nvGrpSpPr>
        <p:grpSpPr>
          <a:xfrm>
            <a:off x="1679668" y="5063064"/>
            <a:ext cx="888547" cy="848592"/>
            <a:chOff x="0" y="0"/>
            <a:chExt cx="888545" cy="848590"/>
          </a:xfrm>
        </p:grpSpPr>
        <p:sp>
          <p:nvSpPr>
            <p:cNvPr id="233" name="Shape 101"/>
            <p:cNvSpPr/>
            <p:nvPr/>
          </p:nvSpPr>
          <p:spPr>
            <a:xfrm>
              <a:off x="258222" y="244193"/>
              <a:ext cx="372100" cy="360205"/>
            </a:xfrm>
            <a:prstGeom prst="ellipse">
              <a:avLst/>
            </a:prstGeom>
            <a:solidFill>
              <a:srgbClr val="FFFFFF"/>
            </a:solidFill>
            <a:ln w="25400" cap="flat">
              <a:solidFill>
                <a:srgbClr val="F35364"/>
              </a:solidFill>
              <a:prstDash val="solid"/>
              <a:bevel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234" name="Shape 102"/>
            <p:cNvSpPr txBox="1"/>
            <p:nvPr/>
          </p:nvSpPr>
          <p:spPr>
            <a:xfrm>
              <a:off x="0" y="0"/>
              <a:ext cx="888546" cy="84859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algn="ctr">
                <a:lnSpc>
                  <a:spcPct val="90000"/>
                </a:lnSpc>
                <a:defRPr sz="2000">
                  <a:solidFill>
                    <a:srgbClr val="F35364"/>
                  </a:solidFill>
                  <a:latin typeface="Klint Pro Regular"/>
                  <a:ea typeface="Klint Pro Regular"/>
                  <a:cs typeface="Klint Pro Regular"/>
                  <a:sym typeface="Klint Pro Regular"/>
                </a:defRPr>
              </a:lvl1pPr>
            </a:lstStyle>
            <a:p>
              <a:r>
                <a:rPr dirty="0"/>
                <a:t>8</a:t>
              </a:r>
            </a:p>
          </p:txBody>
        </p:sp>
      </p:grp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Dokumentation"/>
          <p:cNvSpPr txBox="1">
            <a:spLocks noGrp="1"/>
          </p:cNvSpPr>
          <p:nvPr>
            <p:ph type="title" idx="4294967295"/>
          </p:nvPr>
        </p:nvSpPr>
        <p:spPr>
          <a:xfrm>
            <a:off x="-1" y="390612"/>
            <a:ext cx="12281152" cy="1450764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 spc="-100">
                <a:solidFill>
                  <a:srgbClr val="F35364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r>
              <a:t>Dokumentation</a:t>
            </a:r>
          </a:p>
        </p:txBody>
      </p:sp>
      <p:sp>
        <p:nvSpPr>
          <p:cNvPr id="238" name="I skal dokumentere jeres læring…"/>
          <p:cNvSpPr txBox="1">
            <a:spLocks noGrp="1"/>
          </p:cNvSpPr>
          <p:nvPr>
            <p:ph type="body" sz="quarter" idx="4294967295"/>
          </p:nvPr>
        </p:nvSpPr>
        <p:spPr>
          <a:xfrm>
            <a:off x="3207647" y="3352938"/>
            <a:ext cx="7449020" cy="1906597"/>
          </a:xfrm>
          <a:prstGeom prst="rect">
            <a:avLst/>
          </a:prstGeom>
        </p:spPr>
        <p:txBody>
          <a:bodyPr/>
          <a:lstStyle/>
          <a:p>
            <a:pPr marL="0" lvl="1" indent="228600">
              <a:spcBef>
                <a:spcPts val="2700"/>
              </a:spcBef>
              <a:buClrTx/>
              <a:buSzTx/>
              <a:buFontTx/>
              <a:buNone/>
              <a:defRPr sz="2600" u="sng">
                <a:latin typeface="Klint Pro Light"/>
                <a:ea typeface="Klint Pro Light"/>
                <a:cs typeface="Klint Pro Light"/>
                <a:sym typeface="Klint Pro Medium"/>
              </a:defRPr>
            </a:pPr>
            <a:r>
              <a:rPr b="1" dirty="0">
                <a:latin typeface="Klint Pro Light" panose="020D0303020204080204" pitchFamily="34" charset="77"/>
              </a:rPr>
              <a:t>I </a:t>
            </a:r>
            <a:r>
              <a:rPr b="1" dirty="0" err="1">
                <a:latin typeface="Klint Pro Light" panose="020D0303020204080204" pitchFamily="34" charset="77"/>
              </a:rPr>
              <a:t>skal</a:t>
            </a:r>
            <a:r>
              <a:rPr b="1" dirty="0">
                <a:latin typeface="Klint Pro Light" panose="020D0303020204080204" pitchFamily="34" charset="77"/>
              </a:rPr>
              <a:t> </a:t>
            </a:r>
            <a:r>
              <a:rPr b="1" dirty="0" err="1">
                <a:latin typeface="Klint Pro Light" panose="020D0303020204080204" pitchFamily="34" charset="77"/>
              </a:rPr>
              <a:t>dokumentere</a:t>
            </a:r>
            <a:r>
              <a:rPr b="1" dirty="0">
                <a:latin typeface="Klint Pro Light" panose="020D0303020204080204" pitchFamily="34" charset="77"/>
              </a:rPr>
              <a:t> </a:t>
            </a:r>
            <a:r>
              <a:rPr b="1" dirty="0" err="1">
                <a:latin typeface="Klint Pro Light" panose="020D0303020204080204" pitchFamily="34" charset="77"/>
              </a:rPr>
              <a:t>jeres</a:t>
            </a:r>
            <a:r>
              <a:rPr b="1" dirty="0">
                <a:latin typeface="Klint Pro Light" panose="020D0303020204080204" pitchFamily="34" charset="77"/>
              </a:rPr>
              <a:t> </a:t>
            </a:r>
            <a:r>
              <a:rPr b="1" dirty="0" err="1">
                <a:latin typeface="Klint Pro Light" panose="020D0303020204080204" pitchFamily="34" charset="77"/>
              </a:rPr>
              <a:t>læring</a:t>
            </a:r>
            <a:endParaRPr b="1" dirty="0">
              <a:latin typeface="Klint Pro Light" panose="020D0303020204080204" pitchFamily="34" charset="77"/>
            </a:endParaRPr>
          </a:p>
          <a:p>
            <a:pPr marL="365759" lvl="1" indent="-164591">
              <a:spcBef>
                <a:spcPts val="2700"/>
              </a:spcBef>
              <a:buClr>
                <a:srgbClr val="F35364"/>
              </a:buClr>
              <a:defRPr sz="2600"/>
            </a:pPr>
            <a:r>
              <a:rPr dirty="0"/>
              <a:t>  Det </a:t>
            </a:r>
            <a:r>
              <a:rPr dirty="0" err="1"/>
              <a:t>skal</a:t>
            </a:r>
            <a:r>
              <a:rPr dirty="0"/>
              <a:t> I </a:t>
            </a:r>
            <a:r>
              <a:rPr dirty="0" err="1"/>
              <a:t>gøre</a:t>
            </a:r>
            <a:r>
              <a:rPr dirty="0"/>
              <a:t> </a:t>
            </a:r>
            <a:r>
              <a:rPr dirty="0" err="1"/>
              <a:t>i</a:t>
            </a:r>
            <a:r>
              <a:rPr dirty="0"/>
              <a:t> </a:t>
            </a:r>
            <a:r>
              <a:rPr dirty="0" err="1"/>
              <a:t>en</a:t>
            </a:r>
            <a:r>
              <a:rPr dirty="0"/>
              <a:t> </a:t>
            </a:r>
            <a:r>
              <a:rPr dirty="0" err="1"/>
              <a:t>arbejdsportefolio</a:t>
            </a:r>
            <a:endParaRPr dirty="0"/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Bedømmelse"/>
          <p:cNvSpPr txBox="1">
            <a:spLocks noGrp="1"/>
          </p:cNvSpPr>
          <p:nvPr>
            <p:ph type="title" idx="4294967295"/>
          </p:nvPr>
        </p:nvSpPr>
        <p:spPr>
          <a:xfrm>
            <a:off x="-1" y="390612"/>
            <a:ext cx="12281152" cy="1450764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 spc="-100">
                <a:solidFill>
                  <a:srgbClr val="F35364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r>
              <a:t>Bedømmelse</a:t>
            </a:r>
          </a:p>
        </p:txBody>
      </p:sp>
      <p:sp>
        <p:nvSpPr>
          <p:cNvPr id="241" name="Udtrykker sig i et fagligt sprog…"/>
          <p:cNvSpPr txBox="1">
            <a:spLocks noGrp="1"/>
          </p:cNvSpPr>
          <p:nvPr>
            <p:ph type="body" sz="half" idx="4294967295"/>
          </p:nvPr>
        </p:nvSpPr>
        <p:spPr>
          <a:xfrm>
            <a:off x="1822212" y="2519408"/>
            <a:ext cx="8636725" cy="3636441"/>
          </a:xfrm>
          <a:prstGeom prst="rect">
            <a:avLst/>
          </a:prstGeom>
        </p:spPr>
        <p:txBody>
          <a:bodyPr/>
          <a:lstStyle/>
          <a:p>
            <a:pPr marL="376366" lvl="1" indent="-179221" defTabSz="896111">
              <a:spcBef>
                <a:spcPts val="2600"/>
              </a:spcBef>
              <a:buClr>
                <a:srgbClr val="F35364"/>
              </a:buClr>
              <a:defRPr sz="1960"/>
            </a:pPr>
            <a:r>
              <a:rPr dirty="0" err="1"/>
              <a:t>Udtrykker</a:t>
            </a:r>
            <a:r>
              <a:rPr dirty="0"/>
              <a:t> sig </a:t>
            </a:r>
            <a:r>
              <a:rPr dirty="0" err="1"/>
              <a:t>i</a:t>
            </a:r>
            <a:r>
              <a:rPr dirty="0"/>
              <a:t> et </a:t>
            </a:r>
            <a:r>
              <a:rPr dirty="0" err="1"/>
              <a:t>fagligt</a:t>
            </a:r>
            <a:r>
              <a:rPr dirty="0"/>
              <a:t> sprog</a:t>
            </a:r>
          </a:p>
          <a:p>
            <a:pPr marL="376366" lvl="1" indent="-179221" defTabSz="896111">
              <a:spcBef>
                <a:spcPts val="2600"/>
              </a:spcBef>
              <a:buClr>
                <a:srgbClr val="F35364"/>
              </a:buClr>
              <a:defRPr sz="1960"/>
            </a:pPr>
            <a:r>
              <a:rPr dirty="0"/>
              <a:t>Giver </a:t>
            </a:r>
            <a:r>
              <a:rPr dirty="0" err="1"/>
              <a:t>eksempel</a:t>
            </a:r>
            <a:r>
              <a:rPr dirty="0"/>
              <a:t> </a:t>
            </a:r>
            <a:r>
              <a:rPr dirty="0" err="1"/>
              <a:t>på</a:t>
            </a:r>
            <a:r>
              <a:rPr dirty="0"/>
              <a:t> </a:t>
            </a:r>
            <a:r>
              <a:rPr dirty="0" err="1"/>
              <a:t>digitale</a:t>
            </a:r>
            <a:r>
              <a:rPr dirty="0"/>
              <a:t> </a:t>
            </a:r>
            <a:r>
              <a:rPr dirty="0" err="1"/>
              <a:t>artefakters</a:t>
            </a:r>
            <a:r>
              <a:rPr dirty="0"/>
              <a:t> </a:t>
            </a:r>
            <a:r>
              <a:rPr dirty="0" err="1"/>
              <a:t>betydning</a:t>
            </a:r>
            <a:r>
              <a:rPr dirty="0"/>
              <a:t> for </a:t>
            </a:r>
            <a:r>
              <a:rPr dirty="0" err="1"/>
              <a:t>erhverv</a:t>
            </a:r>
            <a:r>
              <a:rPr dirty="0"/>
              <a:t> </a:t>
            </a:r>
            <a:r>
              <a:rPr dirty="0" err="1"/>
              <a:t>og</a:t>
            </a:r>
            <a:r>
              <a:rPr dirty="0"/>
              <a:t> </a:t>
            </a:r>
            <a:r>
              <a:rPr dirty="0" err="1"/>
              <a:t>samfund</a:t>
            </a:r>
            <a:endParaRPr dirty="0"/>
          </a:p>
          <a:p>
            <a:pPr marL="376366" lvl="1" indent="-179221" defTabSz="896111">
              <a:spcBef>
                <a:spcPts val="2600"/>
              </a:spcBef>
              <a:buClr>
                <a:srgbClr val="F35364"/>
              </a:buClr>
              <a:defRPr sz="1960"/>
            </a:pPr>
            <a:r>
              <a:rPr dirty="0"/>
              <a:t>Giver </a:t>
            </a:r>
            <a:r>
              <a:rPr dirty="0" err="1"/>
              <a:t>eksempel</a:t>
            </a:r>
            <a:r>
              <a:rPr dirty="0"/>
              <a:t> </a:t>
            </a:r>
            <a:r>
              <a:rPr dirty="0" err="1"/>
              <a:t>på</a:t>
            </a:r>
            <a:r>
              <a:rPr dirty="0"/>
              <a:t> redesign</a:t>
            </a:r>
          </a:p>
          <a:p>
            <a:pPr marL="376366" lvl="1" indent="-179221" defTabSz="896111">
              <a:spcBef>
                <a:spcPts val="2600"/>
              </a:spcBef>
              <a:buClr>
                <a:srgbClr val="F35364"/>
              </a:buClr>
              <a:defRPr sz="1960"/>
            </a:pPr>
            <a:r>
              <a:rPr dirty="0" err="1"/>
              <a:t>Gengiver</a:t>
            </a:r>
            <a:r>
              <a:rPr dirty="0"/>
              <a:t> </a:t>
            </a:r>
            <a:r>
              <a:rPr dirty="0" err="1"/>
              <a:t>enkle</a:t>
            </a:r>
            <a:r>
              <a:rPr dirty="0"/>
              <a:t> </a:t>
            </a:r>
            <a:r>
              <a:rPr dirty="0" err="1"/>
              <a:t>begreber</a:t>
            </a:r>
            <a:r>
              <a:rPr dirty="0"/>
              <a:t> </a:t>
            </a:r>
            <a:r>
              <a:rPr dirty="0" err="1"/>
              <a:t>og</a:t>
            </a:r>
            <a:r>
              <a:rPr dirty="0"/>
              <a:t> </a:t>
            </a:r>
            <a:r>
              <a:rPr dirty="0" err="1"/>
              <a:t>metoder</a:t>
            </a:r>
            <a:r>
              <a:rPr dirty="0"/>
              <a:t> for design </a:t>
            </a:r>
            <a:r>
              <a:rPr dirty="0" err="1"/>
              <a:t>og</a:t>
            </a:r>
            <a:r>
              <a:rPr dirty="0"/>
              <a:t> </a:t>
            </a:r>
            <a:r>
              <a:rPr dirty="0" err="1"/>
              <a:t>udvikling</a:t>
            </a:r>
            <a:endParaRPr dirty="0"/>
          </a:p>
          <a:p>
            <a:pPr marL="376366" lvl="1" indent="-179221" defTabSz="896111">
              <a:spcBef>
                <a:spcPts val="2600"/>
              </a:spcBef>
              <a:buClr>
                <a:srgbClr val="F35364"/>
              </a:buClr>
              <a:defRPr sz="1960"/>
            </a:pPr>
            <a:r>
              <a:rPr dirty="0"/>
              <a:t>Giver </a:t>
            </a:r>
            <a:r>
              <a:rPr dirty="0" err="1"/>
              <a:t>eksempler</a:t>
            </a:r>
            <a:r>
              <a:rPr dirty="0"/>
              <a:t> </a:t>
            </a:r>
            <a:r>
              <a:rPr dirty="0" err="1"/>
              <a:t>på</a:t>
            </a:r>
            <a:r>
              <a:rPr dirty="0"/>
              <a:t> </a:t>
            </a:r>
            <a:r>
              <a:rPr dirty="0" err="1"/>
              <a:t>forskellige</a:t>
            </a:r>
            <a:r>
              <a:rPr dirty="0"/>
              <a:t> </a:t>
            </a:r>
            <a:r>
              <a:rPr dirty="0" err="1"/>
              <a:t>datatyper</a:t>
            </a:r>
            <a:endParaRPr dirty="0"/>
          </a:p>
          <a:p>
            <a:pPr marL="376366" lvl="1" indent="-179221" defTabSz="896111">
              <a:spcBef>
                <a:spcPts val="2600"/>
              </a:spcBef>
              <a:buClr>
                <a:srgbClr val="F35364"/>
              </a:buClr>
              <a:defRPr sz="1960"/>
            </a:pPr>
            <a:r>
              <a:rPr dirty="0"/>
              <a:t>Giver </a:t>
            </a:r>
            <a:r>
              <a:rPr dirty="0" err="1"/>
              <a:t>eksempel</a:t>
            </a:r>
            <a:r>
              <a:rPr dirty="0"/>
              <a:t> </a:t>
            </a:r>
            <a:r>
              <a:rPr dirty="0" err="1"/>
              <a:t>på</a:t>
            </a:r>
            <a:r>
              <a:rPr dirty="0"/>
              <a:t> </a:t>
            </a:r>
            <a:r>
              <a:rPr dirty="0" err="1"/>
              <a:t>simpel</a:t>
            </a:r>
            <a:r>
              <a:rPr dirty="0"/>
              <a:t> </a:t>
            </a:r>
            <a:r>
              <a:rPr dirty="0" err="1"/>
              <a:t>programmering</a:t>
            </a:r>
            <a:r>
              <a:rPr dirty="0"/>
              <a:t> </a:t>
            </a:r>
            <a:r>
              <a:rPr dirty="0" err="1"/>
              <a:t>i</a:t>
            </a:r>
            <a:r>
              <a:rPr dirty="0"/>
              <a:t> et </a:t>
            </a:r>
            <a:r>
              <a:rPr dirty="0" err="1"/>
              <a:t>digitalt</a:t>
            </a:r>
            <a:r>
              <a:rPr dirty="0"/>
              <a:t> </a:t>
            </a:r>
            <a:r>
              <a:rPr dirty="0" err="1"/>
              <a:t>artefakt</a:t>
            </a:r>
            <a:r>
              <a:rPr dirty="0"/>
              <a:t> </a:t>
            </a:r>
            <a:r>
              <a:rPr dirty="0" err="1"/>
              <a:t>fra</a:t>
            </a:r>
            <a:r>
              <a:rPr dirty="0"/>
              <a:t> </a:t>
            </a:r>
            <a:r>
              <a:rPr dirty="0" err="1"/>
              <a:t>undervisningen</a:t>
            </a:r>
            <a:endParaRPr dirty="0"/>
          </a:p>
        </p:txBody>
      </p:sp>
      <p:grpSp>
        <p:nvGrpSpPr>
          <p:cNvPr id="244" name="Group 103"/>
          <p:cNvGrpSpPr/>
          <p:nvPr/>
        </p:nvGrpSpPr>
        <p:grpSpPr>
          <a:xfrm>
            <a:off x="8939460" y="1068644"/>
            <a:ext cx="1844180" cy="1762503"/>
            <a:chOff x="0" y="0"/>
            <a:chExt cx="1844179" cy="1762501"/>
          </a:xfrm>
        </p:grpSpPr>
        <p:sp>
          <p:nvSpPr>
            <p:cNvPr id="242" name="Shape 101"/>
            <p:cNvSpPr/>
            <p:nvPr/>
          </p:nvSpPr>
          <p:spPr>
            <a:xfrm>
              <a:off x="11693" y="0"/>
              <a:ext cx="1820703" cy="1762502"/>
            </a:xfrm>
            <a:prstGeom prst="ellipse">
              <a:avLst/>
            </a:prstGeom>
            <a:solidFill>
              <a:srgbClr val="FFFFFF"/>
            </a:solidFill>
            <a:ln w="38100" cap="flat">
              <a:solidFill>
                <a:srgbClr val="F35364"/>
              </a:solidFill>
              <a:prstDash val="solid"/>
              <a:bevel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243" name="Shape 102"/>
            <p:cNvSpPr txBox="1"/>
            <p:nvPr/>
          </p:nvSpPr>
          <p:spPr>
            <a:xfrm rot="20370762">
              <a:off x="96573" y="456186"/>
              <a:ext cx="1651033" cy="85021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lnSpc>
                  <a:spcPct val="90000"/>
                </a:lnSpc>
                <a:defRPr sz="2500">
                  <a:solidFill>
                    <a:srgbClr val="F35364"/>
                  </a:solidFill>
                  <a:latin typeface="Klint Pro Regular"/>
                  <a:ea typeface="Klint Pro Regular"/>
                  <a:cs typeface="Klint Pro Regular"/>
                  <a:sym typeface="Klint Pro Regular"/>
                </a:defRPr>
              </a:pPr>
              <a:r>
                <a:t>Arjjjj…</a:t>
              </a:r>
            </a:p>
            <a:p>
              <a:pPr algn="ctr">
                <a:lnSpc>
                  <a:spcPct val="90000"/>
                </a:lnSpc>
                <a:defRPr sz="2500">
                  <a:solidFill>
                    <a:srgbClr val="F35364"/>
                  </a:solidFill>
                  <a:latin typeface="Klint Pro Regular"/>
                  <a:ea typeface="Klint Pro Regular"/>
                  <a:cs typeface="Klint Pro Regular"/>
                  <a:sym typeface="Klint Pro Regular"/>
                </a:defRPr>
              </a:pPr>
              <a:r>
                <a:t>Øv altså</a:t>
              </a:r>
            </a:p>
          </p:txBody>
        </p:sp>
      </p:grp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Opgave: Ordbog"/>
          <p:cNvSpPr txBox="1">
            <a:spLocks noGrp="1"/>
          </p:cNvSpPr>
          <p:nvPr>
            <p:ph type="title" idx="4294967295"/>
          </p:nvPr>
        </p:nvSpPr>
        <p:spPr>
          <a:xfrm>
            <a:off x="-1" y="390612"/>
            <a:ext cx="12281152" cy="1450764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 spc="-100">
                <a:solidFill>
                  <a:srgbClr val="F35364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r>
              <a:t>Opgave: Ordbog  </a:t>
            </a:r>
          </a:p>
        </p:txBody>
      </p:sp>
      <p:sp>
        <p:nvSpPr>
          <p:cNvPr id="247" name="Sæt jer 2 og 2. Lav ordborgopgaven. Sæt den ind i din portefolio.…"/>
          <p:cNvSpPr txBox="1">
            <a:spLocks noGrp="1"/>
          </p:cNvSpPr>
          <p:nvPr>
            <p:ph type="body" sz="quarter" idx="4294967295"/>
          </p:nvPr>
        </p:nvSpPr>
        <p:spPr>
          <a:xfrm>
            <a:off x="6514024" y="3127416"/>
            <a:ext cx="4546776" cy="2515864"/>
          </a:xfrm>
          <a:prstGeom prst="rect">
            <a:avLst/>
          </a:prstGeom>
        </p:spPr>
        <p:txBody>
          <a:bodyPr/>
          <a:lstStyle/>
          <a:p>
            <a:pPr marL="384047" lvl="1" indent="-182879">
              <a:spcBef>
                <a:spcPts val="2700"/>
              </a:spcBef>
              <a:buClr>
                <a:srgbClr val="F35364"/>
              </a:buClr>
              <a:defRPr sz="2000"/>
            </a:pPr>
            <a:r>
              <a:rPr dirty="0" err="1"/>
              <a:t>Sæt</a:t>
            </a:r>
            <a:r>
              <a:rPr dirty="0"/>
              <a:t> </a:t>
            </a:r>
            <a:r>
              <a:rPr dirty="0" err="1"/>
              <a:t>jer</a:t>
            </a:r>
            <a:r>
              <a:rPr dirty="0"/>
              <a:t> 2 </a:t>
            </a:r>
            <a:r>
              <a:rPr dirty="0" err="1"/>
              <a:t>og</a:t>
            </a:r>
            <a:r>
              <a:rPr dirty="0"/>
              <a:t> 2. </a:t>
            </a:r>
            <a:r>
              <a:rPr dirty="0" err="1"/>
              <a:t>Lav</a:t>
            </a:r>
            <a:r>
              <a:rPr dirty="0"/>
              <a:t> </a:t>
            </a:r>
            <a:r>
              <a:rPr dirty="0" err="1"/>
              <a:t>ordborgopgaven</a:t>
            </a:r>
            <a:r>
              <a:rPr dirty="0"/>
              <a:t>. </a:t>
            </a:r>
            <a:r>
              <a:rPr dirty="0" err="1"/>
              <a:t>Sæt</a:t>
            </a:r>
            <a:r>
              <a:rPr dirty="0"/>
              <a:t> den </a:t>
            </a:r>
            <a:r>
              <a:rPr dirty="0" err="1"/>
              <a:t>ind</a:t>
            </a:r>
            <a:r>
              <a:rPr dirty="0"/>
              <a:t> </a:t>
            </a:r>
            <a:r>
              <a:rPr dirty="0" err="1"/>
              <a:t>i</a:t>
            </a:r>
            <a:r>
              <a:rPr dirty="0"/>
              <a:t> din </a:t>
            </a:r>
            <a:r>
              <a:rPr dirty="0" err="1"/>
              <a:t>portefolio</a:t>
            </a:r>
            <a:r>
              <a:rPr dirty="0"/>
              <a:t>.</a:t>
            </a:r>
          </a:p>
          <a:p>
            <a:pPr marL="384047" lvl="1" indent="-182879">
              <a:spcBef>
                <a:spcPts val="2700"/>
              </a:spcBef>
              <a:buClr>
                <a:srgbClr val="F35364"/>
              </a:buClr>
              <a:defRPr sz="2000"/>
            </a:pPr>
            <a:r>
              <a:rPr dirty="0"/>
              <a:t>Find </a:t>
            </a:r>
            <a:r>
              <a:rPr dirty="0" err="1"/>
              <a:t>forklaringer</a:t>
            </a:r>
            <a:r>
              <a:rPr dirty="0"/>
              <a:t>. Finder I </a:t>
            </a:r>
            <a:r>
              <a:rPr dirty="0" err="1"/>
              <a:t>ingen</a:t>
            </a:r>
            <a:r>
              <a:rPr dirty="0"/>
              <a:t> </a:t>
            </a:r>
            <a:r>
              <a:rPr dirty="0" err="1"/>
              <a:t>forklaring</a:t>
            </a:r>
            <a:r>
              <a:rPr dirty="0"/>
              <a:t>, </a:t>
            </a:r>
            <a:r>
              <a:rPr dirty="0" err="1"/>
              <a:t>så</a:t>
            </a:r>
            <a:r>
              <a:rPr dirty="0"/>
              <a:t> lad det </a:t>
            </a:r>
            <a:r>
              <a:rPr dirty="0" err="1"/>
              <a:t>stå</a:t>
            </a:r>
            <a:r>
              <a:rPr dirty="0"/>
              <a:t> </a:t>
            </a:r>
            <a:r>
              <a:rPr dirty="0" err="1"/>
              <a:t>tomt</a:t>
            </a:r>
            <a:r>
              <a:rPr dirty="0"/>
              <a:t>.</a:t>
            </a:r>
          </a:p>
          <a:p>
            <a:pPr marL="384047" lvl="1" indent="-182879">
              <a:spcBef>
                <a:spcPts val="2700"/>
              </a:spcBef>
              <a:buClr>
                <a:srgbClr val="F35364"/>
              </a:buClr>
              <a:defRPr sz="2000"/>
            </a:pPr>
            <a:r>
              <a:rPr dirty="0"/>
              <a:t>I har 30 </a:t>
            </a:r>
            <a:r>
              <a:rPr dirty="0" err="1"/>
              <a:t>minutter</a:t>
            </a:r>
            <a:r>
              <a:rPr dirty="0"/>
              <a:t>.</a:t>
            </a:r>
          </a:p>
        </p:txBody>
      </p:sp>
      <p:sp>
        <p:nvSpPr>
          <p:cNvPr id="248" name="Der er så mange ord i det her fag, at vi laver en ordbog.…"/>
          <p:cNvSpPr txBox="1"/>
          <p:nvPr/>
        </p:nvSpPr>
        <p:spPr>
          <a:xfrm>
            <a:off x="1077415" y="3127415"/>
            <a:ext cx="5346963" cy="33399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Autofit/>
          </a:bodyPr>
          <a:lstStyle/>
          <a:p>
            <a:pPr>
              <a:defRPr sz="2000">
                <a:solidFill>
                  <a:srgbClr val="404040"/>
                </a:solidFill>
                <a:latin typeface="Klint Pro Bold"/>
                <a:ea typeface="Klint Pro Bold"/>
                <a:cs typeface="Klint Pro Bold"/>
                <a:sym typeface="Klint Pro Bold"/>
              </a:defRPr>
            </a:pPr>
            <a:r>
              <a:rPr sz="2000" dirty="0">
                <a:latin typeface="Klint Pro" panose="020D0503020204080204" pitchFamily="34" charset="77"/>
              </a:rPr>
              <a:t>Der er </a:t>
            </a:r>
            <a:r>
              <a:rPr sz="2000" dirty="0" err="1">
                <a:latin typeface="Klint Pro" panose="020D0503020204080204" pitchFamily="34" charset="77"/>
              </a:rPr>
              <a:t>så</a:t>
            </a:r>
            <a:r>
              <a:rPr sz="2000" dirty="0">
                <a:latin typeface="Klint Pro" panose="020D0503020204080204" pitchFamily="34" charset="77"/>
              </a:rPr>
              <a:t> mange </a:t>
            </a:r>
            <a:r>
              <a:rPr sz="2000" dirty="0" err="1">
                <a:latin typeface="Klint Pro" panose="020D0503020204080204" pitchFamily="34" charset="77"/>
              </a:rPr>
              <a:t>ord</a:t>
            </a:r>
            <a:r>
              <a:rPr sz="2000" dirty="0">
                <a:latin typeface="Klint Pro" panose="020D0503020204080204" pitchFamily="34" charset="77"/>
              </a:rPr>
              <a:t> </a:t>
            </a:r>
            <a:r>
              <a:rPr sz="2000" dirty="0" err="1">
                <a:latin typeface="Klint Pro" panose="020D0503020204080204" pitchFamily="34" charset="77"/>
              </a:rPr>
              <a:t>i</a:t>
            </a:r>
            <a:r>
              <a:rPr sz="2000" dirty="0">
                <a:latin typeface="Klint Pro" panose="020D0503020204080204" pitchFamily="34" charset="77"/>
              </a:rPr>
              <a:t> det her fag, at vi laver </a:t>
            </a:r>
            <a:r>
              <a:rPr sz="2000" dirty="0" err="1">
                <a:latin typeface="Klint Pro" panose="020D0503020204080204" pitchFamily="34" charset="77"/>
              </a:rPr>
              <a:t>en</a:t>
            </a:r>
            <a:r>
              <a:rPr sz="2000" dirty="0">
                <a:latin typeface="Klint Pro" panose="020D0503020204080204" pitchFamily="34" charset="77"/>
              </a:rPr>
              <a:t> </a:t>
            </a:r>
            <a:r>
              <a:rPr sz="2000" dirty="0" err="1">
                <a:latin typeface="Klint Pro" panose="020D0503020204080204" pitchFamily="34" charset="77"/>
              </a:rPr>
              <a:t>ordbog</a:t>
            </a:r>
            <a:r>
              <a:rPr sz="2000" dirty="0">
                <a:latin typeface="Klint Pro" panose="020D0503020204080204" pitchFamily="34" charset="77"/>
              </a:rPr>
              <a:t>.</a:t>
            </a:r>
            <a:endParaRPr lang="da-DK" sz="2000" dirty="0">
              <a:latin typeface="Klint Pro" panose="020D0503020204080204" pitchFamily="34" charset="77"/>
            </a:endParaRPr>
          </a:p>
          <a:p>
            <a:pPr>
              <a:defRPr sz="2000">
                <a:solidFill>
                  <a:srgbClr val="404040"/>
                </a:solidFill>
                <a:latin typeface="Klint Pro Bold"/>
                <a:ea typeface="Klint Pro Bold"/>
                <a:cs typeface="Klint Pro Bold"/>
                <a:sym typeface="Klint Pro Bold"/>
              </a:defRPr>
            </a:pPr>
            <a:endParaRPr sz="2000" dirty="0">
              <a:latin typeface="Klint Pro" panose="020D0503020204080204" pitchFamily="34" charset="77"/>
            </a:endParaRPr>
          </a:p>
          <a:p>
            <a:pPr>
              <a:defRPr sz="2000">
                <a:solidFill>
                  <a:srgbClr val="E15F67"/>
                </a:solidFill>
                <a:latin typeface="Klint Pro Bold"/>
                <a:ea typeface="Klint Pro Bold"/>
                <a:cs typeface="Klint Pro Bold"/>
                <a:sym typeface="Klint Pro Bold"/>
              </a:defRPr>
            </a:pPr>
            <a:r>
              <a:rPr sz="2000" dirty="0" err="1">
                <a:latin typeface="Klint Pro" panose="020D0503020204080204" pitchFamily="34" charset="77"/>
              </a:rPr>
              <a:t>Ordbogen</a:t>
            </a:r>
            <a:r>
              <a:rPr sz="2000" dirty="0">
                <a:latin typeface="Klint Pro" panose="020D0503020204080204" pitchFamily="34" charset="77"/>
              </a:rPr>
              <a:t> </a:t>
            </a:r>
            <a:r>
              <a:rPr sz="2000" dirty="0" err="1">
                <a:latin typeface="Klint Pro" panose="020D0503020204080204" pitchFamily="34" charset="77"/>
              </a:rPr>
              <a:t>skal</a:t>
            </a:r>
            <a:r>
              <a:rPr sz="2000" dirty="0">
                <a:latin typeface="Klint Pro" panose="020D0503020204080204" pitchFamily="34" charset="77"/>
              </a:rPr>
              <a:t> </a:t>
            </a:r>
            <a:r>
              <a:rPr sz="2000" dirty="0" err="1">
                <a:latin typeface="Klint Pro" panose="020D0503020204080204" pitchFamily="34" charset="77"/>
              </a:rPr>
              <a:t>indgå</a:t>
            </a:r>
            <a:r>
              <a:rPr sz="2000" dirty="0">
                <a:latin typeface="Klint Pro" panose="020D0503020204080204" pitchFamily="34" charset="77"/>
              </a:rPr>
              <a:t> </a:t>
            </a:r>
            <a:r>
              <a:rPr sz="2000" dirty="0" err="1">
                <a:latin typeface="Klint Pro" panose="020D0503020204080204" pitchFamily="34" charset="77"/>
              </a:rPr>
              <a:t>i</a:t>
            </a:r>
            <a:r>
              <a:rPr sz="2000" dirty="0">
                <a:latin typeface="Klint Pro" panose="020D0503020204080204" pitchFamily="34" charset="77"/>
              </a:rPr>
              <a:t> </a:t>
            </a:r>
            <a:r>
              <a:rPr sz="2000" dirty="0" err="1">
                <a:latin typeface="Klint Pro" panose="020D0503020204080204" pitchFamily="34" charset="77"/>
              </a:rPr>
              <a:t>jeres</a:t>
            </a:r>
            <a:r>
              <a:rPr sz="2000" dirty="0">
                <a:latin typeface="Klint Pro" panose="020D0503020204080204" pitchFamily="34" charset="77"/>
              </a:rPr>
              <a:t> </a:t>
            </a:r>
            <a:r>
              <a:rPr sz="2000" dirty="0" err="1">
                <a:latin typeface="Klint Pro" panose="020D0503020204080204" pitchFamily="34" charset="77"/>
              </a:rPr>
              <a:t>arbejds-portefolio</a:t>
            </a:r>
            <a:r>
              <a:rPr sz="2000" dirty="0">
                <a:latin typeface="Klint Pro" panose="020D0503020204080204" pitchFamily="34" charset="77"/>
              </a:rPr>
              <a:t> </a:t>
            </a:r>
            <a:br>
              <a:rPr sz="2000" dirty="0">
                <a:latin typeface="Klint Pro" panose="020D0503020204080204" pitchFamily="34" charset="77"/>
              </a:rPr>
            </a:br>
            <a:r>
              <a:rPr sz="2000" dirty="0">
                <a:latin typeface="Klint Pro" panose="020D0503020204080204" pitchFamily="34" charset="77"/>
              </a:rPr>
              <a:t>(</a:t>
            </a:r>
            <a:r>
              <a:rPr sz="2000" dirty="0" err="1">
                <a:latin typeface="Klint Pro" panose="020D0503020204080204" pitchFamily="34" charset="77"/>
              </a:rPr>
              <a:t>hak</a:t>
            </a:r>
            <a:r>
              <a:rPr sz="2000" dirty="0">
                <a:latin typeface="Klint Pro" panose="020D0503020204080204" pitchFamily="34" charset="77"/>
              </a:rPr>
              <a:t> </a:t>
            </a:r>
            <a:r>
              <a:rPr sz="2000" dirty="0" err="1">
                <a:latin typeface="Klint Pro" panose="020D0503020204080204" pitchFamily="34" charset="77"/>
              </a:rPr>
              <a:t>af</a:t>
            </a:r>
            <a:r>
              <a:rPr sz="2000" dirty="0">
                <a:latin typeface="Klint Pro" panose="020D0503020204080204" pitchFamily="34" charset="77"/>
              </a:rPr>
              <a:t> – </a:t>
            </a:r>
            <a:r>
              <a:rPr sz="2000" dirty="0" err="1">
                <a:latin typeface="Klint Pro" panose="020D0503020204080204" pitchFamily="34" charset="77"/>
              </a:rPr>
              <a:t>så</a:t>
            </a:r>
            <a:r>
              <a:rPr sz="2000" dirty="0">
                <a:latin typeface="Klint Pro" panose="020D0503020204080204" pitchFamily="34" charset="77"/>
              </a:rPr>
              <a:t> er det </a:t>
            </a:r>
            <a:r>
              <a:rPr sz="2000" dirty="0" err="1">
                <a:latin typeface="Klint Pro" panose="020D0503020204080204" pitchFamily="34" charset="77"/>
              </a:rPr>
              <a:t>første</a:t>
            </a:r>
            <a:r>
              <a:rPr lang="da-DK" sz="2000" dirty="0">
                <a:latin typeface="Klint Pro" panose="020D0503020204080204" pitchFamily="34" charset="77"/>
              </a:rPr>
              <a:t> </a:t>
            </a:r>
            <a:r>
              <a:rPr sz="2000" dirty="0" err="1">
                <a:latin typeface="Klint Pro" panose="020D0503020204080204" pitchFamily="34" charset="77"/>
              </a:rPr>
              <a:t>bedømmelseskriterie</a:t>
            </a:r>
            <a:r>
              <a:rPr sz="2000" dirty="0">
                <a:latin typeface="Klint Pro" panose="020D0503020204080204" pitchFamily="34" charset="77"/>
              </a:rPr>
              <a:t> </a:t>
            </a:r>
            <a:br>
              <a:rPr sz="2000" dirty="0">
                <a:latin typeface="Klint Pro" panose="020D0503020204080204" pitchFamily="34" charset="77"/>
              </a:rPr>
            </a:br>
            <a:r>
              <a:rPr sz="2000" dirty="0" err="1">
                <a:latin typeface="Klint Pro" panose="020D0503020204080204" pitchFamily="34" charset="77"/>
              </a:rPr>
              <a:t>allerede</a:t>
            </a:r>
            <a:r>
              <a:rPr sz="2000" dirty="0">
                <a:latin typeface="Klint Pro" panose="020D0503020204080204" pitchFamily="34" charset="77"/>
              </a:rPr>
              <a:t> </a:t>
            </a:r>
            <a:r>
              <a:rPr sz="2000" dirty="0" err="1">
                <a:latin typeface="Klint Pro" panose="020D0503020204080204" pitchFamily="34" charset="77"/>
              </a:rPr>
              <a:t>klaret</a:t>
            </a:r>
            <a:r>
              <a:rPr sz="2000" dirty="0">
                <a:latin typeface="Klint Pro" panose="020D0503020204080204" pitchFamily="34" charset="77"/>
              </a:rPr>
              <a:t> – </a:t>
            </a:r>
            <a:r>
              <a:rPr sz="2000" dirty="0" err="1">
                <a:latin typeface="Klint Pro" panose="020D0503020204080204" pitchFamily="34" charset="77"/>
              </a:rPr>
              <a:t>altså</a:t>
            </a:r>
            <a:r>
              <a:rPr sz="2000" dirty="0">
                <a:latin typeface="Klint Pro" panose="020D0503020204080204" pitchFamily="34" charset="77"/>
              </a:rPr>
              <a:t>, </a:t>
            </a:r>
            <a:r>
              <a:rPr sz="2000" dirty="0" err="1">
                <a:latin typeface="Klint Pro" panose="020D0503020204080204" pitchFamily="34" charset="77"/>
              </a:rPr>
              <a:t>når</a:t>
            </a:r>
            <a:r>
              <a:rPr sz="2000" dirty="0">
                <a:latin typeface="Klint Pro" panose="020D0503020204080204" pitchFamily="34" charset="77"/>
              </a:rPr>
              <a:t> I </a:t>
            </a:r>
            <a:r>
              <a:rPr sz="2000" dirty="0" err="1">
                <a:latin typeface="Klint Pro" panose="020D0503020204080204" pitchFamily="34" charset="77"/>
              </a:rPr>
              <a:t>kan</a:t>
            </a:r>
            <a:r>
              <a:rPr sz="2000" dirty="0">
                <a:latin typeface="Klint Pro" panose="020D0503020204080204" pitchFamily="34" charset="77"/>
              </a:rPr>
              <a:t> BRUGE </a:t>
            </a:r>
            <a:r>
              <a:rPr sz="2000" dirty="0" err="1">
                <a:latin typeface="Klint Pro" panose="020D0503020204080204" pitchFamily="34" charset="77"/>
              </a:rPr>
              <a:t>ordene</a:t>
            </a:r>
            <a:r>
              <a:rPr sz="2000" dirty="0">
                <a:latin typeface="Klint Pro" panose="020D0503020204080204" pitchFamily="34" charset="77"/>
              </a:rPr>
              <a:t>).</a:t>
            </a:r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Bekendtgørelsen er her"/>
          <p:cNvSpPr txBox="1">
            <a:spLocks noGrp="1"/>
          </p:cNvSpPr>
          <p:nvPr>
            <p:ph type="title" idx="4294967295"/>
          </p:nvPr>
        </p:nvSpPr>
        <p:spPr>
          <a:xfrm>
            <a:off x="-1" y="390612"/>
            <a:ext cx="12281152" cy="1450764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 spc="-100">
                <a:solidFill>
                  <a:srgbClr val="F35364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r>
              <a:t>Bekendtgørelsen er her</a:t>
            </a:r>
          </a:p>
        </p:txBody>
      </p:sp>
      <p:sp>
        <p:nvSpPr>
          <p:cNvPr id="251" name="https://www.retsinformation.dk/eli/lta/2020/692">
            <a:hlinkClick r:id="rId2"/>
          </p:cNvPr>
          <p:cNvSpPr txBox="1"/>
          <p:nvPr/>
        </p:nvSpPr>
        <p:spPr>
          <a:xfrm>
            <a:off x="-14415" y="3592254"/>
            <a:ext cx="12220830" cy="585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lnSpc>
                <a:spcPts val="4300"/>
              </a:lnSpc>
              <a:defRPr sz="2400" i="1">
                <a:solidFill>
                  <a:srgbClr val="1F586C"/>
                </a:solidFill>
                <a:uFill>
                  <a:solidFill>
                    <a:srgbClr val="0000EE"/>
                  </a:solidFill>
                </a:uFill>
                <a:latin typeface="Klint Pro Regular"/>
                <a:ea typeface="Klint Pro Regular"/>
                <a:cs typeface="Klint Pro Regular"/>
                <a:sym typeface="Klint Pro Regular"/>
                <a:hlinkClick r:id="rId2"/>
              </a:defRPr>
            </a:lvl1pPr>
          </a:lstStyle>
          <a:p>
            <a:endParaRPr dirty="0">
              <a:latin typeface="Klint Pro" panose="020D0503020204080204" pitchFamily="34" charset="77"/>
              <a:hlinkClick r:id="rId2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</p:txBody>
      </p:sp>
      <p:sp>
        <p:nvSpPr>
          <p:cNvPr id="6" name="Tekstfelt 5">
            <a:extLst>
              <a:ext uri="{FF2B5EF4-FFF2-40B4-BE49-F238E27FC236}">
                <a16:creationId xmlns:a16="http://schemas.microsoft.com/office/drawing/2014/main" id="{31DBF221-00D9-2F4D-86FF-FCA2FC6C71CE}"/>
              </a:ext>
            </a:extLst>
          </p:cNvPr>
          <p:cNvSpPr txBox="1"/>
          <p:nvPr/>
        </p:nvSpPr>
        <p:spPr>
          <a:xfrm>
            <a:off x="2723431" y="3885024"/>
            <a:ext cx="7188590" cy="46166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/>
            <a:r>
              <a:rPr lang="da-DK" sz="2400" i="1" dirty="0" err="1">
                <a:solidFill>
                  <a:srgbClr val="1F586C"/>
                </a:solidFill>
                <a:latin typeface="Klint Pro" panose="020D0503020204080204" pitchFamily="34" charset="77"/>
              </a:rPr>
              <a:t>https</a:t>
            </a:r>
            <a:r>
              <a:rPr lang="da-DK" sz="2400" i="1" dirty="0">
                <a:solidFill>
                  <a:srgbClr val="1F586C"/>
                </a:solidFill>
                <a:latin typeface="Klint Pro" panose="020D0503020204080204" pitchFamily="34" charset="77"/>
              </a:rPr>
              <a:t>://</a:t>
            </a:r>
            <a:r>
              <a:rPr lang="da-DK" sz="2400" i="1" dirty="0" err="1">
                <a:solidFill>
                  <a:srgbClr val="1F586C"/>
                </a:solidFill>
                <a:latin typeface="Klint Pro" panose="020D0503020204080204" pitchFamily="34" charset="77"/>
              </a:rPr>
              <a:t>www.retsinformation.dk</a:t>
            </a:r>
            <a:r>
              <a:rPr lang="da-DK" sz="2400" i="1" dirty="0">
                <a:solidFill>
                  <a:srgbClr val="1F586C"/>
                </a:solidFill>
                <a:latin typeface="Klint Pro" panose="020D0503020204080204" pitchFamily="34" charset="77"/>
              </a:rPr>
              <a:t>/</a:t>
            </a:r>
            <a:r>
              <a:rPr lang="da-DK" sz="2400" i="1" dirty="0" err="1">
                <a:solidFill>
                  <a:srgbClr val="1F586C"/>
                </a:solidFill>
                <a:latin typeface="Klint Pro" panose="020D0503020204080204" pitchFamily="34" charset="77"/>
              </a:rPr>
              <a:t>eli</a:t>
            </a:r>
            <a:r>
              <a:rPr lang="da-DK" sz="2400" i="1" dirty="0">
                <a:solidFill>
                  <a:srgbClr val="1F586C"/>
                </a:solidFill>
                <a:latin typeface="Klint Pro" panose="020D0503020204080204" pitchFamily="34" charset="77"/>
              </a:rPr>
              <a:t>/</a:t>
            </a:r>
            <a:r>
              <a:rPr lang="da-DK" sz="2400" i="1" dirty="0" err="1">
                <a:solidFill>
                  <a:srgbClr val="1F586C"/>
                </a:solidFill>
                <a:latin typeface="Klint Pro" panose="020D0503020204080204" pitchFamily="34" charset="77"/>
              </a:rPr>
              <a:t>lta</a:t>
            </a:r>
            <a:r>
              <a:rPr lang="da-DK" sz="2400" i="1" dirty="0">
                <a:solidFill>
                  <a:srgbClr val="1F586C"/>
                </a:solidFill>
                <a:latin typeface="Klint Pro" panose="020D0503020204080204" pitchFamily="34" charset="77"/>
              </a:rPr>
              <a:t>/2020/692</a:t>
            </a:r>
            <a:endParaRPr lang="da-DK" sz="2400" i="1" dirty="0">
              <a:solidFill>
                <a:srgbClr val="1F586C"/>
              </a:solidFill>
              <a:latin typeface="Klint Pro" panose="020D0503020204080204" pitchFamily="34" charset="77"/>
              <a:hlinkClick r:id="rId2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</p:txBody>
      </p:sp>
      <p:sp>
        <p:nvSpPr>
          <p:cNvPr id="4" name="Rektangel 3">
            <a:hlinkClick r:id="rId2"/>
            <a:extLst>
              <a:ext uri="{FF2B5EF4-FFF2-40B4-BE49-F238E27FC236}">
                <a16:creationId xmlns:a16="http://schemas.microsoft.com/office/drawing/2014/main" id="{98A2BAB7-86AB-9745-9AD6-67B12A5AE5AD}"/>
              </a:ext>
            </a:extLst>
          </p:cNvPr>
          <p:cNvSpPr/>
          <p:nvPr/>
        </p:nvSpPr>
        <p:spPr>
          <a:xfrm>
            <a:off x="3019647" y="3885024"/>
            <a:ext cx="6570920" cy="461665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>
            <a:outerShdw blurRad="38100" dist="25400" dir="2700000" rotWithShape="0">
              <a:srgbClr val="000000">
                <a:alpha val="6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a-DK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9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I skal lige vide, hvad I går ind til"/>
          <p:cNvSpPr txBox="1">
            <a:spLocks noGrp="1"/>
          </p:cNvSpPr>
          <p:nvPr>
            <p:ph type="title" idx="4294967295"/>
          </p:nvPr>
        </p:nvSpPr>
        <p:spPr>
          <a:xfrm>
            <a:off x="-1" y="2355311"/>
            <a:ext cx="12281152" cy="1556415"/>
          </a:xfrm>
          <a:prstGeom prst="rect">
            <a:avLst/>
          </a:prstGeom>
        </p:spPr>
        <p:txBody>
          <a:bodyPr lIns="0" tIns="0" rIns="0" bIns="0"/>
          <a:lstStyle>
            <a:lvl1pPr algn="ctr" defTabSz="452627">
              <a:lnSpc>
                <a:spcPts val="7100"/>
              </a:lnSpc>
              <a:defRPr sz="4752" spc="0">
                <a:solidFill>
                  <a:srgbClr val="E15F67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r>
              <a:rPr dirty="0"/>
              <a:t>I </a:t>
            </a:r>
            <a:r>
              <a:rPr dirty="0" err="1"/>
              <a:t>skal</a:t>
            </a:r>
            <a:r>
              <a:rPr dirty="0"/>
              <a:t> </a:t>
            </a:r>
            <a:r>
              <a:rPr dirty="0" err="1"/>
              <a:t>lige</a:t>
            </a:r>
            <a:r>
              <a:rPr dirty="0"/>
              <a:t> vide, </a:t>
            </a:r>
            <a:r>
              <a:rPr dirty="0" err="1"/>
              <a:t>hvad</a:t>
            </a:r>
            <a:r>
              <a:rPr dirty="0"/>
              <a:t> I </a:t>
            </a:r>
            <a:r>
              <a:rPr dirty="0" err="1"/>
              <a:t>går</a:t>
            </a:r>
            <a:r>
              <a:rPr dirty="0"/>
              <a:t> </a:t>
            </a:r>
            <a:r>
              <a:rPr dirty="0" err="1"/>
              <a:t>ind</a:t>
            </a:r>
            <a:r>
              <a:rPr dirty="0"/>
              <a:t> </a:t>
            </a:r>
            <a:r>
              <a:rPr dirty="0" err="1"/>
              <a:t>til</a:t>
            </a:r>
            <a:endParaRPr dirty="0"/>
          </a:p>
        </p:txBody>
      </p:sp>
      <p:sp>
        <p:nvSpPr>
          <p:cNvPr id="4" name="Tekstfelt 3">
            <a:extLst>
              <a:ext uri="{FF2B5EF4-FFF2-40B4-BE49-F238E27FC236}">
                <a16:creationId xmlns:a16="http://schemas.microsoft.com/office/drawing/2014/main" id="{C5BBF176-93A4-CB4C-B077-6C84274318CF}"/>
              </a:ext>
            </a:extLst>
          </p:cNvPr>
          <p:cNvSpPr txBox="1"/>
          <p:nvPr/>
        </p:nvSpPr>
        <p:spPr>
          <a:xfrm>
            <a:off x="12900991" y="1272209"/>
            <a:ext cx="92394" cy="3693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8" tIns="45718" rIns="45718" bIns="45718" numCol="1" spcCol="38100" rtlCol="0" anchor="t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a-DK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Rektangel"/>
          <p:cNvSpPr/>
          <p:nvPr/>
        </p:nvSpPr>
        <p:spPr>
          <a:xfrm>
            <a:off x="4023825" y="3181023"/>
            <a:ext cx="4144350" cy="860142"/>
          </a:xfrm>
          <a:prstGeom prst="rect">
            <a:avLst/>
          </a:prstGeom>
          <a:solidFill>
            <a:srgbClr val="E15F67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sp>
        <p:nvSpPr>
          <p:cNvPr id="254" name="Plan for hjemmearbejde"/>
          <p:cNvSpPr txBox="1"/>
          <p:nvPr/>
        </p:nvSpPr>
        <p:spPr>
          <a:xfrm>
            <a:off x="4059244" y="3368526"/>
            <a:ext cx="3907658" cy="4851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lvl="1" indent="228600" defTabSz="914400">
              <a:lnSpc>
                <a:spcPct val="90000"/>
              </a:lnSpc>
              <a:spcBef>
                <a:spcPts val="2700"/>
              </a:spcBef>
              <a:defRPr sz="2600">
                <a:solidFill>
                  <a:srgbClr val="F4F9FB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rPr dirty="0"/>
              <a:t>Plan for </a:t>
            </a:r>
            <a:r>
              <a:rPr dirty="0" err="1"/>
              <a:t>hjemmearbejde</a:t>
            </a:r>
            <a:endParaRPr dirty="0"/>
          </a:p>
        </p:txBody>
      </p:sp>
      <p:sp>
        <p:nvSpPr>
          <p:cNvPr id="255" name="Rektangel"/>
          <p:cNvSpPr/>
          <p:nvPr/>
        </p:nvSpPr>
        <p:spPr>
          <a:xfrm>
            <a:off x="4023825" y="1570946"/>
            <a:ext cx="4144350" cy="860143"/>
          </a:xfrm>
          <a:prstGeom prst="rect">
            <a:avLst/>
          </a:prstGeom>
          <a:solidFill>
            <a:srgbClr val="E15F67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sp>
        <p:nvSpPr>
          <p:cNvPr id="256" name="Lektionsplan"/>
          <p:cNvSpPr txBox="1"/>
          <p:nvPr/>
        </p:nvSpPr>
        <p:spPr>
          <a:xfrm>
            <a:off x="4097344" y="1782725"/>
            <a:ext cx="3907658" cy="4851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lvl="1" indent="228600" algn="ctr" defTabSz="914400">
              <a:lnSpc>
                <a:spcPct val="90000"/>
              </a:lnSpc>
              <a:spcBef>
                <a:spcPts val="2700"/>
              </a:spcBef>
              <a:defRPr sz="2600">
                <a:solidFill>
                  <a:srgbClr val="F4F9FB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rPr dirty="0" err="1"/>
              <a:t>Lektionsplan</a:t>
            </a:r>
            <a:endParaRPr dirty="0"/>
          </a:p>
        </p:txBody>
      </p:sp>
      <p:sp>
        <p:nvSpPr>
          <p:cNvPr id="257" name="Rektangel"/>
          <p:cNvSpPr/>
          <p:nvPr/>
        </p:nvSpPr>
        <p:spPr>
          <a:xfrm>
            <a:off x="4023825" y="4791099"/>
            <a:ext cx="4144350" cy="860143"/>
          </a:xfrm>
          <a:prstGeom prst="rect">
            <a:avLst/>
          </a:prstGeom>
          <a:solidFill>
            <a:srgbClr val="E15F67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sp>
        <p:nvSpPr>
          <p:cNvPr id="258" name="Portefolio"/>
          <p:cNvSpPr txBox="1"/>
          <p:nvPr/>
        </p:nvSpPr>
        <p:spPr>
          <a:xfrm>
            <a:off x="4059244" y="5010970"/>
            <a:ext cx="3907658" cy="4851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lvl="1" indent="228600" algn="ctr" defTabSz="914400">
              <a:lnSpc>
                <a:spcPct val="90000"/>
              </a:lnSpc>
              <a:spcBef>
                <a:spcPts val="2700"/>
              </a:spcBef>
              <a:defRPr sz="2600">
                <a:solidFill>
                  <a:srgbClr val="F4F9FB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rPr dirty="0" err="1"/>
              <a:t>Portefolio</a:t>
            </a:r>
            <a:endParaRPr dirty="0"/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Hvorfor grundfag i erhvervsinformatik?"/>
          <p:cNvSpPr txBox="1">
            <a:spLocks noGrp="1"/>
          </p:cNvSpPr>
          <p:nvPr>
            <p:ph type="title" idx="4294967295"/>
          </p:nvPr>
        </p:nvSpPr>
        <p:spPr>
          <a:xfrm>
            <a:off x="-1" y="329190"/>
            <a:ext cx="12281152" cy="1450764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algn="ctr">
              <a:defRPr spc="-100">
                <a:solidFill>
                  <a:srgbClr val="F35364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rPr sz="4500" dirty="0" err="1"/>
              <a:t>Hvorfor</a:t>
            </a:r>
            <a:r>
              <a:rPr sz="4500" dirty="0"/>
              <a:t> </a:t>
            </a:r>
            <a:r>
              <a:rPr sz="4500" dirty="0" err="1"/>
              <a:t>grundfag</a:t>
            </a:r>
            <a:r>
              <a:rPr sz="4500" dirty="0"/>
              <a:t> </a:t>
            </a:r>
            <a:r>
              <a:rPr sz="4500" dirty="0" err="1"/>
              <a:t>i</a:t>
            </a:r>
            <a:r>
              <a:rPr sz="4500" dirty="0"/>
              <a:t> </a:t>
            </a:r>
            <a:r>
              <a:rPr sz="4500" dirty="0" err="1"/>
              <a:t>erhvervsinformatik</a:t>
            </a:r>
            <a:r>
              <a:rPr sz="4500" dirty="0"/>
              <a:t>?</a:t>
            </a:r>
            <a:r>
              <a:rPr sz="4500" spc="-25" dirty="0"/>
              <a:t> </a:t>
            </a:r>
          </a:p>
        </p:txBody>
      </p:sp>
      <p:sp>
        <p:nvSpPr>
          <p:cNvPr id="163" name="Shape 77"/>
          <p:cNvSpPr txBox="1">
            <a:spLocks noGrp="1"/>
          </p:cNvSpPr>
          <p:nvPr>
            <p:ph type="body" sz="quarter" idx="4294967295"/>
          </p:nvPr>
        </p:nvSpPr>
        <p:spPr>
          <a:xfrm>
            <a:off x="1443662" y="2480816"/>
            <a:ext cx="4404758" cy="4000085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</a:pPr>
            <a:endParaRPr dirty="0">
              <a:solidFill>
                <a:srgbClr val="000000"/>
              </a:solidFill>
            </a:endParaRPr>
          </a:p>
          <a:p>
            <a:pPr marL="0" indent="0" defTabSz="457200">
              <a:lnSpc>
                <a:spcPts val="4000"/>
              </a:lnSpc>
              <a:spcBef>
                <a:spcPts val="0"/>
              </a:spcBef>
              <a:buClrTx/>
              <a:buSzTx/>
              <a:buFontTx/>
              <a:buNone/>
              <a:defRPr sz="2200">
                <a:latin typeface="Klint Pro Light"/>
                <a:ea typeface="Klint Pro Light"/>
                <a:cs typeface="Klint Pro Light"/>
                <a:sym typeface="Klint Pro Medium"/>
              </a:defRPr>
            </a:pPr>
            <a:r>
              <a:rPr b="1" dirty="0" err="1">
                <a:latin typeface="Klint Pro Light" panose="020D0303020204080204" pitchFamily="34" charset="77"/>
              </a:rPr>
              <a:t>Eleverne</a:t>
            </a:r>
            <a:endParaRPr b="1" dirty="0">
              <a:latin typeface="Klint Pro Light" panose="020D0303020204080204" pitchFamily="34" charset="77"/>
            </a:endParaRPr>
          </a:p>
          <a:p>
            <a:pPr marL="384047" lvl="1" indent="-182879">
              <a:buClr>
                <a:srgbClr val="F35364"/>
              </a:buClr>
              <a:defRPr sz="2000"/>
            </a:pPr>
            <a:r>
              <a:rPr dirty="0"/>
              <a:t>Skal </a:t>
            </a:r>
            <a:r>
              <a:rPr dirty="0" err="1"/>
              <a:t>rustes</a:t>
            </a:r>
            <a:r>
              <a:rPr dirty="0"/>
              <a:t> </a:t>
            </a:r>
            <a:r>
              <a:rPr dirty="0" err="1"/>
              <a:t>bedre</a:t>
            </a:r>
            <a:r>
              <a:rPr dirty="0"/>
              <a:t> </a:t>
            </a:r>
            <a:r>
              <a:rPr dirty="0" err="1"/>
              <a:t>til</a:t>
            </a:r>
            <a:r>
              <a:rPr dirty="0"/>
              <a:t> at </a:t>
            </a:r>
            <a:r>
              <a:rPr dirty="0" err="1"/>
              <a:t>imødegå</a:t>
            </a:r>
            <a:r>
              <a:rPr dirty="0"/>
              <a:t> </a:t>
            </a:r>
            <a:br>
              <a:rPr dirty="0"/>
            </a:br>
            <a:r>
              <a:rPr dirty="0"/>
              <a:t>de nye </a:t>
            </a:r>
            <a:r>
              <a:rPr dirty="0" err="1"/>
              <a:t>krav</a:t>
            </a:r>
            <a:r>
              <a:rPr dirty="0"/>
              <a:t> om digital </a:t>
            </a:r>
            <a:r>
              <a:rPr dirty="0" err="1"/>
              <a:t>kompetence</a:t>
            </a:r>
            <a:endParaRPr dirty="0"/>
          </a:p>
          <a:p>
            <a:pPr marL="384047" lvl="1" indent="-182879">
              <a:buClr>
                <a:srgbClr val="F35364"/>
              </a:buClr>
              <a:defRPr sz="2000"/>
            </a:pPr>
            <a:endParaRPr dirty="0"/>
          </a:p>
          <a:p>
            <a:pPr marL="384047" lvl="1" indent="-182879">
              <a:buClr>
                <a:srgbClr val="F35364"/>
              </a:buClr>
              <a:defRPr sz="2000"/>
            </a:pPr>
            <a:r>
              <a:rPr dirty="0"/>
              <a:t>Skal </a:t>
            </a:r>
            <a:r>
              <a:rPr dirty="0" err="1"/>
              <a:t>lære</a:t>
            </a:r>
            <a:r>
              <a:rPr dirty="0"/>
              <a:t> at </a:t>
            </a:r>
            <a:r>
              <a:rPr dirty="0" err="1"/>
              <a:t>forholde</a:t>
            </a:r>
            <a:r>
              <a:rPr dirty="0"/>
              <a:t> sig </a:t>
            </a:r>
            <a:r>
              <a:rPr dirty="0" err="1"/>
              <a:t>til</a:t>
            </a:r>
            <a:r>
              <a:rPr dirty="0"/>
              <a:t> </a:t>
            </a:r>
            <a:br>
              <a:rPr dirty="0"/>
            </a:br>
            <a:r>
              <a:rPr dirty="0"/>
              <a:t>den </a:t>
            </a:r>
            <a:r>
              <a:rPr dirty="0" err="1"/>
              <a:t>digitale</a:t>
            </a:r>
            <a:r>
              <a:rPr dirty="0"/>
              <a:t> </a:t>
            </a:r>
            <a:r>
              <a:rPr dirty="0" err="1"/>
              <a:t>udviklings</a:t>
            </a:r>
            <a:r>
              <a:rPr dirty="0"/>
              <a:t> </a:t>
            </a:r>
            <a:r>
              <a:rPr dirty="0" err="1"/>
              <a:t>særlige</a:t>
            </a:r>
            <a:r>
              <a:rPr dirty="0"/>
              <a:t> </a:t>
            </a:r>
            <a:r>
              <a:rPr dirty="0" err="1"/>
              <a:t>udfordringer</a:t>
            </a:r>
            <a:endParaRPr dirty="0"/>
          </a:p>
        </p:txBody>
      </p:sp>
      <p:sp>
        <p:nvSpPr>
          <p:cNvPr id="164" name="Shape 77"/>
          <p:cNvSpPr txBox="1"/>
          <p:nvPr/>
        </p:nvSpPr>
        <p:spPr>
          <a:xfrm>
            <a:off x="6432730" y="2480816"/>
            <a:ext cx="4404758" cy="40000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/>
          <a:p>
            <a:pPr defTabSz="877823">
              <a:lnSpc>
                <a:spcPct val="90000"/>
              </a:lnSpc>
              <a:spcBef>
                <a:spcPts val="300"/>
              </a:spcBef>
              <a:buClr>
                <a:schemeClr val="accent1"/>
              </a:buClr>
              <a:buFont typeface="Trebuchet MS"/>
              <a:defRPr sz="1727"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endParaRPr dirty="0">
              <a:solidFill>
                <a:srgbClr val="000000"/>
              </a:solidFill>
            </a:endParaRPr>
          </a:p>
          <a:p>
            <a:pPr defTabSz="438911">
              <a:lnSpc>
                <a:spcPts val="3900"/>
              </a:lnSpc>
              <a:defRPr sz="2112">
                <a:solidFill>
                  <a:srgbClr val="404040"/>
                </a:solidFill>
                <a:latin typeface="Klint Pro Light"/>
                <a:ea typeface="Klint Pro Light"/>
                <a:cs typeface="Klint Pro Light"/>
                <a:sym typeface="Klint Pro Medium"/>
              </a:defRPr>
            </a:pPr>
            <a:r>
              <a:rPr b="1" dirty="0" err="1">
                <a:latin typeface="Klint Pro Light" panose="020D0303020204080204" pitchFamily="34" charset="77"/>
              </a:rPr>
              <a:t>Faget</a:t>
            </a:r>
            <a:endParaRPr b="1" dirty="0">
              <a:latin typeface="Klint Pro Light" panose="020D0303020204080204" pitchFamily="34" charset="77"/>
            </a:endParaRPr>
          </a:p>
          <a:p>
            <a:pPr marL="368685" lvl="1" indent="-175563" defTabSz="877823">
              <a:lnSpc>
                <a:spcPct val="90000"/>
              </a:lnSpc>
              <a:spcBef>
                <a:spcPts val="300"/>
              </a:spcBef>
              <a:buClr>
                <a:srgbClr val="F35364"/>
              </a:buClr>
              <a:buSzPct val="100000"/>
              <a:buFont typeface="Trebuchet MS"/>
              <a:buChar char="◦"/>
              <a:defRPr sz="1919"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rPr dirty="0"/>
              <a:t>Skal </a:t>
            </a:r>
            <a:r>
              <a:rPr dirty="0" err="1"/>
              <a:t>bidrage</a:t>
            </a:r>
            <a:r>
              <a:rPr dirty="0"/>
              <a:t> </a:t>
            </a:r>
            <a:r>
              <a:rPr dirty="0" err="1"/>
              <a:t>til</a:t>
            </a:r>
            <a:r>
              <a:rPr dirty="0"/>
              <a:t> </a:t>
            </a:r>
            <a:r>
              <a:rPr dirty="0" err="1"/>
              <a:t>elevernes</a:t>
            </a:r>
            <a:r>
              <a:rPr dirty="0"/>
              <a:t> </a:t>
            </a:r>
            <a:r>
              <a:rPr dirty="0" err="1"/>
              <a:t>digitale</a:t>
            </a:r>
            <a:r>
              <a:rPr dirty="0"/>
              <a:t> </a:t>
            </a:r>
            <a:r>
              <a:rPr dirty="0" err="1"/>
              <a:t>dannelse</a:t>
            </a:r>
            <a:endParaRPr dirty="0"/>
          </a:p>
          <a:p>
            <a:pPr defTabSz="877823">
              <a:lnSpc>
                <a:spcPct val="90000"/>
              </a:lnSpc>
              <a:spcBef>
                <a:spcPts val="300"/>
              </a:spcBef>
              <a:defRPr sz="1919"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endParaRPr dirty="0"/>
          </a:p>
          <a:p>
            <a:pPr marL="368685" lvl="1" indent="-175563" defTabSz="877823">
              <a:lnSpc>
                <a:spcPct val="90000"/>
              </a:lnSpc>
              <a:spcBef>
                <a:spcPts val="300"/>
              </a:spcBef>
              <a:buClr>
                <a:srgbClr val="F35364"/>
              </a:buClr>
              <a:buSzPct val="100000"/>
              <a:buFont typeface="Trebuchet MS"/>
              <a:buChar char="◦"/>
              <a:defRPr sz="1919"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rPr dirty="0" err="1"/>
              <a:t>Indeholder</a:t>
            </a:r>
            <a:r>
              <a:rPr dirty="0"/>
              <a:t> </a:t>
            </a:r>
            <a:r>
              <a:rPr dirty="0" err="1"/>
              <a:t>praktisk</a:t>
            </a:r>
            <a:r>
              <a:rPr dirty="0"/>
              <a:t> </a:t>
            </a:r>
            <a:r>
              <a:rPr dirty="0" err="1"/>
              <a:t>arbejde</a:t>
            </a:r>
            <a:r>
              <a:rPr dirty="0"/>
              <a:t> med </a:t>
            </a:r>
            <a:br>
              <a:rPr dirty="0"/>
            </a:br>
            <a:r>
              <a:rPr dirty="0"/>
              <a:t>at </a:t>
            </a:r>
            <a:r>
              <a:rPr dirty="0" err="1"/>
              <a:t>skabe</a:t>
            </a:r>
            <a:r>
              <a:rPr dirty="0"/>
              <a:t> </a:t>
            </a:r>
            <a:r>
              <a:rPr dirty="0" err="1"/>
              <a:t>digitale</a:t>
            </a:r>
            <a:r>
              <a:rPr dirty="0"/>
              <a:t> </a:t>
            </a:r>
            <a:r>
              <a:rPr dirty="0" err="1"/>
              <a:t>løsninger</a:t>
            </a:r>
            <a:endParaRPr dirty="0"/>
          </a:p>
          <a:p>
            <a:pPr defTabSz="877823">
              <a:lnSpc>
                <a:spcPct val="90000"/>
              </a:lnSpc>
              <a:spcBef>
                <a:spcPts val="300"/>
              </a:spcBef>
              <a:defRPr sz="1919"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endParaRPr dirty="0"/>
          </a:p>
          <a:p>
            <a:pPr marL="368685" lvl="1" indent="-175563" defTabSz="877823">
              <a:lnSpc>
                <a:spcPct val="90000"/>
              </a:lnSpc>
              <a:spcBef>
                <a:spcPts val="300"/>
              </a:spcBef>
              <a:buClr>
                <a:srgbClr val="F35364"/>
              </a:buClr>
              <a:buSzPct val="100000"/>
              <a:buFont typeface="Trebuchet MS"/>
              <a:buChar char="◦"/>
              <a:defRPr sz="1919"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rPr dirty="0"/>
              <a:t>Giver </a:t>
            </a:r>
            <a:r>
              <a:rPr dirty="0" err="1"/>
              <a:t>kompetencer</a:t>
            </a:r>
            <a:r>
              <a:rPr dirty="0"/>
              <a:t> </a:t>
            </a:r>
            <a:r>
              <a:rPr dirty="0" err="1"/>
              <a:t>til</a:t>
            </a:r>
            <a:r>
              <a:rPr dirty="0"/>
              <a:t> at </a:t>
            </a:r>
            <a:r>
              <a:rPr dirty="0" err="1"/>
              <a:t>vurdere</a:t>
            </a:r>
            <a:r>
              <a:rPr dirty="0"/>
              <a:t> </a:t>
            </a:r>
            <a:r>
              <a:rPr dirty="0" err="1"/>
              <a:t>digitale</a:t>
            </a:r>
            <a:r>
              <a:rPr dirty="0"/>
              <a:t> </a:t>
            </a:r>
            <a:r>
              <a:rPr dirty="0" err="1"/>
              <a:t>teknologier</a:t>
            </a:r>
            <a:r>
              <a:rPr dirty="0"/>
              <a:t> </a:t>
            </a:r>
            <a:r>
              <a:rPr dirty="0" err="1"/>
              <a:t>og</a:t>
            </a:r>
            <a:r>
              <a:rPr dirty="0"/>
              <a:t> </a:t>
            </a:r>
            <a:r>
              <a:rPr dirty="0" err="1"/>
              <a:t>automatisering</a:t>
            </a:r>
            <a:endParaRPr sz="1152" dirty="0">
              <a:latin typeface="Times Roman"/>
              <a:ea typeface="Times Roman"/>
              <a:cs typeface="Times Roman"/>
              <a:sym typeface="Times Roman"/>
            </a:endParaRPr>
          </a:p>
          <a:p>
            <a:pPr defTabSz="877823">
              <a:lnSpc>
                <a:spcPct val="90000"/>
              </a:lnSpc>
              <a:spcBef>
                <a:spcPts val="300"/>
              </a:spcBef>
              <a:defRPr sz="1727"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endParaRPr sz="1152" dirty="0"/>
          </a:p>
          <a:p>
            <a:pPr marL="440207" lvl="1" indent="-247086" defTabSz="438911">
              <a:lnSpc>
                <a:spcPts val="4300"/>
              </a:lnSpc>
              <a:buClr>
                <a:srgbClr val="F35364"/>
              </a:buClr>
              <a:buSzPct val="100000"/>
              <a:buFont typeface="Trebuchet MS"/>
              <a:buChar char="◦"/>
              <a:defRPr sz="2431">
                <a:latin typeface="Tw Cen MT"/>
                <a:ea typeface="Tw Cen MT"/>
                <a:cs typeface="Tw Cen MT"/>
                <a:sym typeface="Tw Cen MT"/>
              </a:defRPr>
            </a:pPr>
            <a:endParaRPr sz="1152" dirty="0">
              <a:latin typeface="Times Roman"/>
              <a:ea typeface="Times Roman"/>
              <a:cs typeface="Times Roman"/>
              <a:sym typeface="Times Roman"/>
            </a:endParaRP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Formål med undervisningen, kompetenceområder"/>
          <p:cNvSpPr txBox="1">
            <a:spLocks noGrp="1"/>
          </p:cNvSpPr>
          <p:nvPr>
            <p:ph type="title" idx="4294967295"/>
          </p:nvPr>
        </p:nvSpPr>
        <p:spPr>
          <a:xfrm>
            <a:off x="-1" y="964189"/>
            <a:ext cx="12281152" cy="1450764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 sz="4600" spc="-95">
                <a:solidFill>
                  <a:srgbClr val="F35364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r>
              <a:rPr dirty="0" err="1"/>
              <a:t>Formål</a:t>
            </a:r>
            <a:r>
              <a:rPr dirty="0"/>
              <a:t> med </a:t>
            </a:r>
            <a:r>
              <a:rPr dirty="0" err="1"/>
              <a:t>undervisningen</a:t>
            </a:r>
            <a:r>
              <a:rPr dirty="0"/>
              <a:t>, </a:t>
            </a:r>
            <a:r>
              <a:rPr dirty="0" err="1"/>
              <a:t>kompetenceområder</a:t>
            </a:r>
            <a:endParaRPr dirty="0"/>
          </a:p>
        </p:txBody>
      </p:sp>
      <p:sp>
        <p:nvSpPr>
          <p:cNvPr id="167" name="Digital myndiggørelse…"/>
          <p:cNvSpPr txBox="1"/>
          <p:nvPr/>
        </p:nvSpPr>
        <p:spPr>
          <a:xfrm>
            <a:off x="3699" y="2551741"/>
            <a:ext cx="12184602" cy="76456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lnSpc>
                <a:spcPct val="200000"/>
              </a:lnSpc>
              <a:defRPr sz="2400"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rPr dirty="0"/>
              <a:t>Digital </a:t>
            </a:r>
            <a:r>
              <a:rPr dirty="0" err="1"/>
              <a:t>myndiggørelse</a:t>
            </a:r>
            <a:endParaRPr lang="da-DK" dirty="0"/>
          </a:p>
          <a:p>
            <a:pPr algn="ctr">
              <a:lnSpc>
                <a:spcPct val="200000"/>
              </a:lnSpc>
              <a:defRPr sz="2400"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rPr dirty="0" err="1"/>
              <a:t>Erhvervsrettet</a:t>
            </a:r>
            <a:r>
              <a:rPr dirty="0"/>
              <a:t> digital </a:t>
            </a:r>
            <a:r>
              <a:rPr dirty="0" err="1"/>
              <a:t>udvikling</a:t>
            </a:r>
            <a:endParaRPr dirty="0"/>
          </a:p>
          <a:p>
            <a:pPr algn="ctr">
              <a:lnSpc>
                <a:spcPct val="200000"/>
              </a:lnSpc>
              <a:defRPr sz="2400"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rPr dirty="0" err="1">
                <a:solidFill>
                  <a:srgbClr val="404040"/>
                </a:solidFill>
              </a:rPr>
              <a:t>Teknologisk</a:t>
            </a:r>
            <a:r>
              <a:rPr dirty="0">
                <a:solidFill>
                  <a:srgbClr val="404040"/>
                </a:solidFill>
              </a:rPr>
              <a:t> </a:t>
            </a:r>
            <a:r>
              <a:rPr dirty="0" err="1">
                <a:solidFill>
                  <a:srgbClr val="404040"/>
                </a:solidFill>
              </a:rPr>
              <a:t>handleevne</a:t>
            </a:r>
            <a:r>
              <a:rPr dirty="0">
                <a:solidFill>
                  <a:srgbClr val="404040"/>
                </a:solidFill>
              </a:rPr>
              <a:t> </a:t>
            </a:r>
          </a:p>
          <a:p>
            <a:pPr algn="ctr">
              <a:lnSpc>
                <a:spcPts val="4300"/>
              </a:lnSpc>
              <a:defRPr sz="2400"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rPr dirty="0" err="1">
                <a:solidFill>
                  <a:srgbClr val="404040"/>
                </a:solidFill>
              </a:rPr>
              <a:t>og</a:t>
            </a:r>
            <a:r>
              <a:rPr dirty="0">
                <a:solidFill>
                  <a:srgbClr val="404040"/>
                </a:solidFill>
              </a:rPr>
              <a:t> </a:t>
            </a:r>
            <a:r>
              <a:rPr dirty="0" err="1">
                <a:solidFill>
                  <a:srgbClr val="404040"/>
                </a:solidFill>
              </a:rPr>
              <a:t>computationel</a:t>
            </a:r>
            <a:r>
              <a:rPr dirty="0">
                <a:solidFill>
                  <a:srgbClr val="404040"/>
                </a:solidFill>
              </a:rPr>
              <a:t> </a:t>
            </a:r>
            <a:r>
              <a:rPr dirty="0" err="1">
                <a:solidFill>
                  <a:srgbClr val="404040"/>
                </a:solidFill>
              </a:rPr>
              <a:t>tankegang</a:t>
            </a:r>
            <a:endParaRPr dirty="0">
              <a:solidFill>
                <a:srgbClr val="404040"/>
              </a:solidFill>
            </a:endParaRPr>
          </a:p>
          <a:p>
            <a:pPr algn="ctr">
              <a:lnSpc>
                <a:spcPts val="3700"/>
              </a:lnSpc>
              <a:defRPr sz="1900" i="1"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endParaRPr lang="da-DK" sz="1400" dirty="0"/>
          </a:p>
          <a:p>
            <a:pPr algn="ctr">
              <a:lnSpc>
                <a:spcPts val="3700"/>
              </a:lnSpc>
              <a:defRPr sz="1900" i="1"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rPr i="1" dirty="0" err="1">
                <a:latin typeface="Klint Pro Light" panose="020D0303020204080204" pitchFamily="34" charset="77"/>
              </a:rPr>
              <a:t>Forklaring</a:t>
            </a:r>
            <a:r>
              <a:rPr i="1" dirty="0">
                <a:latin typeface="Klint Pro Light" panose="020D0303020204080204" pitchFamily="34" charset="77"/>
              </a:rPr>
              <a:t> </a:t>
            </a:r>
            <a:r>
              <a:rPr i="1" dirty="0" err="1">
                <a:latin typeface="Klint Pro Light" panose="020D0303020204080204" pitchFamily="34" charset="77"/>
              </a:rPr>
              <a:t>følger</a:t>
            </a:r>
            <a:endParaRPr i="1" dirty="0">
              <a:latin typeface="Klint Pro Light" panose="020D0303020204080204" pitchFamily="34" charset="77"/>
            </a:endParaRPr>
          </a:p>
          <a:p>
            <a:pPr>
              <a:lnSpc>
                <a:spcPts val="4600"/>
              </a:lnSpc>
              <a:defRPr sz="2666">
                <a:latin typeface="Tw Cen MT"/>
                <a:ea typeface="Tw Cen MT"/>
                <a:cs typeface="Tw Cen MT"/>
                <a:sym typeface="Tw Cen MT"/>
              </a:defRPr>
            </a:pPr>
            <a:endParaRPr sz="1200" dirty="0"/>
          </a:p>
          <a:p>
            <a:pPr>
              <a:lnSpc>
                <a:spcPts val="4600"/>
              </a:lnSpc>
              <a:defRPr sz="2666" u="sng">
                <a:latin typeface="Tw Cen MT"/>
                <a:ea typeface="Tw Cen MT"/>
                <a:cs typeface="Tw Cen MT"/>
                <a:sym typeface="Tw Cen MT"/>
              </a:defRPr>
            </a:pPr>
            <a:endParaRPr sz="1200" u="none" dirty="0">
              <a:latin typeface="Times Roman"/>
              <a:ea typeface="Times Roman"/>
              <a:cs typeface="Times Roman"/>
              <a:sym typeface="Times Roman"/>
            </a:endParaRPr>
          </a:p>
          <a:p>
            <a:pPr>
              <a:lnSpc>
                <a:spcPts val="4600"/>
              </a:lnSpc>
              <a:defRPr sz="2666" u="sng">
                <a:latin typeface="Tw Cen MT"/>
                <a:ea typeface="Tw Cen MT"/>
                <a:cs typeface="Tw Cen MT"/>
                <a:sym typeface="Tw Cen MT"/>
              </a:defRPr>
            </a:pPr>
            <a:endParaRPr sz="1200" dirty="0"/>
          </a:p>
          <a:p>
            <a:pPr>
              <a:lnSpc>
                <a:spcPts val="4600"/>
              </a:lnSpc>
              <a:defRPr sz="2666" u="sng">
                <a:latin typeface="Tw Cen MT"/>
                <a:ea typeface="Tw Cen MT"/>
                <a:cs typeface="Tw Cen MT"/>
                <a:sym typeface="Tw Cen MT"/>
              </a:defRPr>
            </a:pPr>
            <a:endParaRPr sz="1200" dirty="0"/>
          </a:p>
          <a:p>
            <a:endParaRPr sz="1200" dirty="0"/>
          </a:p>
          <a:p>
            <a:endParaRPr sz="1200" dirty="0"/>
          </a:p>
          <a:p>
            <a:endParaRPr sz="1200" dirty="0"/>
          </a:p>
          <a:p>
            <a:endParaRPr sz="1200" dirty="0"/>
          </a:p>
          <a:p>
            <a:endParaRPr sz="1200" dirty="0"/>
          </a:p>
          <a:p>
            <a:endParaRPr sz="1200" dirty="0"/>
          </a:p>
          <a:p>
            <a:endParaRPr sz="1200" dirty="0"/>
          </a:p>
          <a:p>
            <a:endParaRPr sz="1200" dirty="0"/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9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Nåmmenøh, fedt nok.…"/>
          <p:cNvSpPr txBox="1">
            <a:spLocks noGrp="1"/>
          </p:cNvSpPr>
          <p:nvPr>
            <p:ph type="title" idx="4294967295"/>
          </p:nvPr>
        </p:nvSpPr>
        <p:spPr>
          <a:xfrm>
            <a:off x="-44576" y="2721538"/>
            <a:ext cx="12281152" cy="1414924"/>
          </a:xfrm>
          <a:prstGeom prst="rect">
            <a:avLst/>
          </a:prstGeom>
        </p:spPr>
        <p:txBody>
          <a:bodyPr lIns="0" tIns="0" rIns="0" bIns="0"/>
          <a:lstStyle/>
          <a:p>
            <a:pPr algn="ctr" defTabSz="402336">
              <a:lnSpc>
                <a:spcPct val="100000"/>
              </a:lnSpc>
              <a:defRPr sz="4224" spc="0">
                <a:solidFill>
                  <a:srgbClr val="E15F67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rPr dirty="0" err="1"/>
              <a:t>Nåmmenøh</a:t>
            </a:r>
            <a:r>
              <a:rPr dirty="0"/>
              <a:t>, </a:t>
            </a:r>
            <a:r>
              <a:rPr dirty="0" err="1"/>
              <a:t>fedt</a:t>
            </a:r>
            <a:r>
              <a:rPr dirty="0"/>
              <a:t> </a:t>
            </a:r>
            <a:r>
              <a:rPr dirty="0" err="1"/>
              <a:t>nok</a:t>
            </a:r>
            <a:r>
              <a:rPr dirty="0"/>
              <a:t>. </a:t>
            </a:r>
          </a:p>
          <a:p>
            <a:pPr algn="ctr" defTabSz="402336">
              <a:lnSpc>
                <a:spcPct val="100000"/>
              </a:lnSpc>
              <a:defRPr sz="4224" spc="0">
                <a:solidFill>
                  <a:srgbClr val="E15F67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rPr dirty="0"/>
              <a:t>Men </a:t>
            </a:r>
            <a:r>
              <a:rPr dirty="0" err="1"/>
              <a:t>hvad</a:t>
            </a:r>
            <a:r>
              <a:rPr dirty="0"/>
              <a:t> </a:t>
            </a:r>
            <a:r>
              <a:rPr dirty="0" err="1"/>
              <a:t>hulan</a:t>
            </a:r>
            <a:r>
              <a:rPr dirty="0"/>
              <a:t> </a:t>
            </a:r>
            <a:r>
              <a:rPr dirty="0" err="1"/>
              <a:t>betyder</a:t>
            </a:r>
            <a:r>
              <a:rPr dirty="0"/>
              <a:t> det???</a:t>
            </a:r>
            <a:r>
              <a:rPr sz="1056" dirty="0"/>
              <a:t> 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Digital myndiggørelse betyder at"/>
          <p:cNvSpPr txBox="1">
            <a:spLocks noGrp="1"/>
          </p:cNvSpPr>
          <p:nvPr>
            <p:ph type="title" idx="4294967295"/>
          </p:nvPr>
        </p:nvSpPr>
        <p:spPr>
          <a:xfrm>
            <a:off x="-1" y="824820"/>
            <a:ext cx="12281152" cy="955133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 spc="-100">
                <a:solidFill>
                  <a:srgbClr val="F35364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r>
              <a:rPr dirty="0"/>
              <a:t>Digital </a:t>
            </a:r>
            <a:r>
              <a:rPr dirty="0" err="1"/>
              <a:t>myndiggørelse</a:t>
            </a:r>
            <a:r>
              <a:rPr dirty="0"/>
              <a:t> </a:t>
            </a:r>
            <a:r>
              <a:rPr dirty="0" err="1"/>
              <a:t>betyder</a:t>
            </a:r>
            <a:r>
              <a:rPr dirty="0"/>
              <a:t> at</a:t>
            </a:r>
          </a:p>
        </p:txBody>
      </p:sp>
      <p:sp>
        <p:nvSpPr>
          <p:cNvPr id="172" name="I skal tage kritisk stilling til digitale teknologier.…"/>
          <p:cNvSpPr txBox="1">
            <a:spLocks noGrp="1"/>
          </p:cNvSpPr>
          <p:nvPr>
            <p:ph type="body" sz="half" idx="4294967295"/>
          </p:nvPr>
        </p:nvSpPr>
        <p:spPr>
          <a:xfrm>
            <a:off x="2275917" y="2600737"/>
            <a:ext cx="8530438" cy="3636442"/>
          </a:xfrm>
          <a:prstGeom prst="rect">
            <a:avLst/>
          </a:prstGeom>
        </p:spPr>
        <p:txBody>
          <a:bodyPr/>
          <a:lstStyle/>
          <a:p>
            <a:pPr marL="0" lvl="1" indent="228600">
              <a:buClrTx/>
              <a:buSzTx/>
              <a:buFontTx/>
              <a:buNone/>
            </a:pPr>
            <a:endParaRPr/>
          </a:p>
          <a:p>
            <a:pPr marL="384047" lvl="1" indent="-182879">
              <a:spcBef>
                <a:spcPts val="2400"/>
              </a:spcBef>
              <a:buClr>
                <a:srgbClr val="F35364"/>
              </a:buClr>
              <a:defRPr sz="2000"/>
            </a:pPr>
            <a:r>
              <a:t>I skal tage kritisk stilling til digitale teknologier. </a:t>
            </a:r>
          </a:p>
          <a:p>
            <a:pPr marL="384047" lvl="1" indent="-182879">
              <a:spcBef>
                <a:spcPts val="2400"/>
              </a:spcBef>
              <a:buClr>
                <a:srgbClr val="F35364"/>
              </a:buClr>
              <a:defRPr sz="2000"/>
            </a:pPr>
            <a:r>
              <a:t>I skal kunne reflektere – altså tænke over – betydningen af </a:t>
            </a:r>
            <a:br/>
            <a:r>
              <a:t>digitale teknologier</a:t>
            </a:r>
          </a:p>
          <a:p>
            <a:pPr marL="384047" lvl="1" indent="-182879">
              <a:spcBef>
                <a:spcPts val="2400"/>
              </a:spcBef>
              <a:buClr>
                <a:srgbClr val="F35364"/>
              </a:buClr>
              <a:defRPr sz="2000"/>
            </a:pPr>
            <a:r>
              <a:t>I skal kunne lave en konstruktiv undersøgelse af digitale teknologier</a:t>
            </a:r>
          </a:p>
          <a:p>
            <a:pPr marL="384047" lvl="1" indent="-182879">
              <a:spcBef>
                <a:spcPts val="2400"/>
              </a:spcBef>
              <a:buClr>
                <a:srgbClr val="F35364"/>
              </a:buClr>
              <a:defRPr sz="2000"/>
            </a:pPr>
            <a:r>
              <a:t>I skal også have en forståelse for etik, sikkerhed og konsekvenser</a:t>
            </a:r>
          </a:p>
          <a:p>
            <a:pPr marL="472103" lvl="1" indent="-270935" defTabSz="457200">
              <a:lnSpc>
                <a:spcPts val="4600"/>
              </a:lnSpc>
              <a:spcBef>
                <a:spcPts val="0"/>
              </a:spcBef>
              <a:buClr>
                <a:srgbClr val="F35364"/>
              </a:buClr>
              <a:defRPr sz="2666">
                <a:solidFill>
                  <a:srgbClr val="000000"/>
                </a:solidFill>
                <a:latin typeface="Tw Cen MT"/>
                <a:ea typeface="Tw Cen MT"/>
                <a:cs typeface="Tw Cen MT"/>
                <a:sym typeface="Tw Cen MT"/>
              </a:defRPr>
            </a:pPr>
            <a:endParaRPr sz="1200">
              <a:latin typeface="Times Roman"/>
              <a:ea typeface="Times Roman"/>
              <a:cs typeface="Times Roman"/>
              <a:sym typeface="Times Roman"/>
            </a:endParaRP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Shape 87"/>
          <p:cNvSpPr txBox="1">
            <a:spLocks noGrp="1"/>
          </p:cNvSpPr>
          <p:nvPr>
            <p:ph type="sldNum" sz="quarter" idx="4294967295"/>
          </p:nvPr>
        </p:nvSpPr>
        <p:spPr>
          <a:xfrm>
            <a:off x="11681303" y="6556788"/>
            <a:ext cx="127001" cy="13707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/>
          <a:lstStyle>
            <a:lvl1pPr>
              <a:defRPr>
                <a:solidFill>
                  <a:srgbClr val="F35364"/>
                </a:solidFill>
              </a:defRPr>
            </a:lvl1pPr>
          </a:lstStyle>
          <a:p>
            <a:fld id="{86CB4B4D-7CA3-9044-876B-883B54F8677D}" type="slidenum">
              <a:t>7</a:t>
            </a:fld>
            <a:endParaRPr/>
          </a:p>
        </p:txBody>
      </p:sp>
      <p:sp>
        <p:nvSpPr>
          <p:cNvPr id="175" name="Shape 89"/>
          <p:cNvSpPr txBox="1">
            <a:spLocks noGrp="1"/>
          </p:cNvSpPr>
          <p:nvPr>
            <p:ph type="title" idx="4294967295"/>
          </p:nvPr>
        </p:nvSpPr>
        <p:spPr>
          <a:xfrm>
            <a:off x="-1" y="390612"/>
            <a:ext cx="12281152" cy="1450764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 spc="-100">
                <a:solidFill>
                  <a:srgbClr val="F35364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r>
              <a:rPr dirty="0" err="1">
                <a:latin typeface="Klint Pro" panose="020D0503020204080204" pitchFamily="34" charset="77"/>
              </a:rPr>
              <a:t>Eksempler</a:t>
            </a:r>
            <a:endParaRPr dirty="0">
              <a:latin typeface="Klint Pro" panose="020D0503020204080204" pitchFamily="34" charset="77"/>
            </a:endParaRPr>
          </a:p>
        </p:txBody>
      </p:sp>
      <p:sp>
        <p:nvSpPr>
          <p:cNvPr id="176" name="Shape 90"/>
          <p:cNvSpPr txBox="1">
            <a:spLocks noGrp="1"/>
          </p:cNvSpPr>
          <p:nvPr>
            <p:ph type="body" idx="4294967295"/>
          </p:nvPr>
        </p:nvSpPr>
        <p:spPr>
          <a:xfrm>
            <a:off x="1862930" y="2193321"/>
            <a:ext cx="9356412" cy="4199856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  <a:defRPr sz="2000"/>
            </a:pPr>
            <a:endParaRPr dirty="0"/>
          </a:p>
          <a:p>
            <a:pPr marL="365759" lvl="1" indent="-164591">
              <a:spcBef>
                <a:spcPts val="3800"/>
              </a:spcBef>
              <a:buClr>
                <a:srgbClr val="F35364"/>
              </a:buClr>
              <a:defRPr sz="2000"/>
            </a:pPr>
            <a:r>
              <a:rPr dirty="0" err="1"/>
              <a:t>Jeg</a:t>
            </a:r>
            <a:r>
              <a:rPr dirty="0"/>
              <a:t> var </a:t>
            </a:r>
            <a:r>
              <a:rPr dirty="0" err="1"/>
              <a:t>i</a:t>
            </a:r>
            <a:r>
              <a:rPr dirty="0"/>
              <a:t> </a:t>
            </a:r>
            <a:r>
              <a:rPr dirty="0" err="1"/>
              <a:t>Tyskland</a:t>
            </a:r>
            <a:r>
              <a:rPr dirty="0"/>
              <a:t> </a:t>
            </a:r>
            <a:r>
              <a:rPr dirty="0" err="1"/>
              <a:t>i</a:t>
            </a:r>
            <a:r>
              <a:rPr dirty="0"/>
              <a:t> min </a:t>
            </a:r>
            <a:r>
              <a:rPr dirty="0" err="1"/>
              <a:t>sommerferie.Der</a:t>
            </a:r>
            <a:r>
              <a:rPr dirty="0"/>
              <a:t> var </a:t>
            </a:r>
            <a:r>
              <a:rPr dirty="0" err="1"/>
              <a:t>ikke</a:t>
            </a:r>
            <a:r>
              <a:rPr dirty="0"/>
              <a:t> </a:t>
            </a:r>
            <a:r>
              <a:rPr dirty="0" err="1"/>
              <a:t>altid</a:t>
            </a:r>
            <a:r>
              <a:rPr dirty="0"/>
              <a:t> </a:t>
            </a:r>
            <a:r>
              <a:rPr dirty="0" err="1"/>
              <a:t>telefondækning</a:t>
            </a:r>
            <a:r>
              <a:rPr dirty="0"/>
              <a:t>, </a:t>
            </a:r>
            <a:r>
              <a:rPr dirty="0" err="1"/>
              <a:t>og</a:t>
            </a:r>
            <a:r>
              <a:rPr dirty="0"/>
              <a:t> internet var der </a:t>
            </a:r>
            <a:r>
              <a:rPr dirty="0" err="1"/>
              <a:t>nærmest</a:t>
            </a:r>
            <a:r>
              <a:rPr dirty="0"/>
              <a:t> </a:t>
            </a:r>
            <a:r>
              <a:rPr dirty="0" err="1"/>
              <a:t>slet</a:t>
            </a:r>
            <a:r>
              <a:rPr dirty="0"/>
              <a:t> </a:t>
            </a:r>
            <a:r>
              <a:rPr dirty="0" err="1"/>
              <a:t>intet</a:t>
            </a:r>
            <a:r>
              <a:rPr dirty="0"/>
              <a:t> </a:t>
            </a:r>
            <a:r>
              <a:rPr dirty="0" err="1"/>
              <a:t>af</a:t>
            </a:r>
            <a:r>
              <a:rPr dirty="0"/>
              <a:t>. Det er </a:t>
            </a:r>
            <a:r>
              <a:rPr dirty="0" err="1"/>
              <a:t>en</a:t>
            </a:r>
            <a:r>
              <a:rPr dirty="0"/>
              <a:t> digital </a:t>
            </a:r>
            <a:r>
              <a:rPr dirty="0" err="1"/>
              <a:t>teknologi</a:t>
            </a:r>
            <a:r>
              <a:rPr dirty="0"/>
              <a:t> med </a:t>
            </a:r>
            <a:r>
              <a:rPr dirty="0" err="1"/>
              <a:t>stor</a:t>
            </a:r>
            <a:r>
              <a:rPr dirty="0"/>
              <a:t> </a:t>
            </a:r>
            <a:r>
              <a:rPr dirty="0" err="1"/>
              <a:t>betydning</a:t>
            </a:r>
            <a:r>
              <a:rPr dirty="0"/>
              <a:t> (VILDT </a:t>
            </a:r>
            <a:r>
              <a:rPr dirty="0" err="1"/>
              <a:t>irriterende</a:t>
            </a:r>
            <a:r>
              <a:rPr dirty="0"/>
              <a:t>, </a:t>
            </a:r>
            <a:r>
              <a:rPr dirty="0" err="1"/>
              <a:t>når</a:t>
            </a:r>
            <a:r>
              <a:rPr dirty="0"/>
              <a:t> det mangler).</a:t>
            </a:r>
          </a:p>
          <a:p>
            <a:pPr marL="365759" lvl="1" indent="-164591">
              <a:spcBef>
                <a:spcPts val="3800"/>
              </a:spcBef>
              <a:buClr>
                <a:srgbClr val="F35364"/>
              </a:buClr>
              <a:defRPr sz="2000"/>
            </a:pPr>
            <a:r>
              <a:rPr dirty="0"/>
              <a:t>I </a:t>
            </a:r>
            <a:r>
              <a:rPr dirty="0" err="1"/>
              <a:t>Tyskland</a:t>
            </a:r>
            <a:r>
              <a:rPr dirty="0"/>
              <a:t> </a:t>
            </a:r>
            <a:r>
              <a:rPr dirty="0" err="1"/>
              <a:t>foretrækker</a:t>
            </a:r>
            <a:r>
              <a:rPr dirty="0"/>
              <a:t> de at </a:t>
            </a:r>
            <a:r>
              <a:rPr dirty="0" err="1"/>
              <a:t>betale</a:t>
            </a:r>
            <a:r>
              <a:rPr dirty="0"/>
              <a:t> med </a:t>
            </a:r>
            <a:r>
              <a:rPr dirty="0" err="1"/>
              <a:t>kontanter</a:t>
            </a:r>
            <a:r>
              <a:rPr dirty="0"/>
              <a:t>. </a:t>
            </a:r>
            <a:r>
              <a:rPr dirty="0" err="1"/>
              <a:t>Faktisk</a:t>
            </a:r>
            <a:r>
              <a:rPr dirty="0"/>
              <a:t> </a:t>
            </a:r>
            <a:r>
              <a:rPr dirty="0" err="1"/>
              <a:t>foretrækker</a:t>
            </a:r>
            <a:r>
              <a:rPr dirty="0"/>
              <a:t> 80% at </a:t>
            </a:r>
            <a:r>
              <a:rPr dirty="0" err="1"/>
              <a:t>betale</a:t>
            </a:r>
            <a:r>
              <a:rPr dirty="0"/>
              <a:t> </a:t>
            </a:r>
            <a:r>
              <a:rPr dirty="0" err="1"/>
              <a:t>kontant</a:t>
            </a:r>
            <a:r>
              <a:rPr dirty="0"/>
              <a:t> </a:t>
            </a:r>
            <a:r>
              <a:rPr dirty="0" err="1"/>
              <a:t>og</a:t>
            </a:r>
            <a:r>
              <a:rPr dirty="0"/>
              <a:t> </a:t>
            </a:r>
            <a:r>
              <a:rPr dirty="0" err="1"/>
              <a:t>kun</a:t>
            </a:r>
            <a:r>
              <a:rPr dirty="0"/>
              <a:t> 20% med </a:t>
            </a:r>
            <a:r>
              <a:rPr dirty="0" err="1"/>
              <a:t>kort</a:t>
            </a:r>
            <a:r>
              <a:rPr dirty="0"/>
              <a:t>. I </a:t>
            </a:r>
            <a:r>
              <a:rPr dirty="0" err="1"/>
              <a:t>Danmark</a:t>
            </a:r>
            <a:r>
              <a:rPr dirty="0"/>
              <a:t> er det </a:t>
            </a:r>
            <a:r>
              <a:rPr dirty="0" err="1"/>
              <a:t>omvendt</a:t>
            </a:r>
            <a:r>
              <a:rPr dirty="0"/>
              <a:t>.  </a:t>
            </a:r>
            <a:r>
              <a:rPr dirty="0" err="1"/>
              <a:t>Tyskerne</a:t>
            </a:r>
            <a:r>
              <a:rPr dirty="0"/>
              <a:t> </a:t>
            </a:r>
            <a:r>
              <a:rPr dirty="0" err="1"/>
              <a:t>bryder</a:t>
            </a:r>
            <a:r>
              <a:rPr dirty="0"/>
              <a:t> sig </a:t>
            </a:r>
            <a:r>
              <a:rPr dirty="0" err="1"/>
              <a:t>ikke</a:t>
            </a:r>
            <a:r>
              <a:rPr dirty="0"/>
              <a:t> om, at de </a:t>
            </a:r>
            <a:r>
              <a:rPr dirty="0" err="1"/>
              <a:t>efterlader</a:t>
            </a:r>
            <a:r>
              <a:rPr dirty="0"/>
              <a:t> </a:t>
            </a:r>
            <a:r>
              <a:rPr dirty="0" err="1"/>
              <a:t>digitale</a:t>
            </a:r>
            <a:r>
              <a:rPr dirty="0"/>
              <a:t> </a:t>
            </a:r>
            <a:r>
              <a:rPr dirty="0" err="1"/>
              <a:t>fodspor</a:t>
            </a:r>
            <a:r>
              <a:rPr dirty="0"/>
              <a:t> – </a:t>
            </a:r>
            <a:r>
              <a:rPr dirty="0" err="1"/>
              <a:t>kontanter</a:t>
            </a:r>
            <a:r>
              <a:rPr dirty="0"/>
              <a:t> </a:t>
            </a:r>
            <a:r>
              <a:rPr dirty="0" err="1"/>
              <a:t>kan</a:t>
            </a:r>
            <a:r>
              <a:rPr dirty="0"/>
              <a:t> </a:t>
            </a:r>
            <a:r>
              <a:rPr dirty="0" err="1"/>
              <a:t>ikke</a:t>
            </a:r>
            <a:r>
              <a:rPr dirty="0"/>
              <a:t> spores. </a:t>
            </a:r>
            <a:r>
              <a:rPr dirty="0" err="1"/>
              <a:t>Spor</a:t>
            </a:r>
            <a:r>
              <a:rPr dirty="0"/>
              <a:t> </a:t>
            </a:r>
            <a:r>
              <a:rPr dirty="0" err="1"/>
              <a:t>kan</a:t>
            </a:r>
            <a:r>
              <a:rPr dirty="0"/>
              <a:t> </a:t>
            </a:r>
            <a:r>
              <a:rPr dirty="0" err="1"/>
              <a:t>være</a:t>
            </a:r>
            <a:r>
              <a:rPr dirty="0"/>
              <a:t> </a:t>
            </a:r>
            <a:r>
              <a:rPr dirty="0" err="1"/>
              <a:t>en</a:t>
            </a:r>
            <a:r>
              <a:rPr dirty="0"/>
              <a:t> </a:t>
            </a:r>
            <a:r>
              <a:rPr dirty="0" err="1"/>
              <a:t>af</a:t>
            </a:r>
            <a:r>
              <a:rPr dirty="0"/>
              <a:t> </a:t>
            </a:r>
            <a:r>
              <a:rPr dirty="0" err="1"/>
              <a:t>konsekvenserne</a:t>
            </a:r>
            <a:r>
              <a:rPr dirty="0"/>
              <a:t> </a:t>
            </a:r>
            <a:r>
              <a:rPr dirty="0" err="1"/>
              <a:t>ved</a:t>
            </a:r>
            <a:r>
              <a:rPr dirty="0"/>
              <a:t> </a:t>
            </a:r>
            <a:r>
              <a:rPr dirty="0" err="1"/>
              <a:t>digitalisering</a:t>
            </a:r>
            <a:r>
              <a:rPr dirty="0"/>
              <a:t>.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Shape 92"/>
          <p:cNvSpPr txBox="1">
            <a:spLocks noGrp="1"/>
          </p:cNvSpPr>
          <p:nvPr>
            <p:ph type="sldNum" sz="quarter" idx="4294967295"/>
          </p:nvPr>
        </p:nvSpPr>
        <p:spPr>
          <a:xfrm>
            <a:off x="11681303" y="6556788"/>
            <a:ext cx="127001" cy="13707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/>
          <a:lstStyle>
            <a:lvl1pPr>
              <a:defRPr>
                <a:solidFill>
                  <a:srgbClr val="F35364"/>
                </a:solidFill>
              </a:defRPr>
            </a:lvl1pPr>
          </a:lstStyle>
          <a:p>
            <a:fld id="{86CB4B4D-7CA3-9044-876B-883B54F8677D}" type="slidenum">
              <a:t>8</a:t>
            </a:fld>
            <a:endParaRPr/>
          </a:p>
        </p:txBody>
      </p:sp>
      <p:sp>
        <p:nvSpPr>
          <p:cNvPr id="179" name="Shape 100"/>
          <p:cNvSpPr txBox="1">
            <a:spLocks noGrp="1"/>
          </p:cNvSpPr>
          <p:nvPr>
            <p:ph type="title" idx="4294967295"/>
          </p:nvPr>
        </p:nvSpPr>
        <p:spPr>
          <a:xfrm>
            <a:off x="-146138" y="459352"/>
            <a:ext cx="12281152" cy="145076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algn="ctr">
              <a:defRPr sz="4700" spc="-97">
                <a:solidFill>
                  <a:srgbClr val="F35364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r>
              <a:rPr sz="4200" dirty="0" err="1"/>
              <a:t>Erhvervsrettet</a:t>
            </a:r>
            <a:r>
              <a:rPr sz="4200" dirty="0"/>
              <a:t> digital </a:t>
            </a:r>
            <a:r>
              <a:rPr sz="4200" dirty="0" err="1"/>
              <a:t>udvikling</a:t>
            </a:r>
            <a:r>
              <a:rPr sz="4200" dirty="0"/>
              <a:t> </a:t>
            </a:r>
            <a:r>
              <a:rPr sz="4200" dirty="0" err="1"/>
              <a:t>betyder</a:t>
            </a:r>
            <a:r>
              <a:rPr sz="4200" dirty="0"/>
              <a:t> at </a:t>
            </a:r>
          </a:p>
        </p:txBody>
      </p:sp>
      <p:grpSp>
        <p:nvGrpSpPr>
          <p:cNvPr id="182" name="Group 103"/>
          <p:cNvGrpSpPr/>
          <p:nvPr/>
        </p:nvGrpSpPr>
        <p:grpSpPr>
          <a:xfrm>
            <a:off x="9165066" y="2929841"/>
            <a:ext cx="1844180" cy="1762503"/>
            <a:chOff x="0" y="0"/>
            <a:chExt cx="1844179" cy="1762501"/>
          </a:xfrm>
        </p:grpSpPr>
        <p:sp>
          <p:nvSpPr>
            <p:cNvPr id="180" name="Shape 101"/>
            <p:cNvSpPr/>
            <p:nvPr/>
          </p:nvSpPr>
          <p:spPr>
            <a:xfrm>
              <a:off x="11693" y="0"/>
              <a:ext cx="1820703" cy="1762502"/>
            </a:xfrm>
            <a:prstGeom prst="ellipse">
              <a:avLst/>
            </a:prstGeom>
            <a:solidFill>
              <a:srgbClr val="FFFFFF"/>
            </a:solidFill>
            <a:ln w="38100" cap="flat">
              <a:solidFill>
                <a:srgbClr val="F35364"/>
              </a:solidFill>
              <a:prstDash val="solid"/>
              <a:bevel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81" name="Shape 102"/>
            <p:cNvSpPr txBox="1"/>
            <p:nvPr/>
          </p:nvSpPr>
          <p:spPr>
            <a:xfrm rot="20370762">
              <a:off x="96573" y="456186"/>
              <a:ext cx="1651033" cy="85021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lnSpc>
                  <a:spcPct val="90000"/>
                </a:lnSpc>
                <a:defRPr sz="1700">
                  <a:solidFill>
                    <a:srgbClr val="F35364"/>
                  </a:solidFill>
                  <a:latin typeface="Klint Pro Regular"/>
                  <a:ea typeface="Klint Pro Regular"/>
                  <a:cs typeface="Klint Pro Regular"/>
                  <a:sym typeface="Klint Pro Regular"/>
                </a:defRPr>
              </a:pPr>
              <a:r>
                <a:rPr sz="1600" dirty="0" err="1"/>
                <a:t>Og</a:t>
              </a:r>
              <a:r>
                <a:rPr sz="1600" dirty="0"/>
                <a:t> </a:t>
              </a:r>
              <a:r>
                <a:rPr sz="1600" dirty="0" err="1"/>
                <a:t>hvad</a:t>
              </a:r>
              <a:r>
                <a:rPr sz="1600" dirty="0"/>
                <a:t> F***</a:t>
              </a:r>
              <a:r>
                <a:rPr sz="1600" u="sng" dirty="0"/>
                <a:t> </a:t>
              </a:r>
              <a:r>
                <a:rPr sz="1600" dirty="0" err="1"/>
                <a:t>betyder</a:t>
              </a:r>
              <a:r>
                <a:rPr sz="1600" dirty="0"/>
                <a:t> </a:t>
              </a:r>
              <a:r>
                <a:rPr sz="1600" dirty="0" err="1"/>
                <a:t>iterativ</a:t>
              </a:r>
              <a:r>
                <a:rPr sz="1600" dirty="0"/>
                <a:t>?</a:t>
              </a:r>
            </a:p>
          </p:txBody>
        </p:sp>
      </p:grpSp>
      <p:sp>
        <p:nvSpPr>
          <p:cNvPr id="183" name="Shape 104"/>
          <p:cNvSpPr txBox="1">
            <a:spLocks noGrp="1"/>
          </p:cNvSpPr>
          <p:nvPr>
            <p:ph type="body" sz="half" idx="4294967295"/>
          </p:nvPr>
        </p:nvSpPr>
        <p:spPr>
          <a:xfrm>
            <a:off x="1182754" y="2642555"/>
            <a:ext cx="8400873" cy="3172293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</a:pPr>
            <a:endParaRPr/>
          </a:p>
          <a:p>
            <a:pPr marL="365759" lvl="1" indent="-164591">
              <a:spcBef>
                <a:spcPts val="2700"/>
              </a:spcBef>
              <a:buClr>
                <a:srgbClr val="F35364"/>
              </a:buClr>
              <a:defRPr sz="2000"/>
            </a:pPr>
            <a:r>
              <a:t>I skal udvikle eller re-designe en digital dims/app/hjælpemiddel/artefakt</a:t>
            </a:r>
          </a:p>
          <a:p>
            <a:pPr marL="365759" lvl="1" indent="-164591">
              <a:spcBef>
                <a:spcPts val="2700"/>
              </a:spcBef>
              <a:buClr>
                <a:srgbClr val="F35364"/>
              </a:buClr>
              <a:defRPr sz="2000"/>
            </a:pPr>
            <a:r>
              <a:t>I skal tilrettelægge og gennemføre en iterativ designproces</a:t>
            </a:r>
          </a:p>
          <a:p>
            <a:pPr marL="365759" lvl="1" indent="-164591">
              <a:spcBef>
                <a:spcPts val="2700"/>
              </a:spcBef>
              <a:buClr>
                <a:srgbClr val="F35364"/>
              </a:buClr>
              <a:defRPr sz="2000"/>
            </a:pPr>
            <a:r>
              <a:t>Moderere og videreudvikle en digital dims/app/hjælpemiddel/artefakt </a:t>
            </a:r>
            <a:br/>
            <a:r>
              <a:t>med relevans for jeres faglighed</a:t>
            </a: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Shape 107"/>
          <p:cNvSpPr txBox="1">
            <a:spLocks noGrp="1"/>
          </p:cNvSpPr>
          <p:nvPr>
            <p:ph type="sldNum" sz="quarter" idx="4294967295"/>
          </p:nvPr>
        </p:nvSpPr>
        <p:spPr>
          <a:xfrm>
            <a:off x="11681303" y="6556788"/>
            <a:ext cx="127001" cy="13707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/>
          <a:lstStyle>
            <a:lvl1pPr>
              <a:defRPr>
                <a:solidFill>
                  <a:srgbClr val="F35364"/>
                </a:solidFill>
              </a:defRPr>
            </a:lvl1pPr>
          </a:lstStyle>
          <a:p>
            <a:fld id="{86CB4B4D-7CA3-9044-876B-883B54F8677D}" type="slidenum">
              <a:t>9</a:t>
            </a:fld>
            <a:endParaRPr/>
          </a:p>
        </p:txBody>
      </p:sp>
      <p:sp>
        <p:nvSpPr>
          <p:cNvPr id="186" name="Shape 108"/>
          <p:cNvSpPr txBox="1">
            <a:spLocks noGrp="1"/>
          </p:cNvSpPr>
          <p:nvPr>
            <p:ph type="title" idx="4294967295"/>
          </p:nvPr>
        </p:nvSpPr>
        <p:spPr>
          <a:xfrm>
            <a:off x="-146138" y="468877"/>
            <a:ext cx="12281152" cy="145076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 spc="-100">
                <a:solidFill>
                  <a:srgbClr val="F35364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r>
              <a:t>Eksempler</a:t>
            </a:r>
          </a:p>
        </p:txBody>
      </p:sp>
      <p:sp>
        <p:nvSpPr>
          <p:cNvPr id="187" name="Shape 110"/>
          <p:cNvSpPr txBox="1">
            <a:spLocks noGrp="1"/>
          </p:cNvSpPr>
          <p:nvPr>
            <p:ph type="body" sz="half" idx="4294967295"/>
          </p:nvPr>
        </p:nvSpPr>
        <p:spPr>
          <a:xfrm>
            <a:off x="1679670" y="3143364"/>
            <a:ext cx="9722932" cy="2000548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  <a:defRPr sz="2000">
                <a:latin typeface="Klint Pro Light"/>
                <a:ea typeface="Klint Pro Light"/>
                <a:cs typeface="Klint Pro Light"/>
                <a:sym typeface="Klint Pro Medium"/>
              </a:defRPr>
            </a:pPr>
            <a:r>
              <a:rPr b="1" dirty="0" err="1">
                <a:latin typeface="Klint Pro Light" panose="020D0303020204080204" pitchFamily="34" charset="77"/>
              </a:rPr>
              <a:t>Videreudvikling</a:t>
            </a:r>
            <a:r>
              <a:rPr b="1" dirty="0">
                <a:latin typeface="Klint Pro Light" panose="020D0303020204080204" pitchFamily="34" charset="77"/>
              </a:rPr>
              <a:t> </a:t>
            </a:r>
            <a:r>
              <a:rPr b="1" dirty="0" err="1">
                <a:latin typeface="Klint Pro Light" panose="020D0303020204080204" pitchFamily="34" charset="77"/>
              </a:rPr>
              <a:t>af</a:t>
            </a:r>
            <a:r>
              <a:rPr b="1" dirty="0">
                <a:latin typeface="Klint Pro Light" panose="020D0303020204080204" pitchFamily="34" charset="77"/>
              </a:rPr>
              <a:t> design</a:t>
            </a:r>
            <a:endParaRPr b="1" dirty="0">
              <a:solidFill>
                <a:srgbClr val="000000"/>
              </a:solidFill>
              <a:latin typeface="Klint Pro Light" panose="020D0303020204080204" pitchFamily="34" charset="77"/>
            </a:endParaRPr>
          </a:p>
          <a:p>
            <a:pPr marL="0" indent="0">
              <a:buSzTx/>
              <a:buNone/>
              <a:defRPr sz="2000"/>
            </a:pPr>
            <a:endParaRPr dirty="0">
              <a:solidFill>
                <a:srgbClr val="000000"/>
              </a:solidFill>
            </a:endParaRPr>
          </a:p>
          <a:p>
            <a:pPr marL="384047" lvl="1" indent="-182879">
              <a:buClr>
                <a:srgbClr val="F35364"/>
              </a:buClr>
              <a:defRPr sz="2000"/>
            </a:pPr>
            <a:r>
              <a:rPr dirty="0"/>
              <a:t>DTU Space har </a:t>
            </a:r>
            <a:r>
              <a:rPr dirty="0" err="1"/>
              <a:t>udviklet</a:t>
            </a:r>
            <a:r>
              <a:rPr dirty="0"/>
              <a:t> </a:t>
            </a:r>
            <a:r>
              <a:rPr dirty="0" err="1"/>
              <a:t>en</a:t>
            </a:r>
            <a:r>
              <a:rPr dirty="0"/>
              <a:t> ting </a:t>
            </a:r>
            <a:r>
              <a:rPr dirty="0" err="1"/>
              <a:t>til</a:t>
            </a:r>
            <a:r>
              <a:rPr dirty="0"/>
              <a:t> at </a:t>
            </a:r>
            <a:r>
              <a:rPr dirty="0" err="1"/>
              <a:t>udforske</a:t>
            </a:r>
            <a:r>
              <a:rPr dirty="0"/>
              <a:t> </a:t>
            </a:r>
            <a:r>
              <a:rPr dirty="0" err="1"/>
              <a:t>rummet</a:t>
            </a:r>
            <a:r>
              <a:rPr dirty="0"/>
              <a:t> med. Denne dims/</a:t>
            </a:r>
            <a:r>
              <a:rPr dirty="0" err="1"/>
              <a:t>artefakt</a:t>
            </a:r>
            <a:r>
              <a:rPr dirty="0"/>
              <a:t> </a:t>
            </a:r>
            <a:r>
              <a:rPr dirty="0" err="1"/>
              <a:t>kan</a:t>
            </a:r>
            <a:r>
              <a:rPr dirty="0"/>
              <a:t> nu </a:t>
            </a:r>
            <a:r>
              <a:rPr dirty="0" err="1"/>
              <a:t>også</a:t>
            </a:r>
            <a:r>
              <a:rPr dirty="0"/>
              <a:t> </a:t>
            </a:r>
            <a:r>
              <a:rPr dirty="0" err="1"/>
              <a:t>bruges</a:t>
            </a:r>
            <a:r>
              <a:rPr dirty="0"/>
              <a:t> </a:t>
            </a:r>
            <a:r>
              <a:rPr dirty="0" err="1"/>
              <a:t>til</a:t>
            </a:r>
            <a:r>
              <a:rPr dirty="0"/>
              <a:t> at </a:t>
            </a:r>
            <a:r>
              <a:rPr dirty="0" err="1"/>
              <a:t>opdage</a:t>
            </a:r>
            <a:r>
              <a:rPr dirty="0"/>
              <a:t> </a:t>
            </a:r>
            <a:r>
              <a:rPr dirty="0" err="1"/>
              <a:t>brystkræft</a:t>
            </a:r>
            <a:r>
              <a:rPr dirty="0"/>
              <a:t>.</a:t>
            </a:r>
            <a:endParaRPr sz="1200" dirty="0">
              <a:solidFill>
                <a:srgbClr val="000000"/>
              </a:solidFill>
              <a:latin typeface="Times Roman"/>
              <a:ea typeface="Times Roman"/>
              <a:cs typeface="Times Roman"/>
              <a:sym typeface="Times Roman"/>
            </a:endParaRPr>
          </a:p>
          <a:p>
            <a:pPr marL="472103" lvl="1" indent="-270935" defTabSz="457200">
              <a:lnSpc>
                <a:spcPts val="4600"/>
              </a:lnSpc>
              <a:spcBef>
                <a:spcPts val="0"/>
              </a:spcBef>
              <a:buClr>
                <a:srgbClr val="F35364"/>
              </a:buClr>
              <a:defRPr sz="2666" u="sng">
                <a:solidFill>
                  <a:srgbClr val="0000EE"/>
                </a:solidFill>
                <a:uFill>
                  <a:solidFill>
                    <a:srgbClr val="0000EE"/>
                  </a:solidFill>
                </a:uFill>
                <a:latin typeface="Tw Cen MT"/>
                <a:ea typeface="Tw Cen MT"/>
                <a:cs typeface="Tw Cen MT"/>
                <a:sym typeface="Tw Cen MT"/>
              </a:defRPr>
            </a:pPr>
            <a:endParaRPr sz="1800" dirty="0">
              <a:latin typeface="Klint Pro Regular"/>
              <a:ea typeface="Klint Pro Regular"/>
              <a:cs typeface="Klint Pro Regular"/>
              <a:sym typeface="Klint Pro Regular"/>
            </a:endParaRPr>
          </a:p>
        </p:txBody>
      </p:sp>
      <p:sp>
        <p:nvSpPr>
          <p:cNvPr id="188" name="https://www.space.dtu.dk/nyheder/2019/03/dtu-space-udvikler-udstyr-til-skanning-for-brystkraeft?id=47b7cb98-10d5-4dff-a985-6f19396d3a42"/>
          <p:cNvSpPr txBox="1"/>
          <p:nvPr/>
        </p:nvSpPr>
        <p:spPr>
          <a:xfrm>
            <a:off x="2024742" y="4648101"/>
            <a:ext cx="9063257" cy="8915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lvl="1" defTabSz="914400">
              <a:lnSpc>
                <a:spcPct val="90000"/>
              </a:lnSpc>
              <a:spcBef>
                <a:spcPts val="400"/>
              </a:spcBef>
              <a:defRPr i="1"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rPr lang="da-DK" i="1" dirty="0">
                <a:solidFill>
                  <a:srgbClr val="F45363"/>
                </a:solidFill>
                <a:uFill>
                  <a:solidFill>
                    <a:srgbClr val="0000FF"/>
                  </a:solidFill>
                </a:uFill>
                <a:latin typeface="Klint Pro" panose="020D0503020204080204" pitchFamily="34" charset="77"/>
              </a:rPr>
              <a:t>https://www.space.dtu.dk/nyheder/2019/03/dtu-space-udvikler-udstyr-til-skanning-for-   brystkraeft?id=47b7cb98-10d5-4dff-a985-6f19396d3a42</a:t>
            </a:r>
            <a:endParaRPr lang="da-DK" i="1" dirty="0">
              <a:solidFill>
                <a:srgbClr val="F45363"/>
              </a:solidFill>
              <a:uFill>
                <a:solidFill>
                  <a:srgbClr val="0000FF"/>
                </a:solidFill>
              </a:uFill>
              <a:latin typeface="Klint Pro" panose="020D0503020204080204" pitchFamily="34" charset="77"/>
              <a:hlinkClick r:id="rId2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lvl="1" indent="228600" defTabSz="914400">
              <a:lnSpc>
                <a:spcPct val="90000"/>
              </a:lnSpc>
              <a:spcBef>
                <a:spcPts val="400"/>
              </a:spcBef>
              <a:defRPr i="1"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endParaRPr dirty="0">
              <a:solidFill>
                <a:srgbClr val="E15F67"/>
              </a:solidFill>
              <a:uFill>
                <a:solidFill>
                  <a:srgbClr val="0000FF"/>
                </a:solidFill>
              </a:uFill>
              <a:hlinkClick r:id="rId2"/>
            </a:endParaRPr>
          </a:p>
        </p:txBody>
      </p:sp>
      <p:sp>
        <p:nvSpPr>
          <p:cNvPr id="2" name="Rektangel 1">
            <a:hlinkClick r:id="rId2"/>
            <a:extLst>
              <a:ext uri="{FF2B5EF4-FFF2-40B4-BE49-F238E27FC236}">
                <a16:creationId xmlns:a16="http://schemas.microsoft.com/office/drawing/2014/main" id="{062F1899-A41B-F44B-A9BD-EF6E4C4925F5}"/>
              </a:ext>
            </a:extLst>
          </p:cNvPr>
          <p:cNvSpPr/>
          <p:nvPr/>
        </p:nvSpPr>
        <p:spPr>
          <a:xfrm>
            <a:off x="2024742" y="4648101"/>
            <a:ext cx="8708572" cy="609699"/>
          </a:xfrm>
          <a:prstGeom prst="rect">
            <a:avLst/>
          </a:prstGeom>
          <a:noFill/>
          <a:ln w="25400" cap="flat">
            <a:noFill/>
            <a:prstDash val="solid"/>
            <a:round/>
          </a:ln>
          <a:effectLst>
            <a:outerShdw blurRad="38100" dist="25400" dir="2700000" rotWithShape="0">
              <a:srgbClr val="000000">
                <a:alpha val="6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a-DK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27000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5400" dir="2700000" rotWithShape="0">
            <a:srgbClr val="000000">
              <a:alpha val="60000"/>
            </a:srgbClr>
          </a:outerShdw>
        </a:effectLst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5400" dir="2700000" rotWithShape="0">
            <a:srgbClr val="000000">
              <a:alpha val="60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27000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5400" dir="2700000" rotWithShape="0">
            <a:srgbClr val="000000">
              <a:alpha val="60000"/>
            </a:srgbClr>
          </a:outerShdw>
        </a:effectLst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5400" dir="2700000" rotWithShape="0">
            <a:srgbClr val="000000">
              <a:alpha val="60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776</Words>
  <Application>Microsoft Office PowerPoint</Application>
  <PresentationFormat>Widescreen</PresentationFormat>
  <Paragraphs>134</Paragraphs>
  <Slides>20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11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20</vt:i4>
      </vt:variant>
    </vt:vector>
  </HeadingPairs>
  <TitlesOfParts>
    <vt:vector size="32" baseType="lpstr">
      <vt:lpstr>Calibri</vt:lpstr>
      <vt:lpstr>Calibri Light</vt:lpstr>
      <vt:lpstr>Helvetica</vt:lpstr>
      <vt:lpstr>Helvetica Neue</vt:lpstr>
      <vt:lpstr>Klint Pro</vt:lpstr>
      <vt:lpstr>Klint Pro Bold</vt:lpstr>
      <vt:lpstr>Klint Pro Light</vt:lpstr>
      <vt:lpstr>Klint Pro Regular</vt:lpstr>
      <vt:lpstr>Times Roman</vt:lpstr>
      <vt:lpstr>Trebuchet MS</vt:lpstr>
      <vt:lpstr>Tw Cen MT</vt:lpstr>
      <vt:lpstr>Default</vt:lpstr>
      <vt:lpstr>Erhvervsinformatik </vt:lpstr>
      <vt:lpstr>I skal lige vide, hvad I går ind til</vt:lpstr>
      <vt:lpstr>Hvorfor grundfag i erhvervsinformatik? </vt:lpstr>
      <vt:lpstr>Formål med undervisningen, kompetenceområder</vt:lpstr>
      <vt:lpstr>Nåmmenøh, fedt nok.  Men hvad hulan betyder det??? </vt:lpstr>
      <vt:lpstr>Digital myndiggørelse betyder at</vt:lpstr>
      <vt:lpstr>Eksempler</vt:lpstr>
      <vt:lpstr>Erhvervsrettet digital udvikling betyder at </vt:lpstr>
      <vt:lpstr>Eksempler</vt:lpstr>
      <vt:lpstr>Teknologisk handleevne og computationel tankegang betyder at </vt:lpstr>
      <vt:lpstr>Eksempler</vt:lpstr>
      <vt:lpstr>Gå ikke i panik!!</vt:lpstr>
      <vt:lpstr>Mål for undervisningen (1) </vt:lpstr>
      <vt:lpstr>Mål for undervisningen (2) </vt:lpstr>
      <vt:lpstr>Mål for undervisningen (3) </vt:lpstr>
      <vt:lpstr>Dokumentation</vt:lpstr>
      <vt:lpstr>Bedømmelse</vt:lpstr>
      <vt:lpstr>Opgave: Ordbog  </vt:lpstr>
      <vt:lpstr>Bekendtgørelsen er her</vt:lpstr>
      <vt:lpstr>PowerPoint-præsentation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Erhvervsinformatik </dc:title>
  <cp:lastModifiedBy>Anette Nicolajsen</cp:lastModifiedBy>
  <cp:revision>4</cp:revision>
  <dcterms:modified xsi:type="dcterms:W3CDTF">2022-02-15T21:41:43Z</dcterms:modified>
</cp:coreProperties>
</file>