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3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A"/>
          </a:solidFill>
        </a:fill>
      </a:tcStyle>
    </a:wholeTbl>
    <a:band2H>
      <a:tcTxStyle/>
      <a:tcStyle>
        <a:tcBdr/>
        <a:fill>
          <a:solidFill>
            <a:srgbClr val="FAEC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8D0CD"/>
          </a:solidFill>
        </a:fill>
      </a:tcStyle>
    </a:wholeTbl>
    <a:band2H>
      <a:tcTxStyle/>
      <a:tcStyle>
        <a:tcBdr/>
        <a:fill>
          <a:solidFill>
            <a:srgbClr val="EDE9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CDFD9"/>
          </a:solidFill>
        </a:fill>
      </a:tcStyle>
    </a:wholeTbl>
    <a:band2H>
      <a:tcTxStyle/>
      <a:tcStyle>
        <a:tcBdr/>
        <a:fill>
          <a:solidFill>
            <a:srgbClr val="EEF0E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4"/>
  </p:normalViewPr>
  <p:slideViewPr>
    <p:cSldViewPr snapToGrid="0" snapToObjects="1">
      <p:cViewPr varScale="1">
        <p:scale>
          <a:sx n="106" d="100"/>
          <a:sy n="106" d="100"/>
        </p:scale>
        <p:origin x="79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xfrm>
            <a:off x="1143000" y="685800"/>
            <a:ext cx="4572000" cy="3429000"/>
          </a:xfrm>
          <a:prstGeom prst="rect">
            <a:avLst/>
          </a:prstGeom>
        </p:spPr>
        <p:txBody>
          <a:bodyPr/>
          <a:lstStyle/>
          <a:p>
            <a:endParaRPr/>
          </a:p>
        </p:txBody>
      </p:sp>
      <p:sp>
        <p:nvSpPr>
          <p:cNvPr id="153" name="Shape 15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elslide">
    <p:spTree>
      <p:nvGrpSpPr>
        <p:cNvPr id="1" name=""/>
        <p:cNvGrpSpPr/>
        <p:nvPr/>
      </p:nvGrpSpPr>
      <p:grpSpPr>
        <a:xfrm>
          <a:off x="0" y="0"/>
          <a:ext cx="0" cy="0"/>
          <a:chOff x="0" y="0"/>
          <a:chExt cx="0" cy="0"/>
        </a:xfrm>
      </p:grpSpPr>
      <p:pic>
        <p:nvPicPr>
          <p:cNvPr id="15" name="pasted-image.pdf" descr="pasted-image.pdf"/>
          <p:cNvPicPr>
            <a:picLocks noChangeAspect="1"/>
          </p:cNvPicPr>
          <p:nvPr/>
        </p:nvPicPr>
        <p:blipFill>
          <a:blip r:embed="rId2"/>
          <a:stretch>
            <a:fillRect/>
          </a:stretch>
        </p:blipFill>
        <p:spPr>
          <a:xfrm>
            <a:off x="-665785" y="-7776817"/>
            <a:ext cx="14379794" cy="12756915"/>
          </a:xfrm>
          <a:prstGeom prst="rect">
            <a:avLst/>
          </a:prstGeom>
          <a:ln w="12700">
            <a:miter lim="400000"/>
          </a:ln>
        </p:spPr>
      </p:pic>
      <p:sp>
        <p:nvSpPr>
          <p:cNvPr id="16"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17"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18" name="Forløb: Ejendomsserviceteknikker [komp 1] — fil 13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13 af 16</a:t>
            </a:r>
          </a:p>
        </p:txBody>
      </p:sp>
      <p:sp>
        <p:nvSpPr>
          <p:cNvPr id="19" name="Lysbillednummer"/>
          <p:cNvSpPr txBox="1">
            <a:spLocks noGrp="1"/>
          </p:cNvSpPr>
          <p:nvPr>
            <p:ph type="sldNum" sz="quarter" idx="2"/>
          </p:nvPr>
        </p:nvSpPr>
        <p:spPr>
          <a:xfrm>
            <a:off x="11569353" y="6528096"/>
            <a:ext cx="232873" cy="228507"/>
          </a:xfrm>
          <a:prstGeom prst="rect">
            <a:avLst/>
          </a:prstGeom>
        </p:spPr>
        <p:txBody>
          <a:bodyPr/>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illede med billedtekst">
    <p:spTree>
      <p:nvGrpSpPr>
        <p:cNvPr id="1" name=""/>
        <p:cNvGrpSpPr/>
        <p:nvPr/>
      </p:nvGrpSpPr>
      <p:grpSpPr>
        <a:xfrm>
          <a:off x="0" y="0"/>
          <a:ext cx="0" cy="0"/>
          <a:chOff x="0" y="0"/>
          <a:chExt cx="0" cy="0"/>
        </a:xfrm>
      </p:grpSpPr>
      <p:sp>
        <p:nvSpPr>
          <p:cNvPr id="108" name="Shape 46"/>
          <p:cNvSpPr/>
          <p:nvPr/>
        </p:nvSpPr>
        <p:spPr>
          <a:xfrm>
            <a:off x="0" y="4953000"/>
            <a:ext cx="12188825" cy="1905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09" name="Shape 47"/>
          <p:cNvSpPr/>
          <p:nvPr/>
        </p:nvSpPr>
        <p:spPr>
          <a:xfrm>
            <a:off x="11" y="4915075"/>
            <a:ext cx="12188832"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10" name="Titeltekst"/>
          <p:cNvSpPr txBox="1">
            <a:spLocks noGrp="1"/>
          </p:cNvSpPr>
          <p:nvPr>
            <p:ph type="title"/>
          </p:nvPr>
        </p:nvSpPr>
        <p:spPr>
          <a:xfrm>
            <a:off x="1097280" y="3360420"/>
            <a:ext cx="10113265" cy="2537464"/>
          </a:xfrm>
          <a:prstGeom prst="rect">
            <a:avLst/>
          </a:prstGeom>
        </p:spPr>
        <p:txBody>
          <a:bodyPr lIns="0" tIns="0" rIns="0" bIns="0"/>
          <a:lstStyle>
            <a:lvl1pPr>
              <a:defRPr sz="3600">
                <a:solidFill>
                  <a:srgbClr val="FFFFFF"/>
                </a:solidFill>
              </a:defRPr>
            </a:lvl1pPr>
          </a:lstStyle>
          <a:p>
            <a:r>
              <a:t>Titeltekst</a:t>
            </a:r>
          </a:p>
        </p:txBody>
      </p:sp>
      <p:sp>
        <p:nvSpPr>
          <p:cNvPr id="111" name="Brødtekst, niveau et…"/>
          <p:cNvSpPr txBox="1">
            <a:spLocks noGrp="1"/>
          </p:cNvSpPr>
          <p:nvPr>
            <p:ph type="body" sz="quarter" idx="1"/>
          </p:nvPr>
        </p:nvSpPr>
        <p:spPr>
          <a:xfrm>
            <a:off x="1097280" y="5907023"/>
            <a:ext cx="10113265" cy="950982"/>
          </a:xfrm>
          <a:prstGeom prst="rect">
            <a:avLst/>
          </a:prstGeom>
        </p:spPr>
        <p:txBody>
          <a:bodyPr/>
          <a:lstStyle>
            <a:lvl1pPr marL="0" indent="0">
              <a:spcBef>
                <a:spcPts val="600"/>
              </a:spcBef>
              <a:buClrTx/>
              <a:buSzTx/>
              <a:buFontTx/>
              <a:buNone/>
              <a:defRPr sz="1500">
                <a:solidFill>
                  <a:srgbClr val="FFFFFF"/>
                </a:solidFill>
                <a:latin typeface="Calibri"/>
                <a:ea typeface="Calibri"/>
                <a:cs typeface="Calibri"/>
                <a:sym typeface="Calibri"/>
              </a:defRPr>
            </a:lvl1pPr>
            <a:lvl2pPr marL="0" indent="0">
              <a:spcBef>
                <a:spcPts val="600"/>
              </a:spcBef>
              <a:buClrTx/>
              <a:buSzTx/>
              <a:buFontTx/>
              <a:buNone/>
              <a:defRPr sz="1500">
                <a:solidFill>
                  <a:srgbClr val="FFFFFF"/>
                </a:solidFill>
                <a:latin typeface="Calibri"/>
                <a:ea typeface="Calibri"/>
                <a:cs typeface="Calibri"/>
                <a:sym typeface="Calibri"/>
              </a:defRPr>
            </a:lvl2pPr>
            <a:lvl3pPr marL="0" indent="0">
              <a:spcBef>
                <a:spcPts val="600"/>
              </a:spcBef>
              <a:buClrTx/>
              <a:buSzTx/>
              <a:buFontTx/>
              <a:buNone/>
              <a:defRPr sz="1500">
                <a:solidFill>
                  <a:srgbClr val="FFFFFF"/>
                </a:solidFill>
                <a:latin typeface="Calibri"/>
                <a:ea typeface="Calibri"/>
                <a:cs typeface="Calibri"/>
                <a:sym typeface="Calibri"/>
              </a:defRPr>
            </a:lvl3pPr>
            <a:lvl4pPr marL="0" indent="0">
              <a:spcBef>
                <a:spcPts val="600"/>
              </a:spcBef>
              <a:buClrTx/>
              <a:buSzTx/>
              <a:buFontTx/>
              <a:buNone/>
              <a:defRPr sz="1500">
                <a:solidFill>
                  <a:srgbClr val="FFFFFF"/>
                </a:solidFill>
                <a:latin typeface="Calibri"/>
                <a:ea typeface="Calibri"/>
                <a:cs typeface="Calibri"/>
                <a:sym typeface="Calibri"/>
              </a:defRPr>
            </a:lvl4pPr>
            <a:lvl5pPr marL="0" indent="0">
              <a:spcBef>
                <a:spcPts val="600"/>
              </a:spcBef>
              <a:buClrTx/>
              <a:buSzTx/>
              <a:buFontTx/>
              <a:buNone/>
              <a:defRPr sz="1500">
                <a:solidFill>
                  <a:srgbClr val="FFFFFF"/>
                </a:solidFill>
                <a:latin typeface="Calibri"/>
                <a:ea typeface="Calibri"/>
                <a:cs typeface="Calibri"/>
                <a:sym typeface="Calibri"/>
              </a:defRPr>
            </a:lvl5pPr>
          </a:lstStyle>
          <a:p>
            <a:r>
              <a:t>Brødtekst, niveau et</a:t>
            </a:r>
          </a:p>
          <a:p>
            <a:pPr lvl="1"/>
            <a:r>
              <a:t>Brødtekst, niveau to</a:t>
            </a:r>
          </a:p>
          <a:p>
            <a:pPr lvl="2"/>
            <a:r>
              <a:t>Brødtekst, niveau tre</a:t>
            </a:r>
          </a:p>
          <a:p>
            <a:pPr lvl="3"/>
            <a:r>
              <a:t>Brødtekst, niveau fire</a:t>
            </a:r>
          </a:p>
          <a:p>
            <a:pPr lvl="4"/>
            <a:r>
              <a:t>Brødtekst, niveau fem</a:t>
            </a:r>
          </a:p>
        </p:txBody>
      </p:sp>
      <p:sp>
        <p:nvSpPr>
          <p:cNvPr id="112"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el og lodret tekst">
    <p:spTree>
      <p:nvGrpSpPr>
        <p:cNvPr id="1" name=""/>
        <p:cNvGrpSpPr/>
        <p:nvPr/>
      </p:nvGrpSpPr>
      <p:grpSpPr>
        <a:xfrm>
          <a:off x="0" y="0"/>
          <a:ext cx="0" cy="0"/>
          <a:chOff x="0" y="0"/>
          <a:chExt cx="0" cy="0"/>
        </a:xfrm>
      </p:grpSpPr>
      <p:sp>
        <p:nvSpPr>
          <p:cNvPr id="119"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20"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21"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122" name="Titeltekst"/>
          <p:cNvSpPr txBox="1">
            <a:spLocks noGrp="1"/>
          </p:cNvSpPr>
          <p:nvPr>
            <p:ph type="title"/>
          </p:nvPr>
        </p:nvSpPr>
        <p:spPr>
          <a:prstGeom prst="rect">
            <a:avLst/>
          </a:prstGeom>
        </p:spPr>
        <p:txBody>
          <a:bodyPr/>
          <a:lstStyle/>
          <a:p>
            <a:r>
              <a:t>Titeltekst</a:t>
            </a:r>
          </a:p>
        </p:txBody>
      </p:sp>
      <p:sp>
        <p:nvSpPr>
          <p:cNvPr id="123" name="Brødtekst, niveau et…"/>
          <p:cNvSpPr txBox="1">
            <a:spLocks noGrp="1"/>
          </p:cNvSpPr>
          <p:nvPr>
            <p:ph type="body" idx="1"/>
          </p:nvPr>
        </p:nvSpPr>
        <p:spPr>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24"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Lodret titel og tekst">
    <p:spTree>
      <p:nvGrpSpPr>
        <p:cNvPr id="1" name=""/>
        <p:cNvGrpSpPr/>
        <p:nvPr/>
      </p:nvGrpSpPr>
      <p:grpSpPr>
        <a:xfrm>
          <a:off x="0" y="0"/>
          <a:ext cx="0" cy="0"/>
          <a:chOff x="0" y="0"/>
          <a:chExt cx="0" cy="0"/>
        </a:xfrm>
      </p:grpSpPr>
      <p:sp>
        <p:nvSpPr>
          <p:cNvPr id="131" name="Shape 56"/>
          <p:cNvSpPr/>
          <p:nvPr/>
        </p:nvSpPr>
        <p:spPr>
          <a:xfrm>
            <a:off x="3175" y="6400800"/>
            <a:ext cx="12188825"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32" name="Shape 57"/>
          <p:cNvSpPr/>
          <p:nvPr/>
        </p:nvSpPr>
        <p:spPr>
          <a:xfrm>
            <a:off x="11" y="6334316"/>
            <a:ext cx="12188832"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33" name="Titeltekst"/>
          <p:cNvSpPr txBox="1">
            <a:spLocks noGrp="1"/>
          </p:cNvSpPr>
          <p:nvPr>
            <p:ph type="title"/>
          </p:nvPr>
        </p:nvSpPr>
        <p:spPr>
          <a:xfrm>
            <a:off x="8724900" y="0"/>
            <a:ext cx="2628900" cy="6172200"/>
          </a:xfrm>
          <a:prstGeom prst="rect">
            <a:avLst/>
          </a:prstGeom>
        </p:spPr>
        <p:txBody>
          <a:bodyPr/>
          <a:lstStyle/>
          <a:p>
            <a:r>
              <a:t>Titeltekst</a:t>
            </a:r>
          </a:p>
        </p:txBody>
      </p:sp>
      <p:sp>
        <p:nvSpPr>
          <p:cNvPr id="134" name="Brødtekst, niveau et…"/>
          <p:cNvSpPr txBox="1">
            <a:spLocks noGrp="1"/>
          </p:cNvSpPr>
          <p:nvPr>
            <p:ph type="body" idx="1"/>
          </p:nvPr>
        </p:nvSpPr>
        <p:spPr>
          <a:xfrm>
            <a:off x="838200" y="414777"/>
            <a:ext cx="7734300" cy="6443223"/>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35"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142"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43"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44"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145" name="Brødtekst, niveau et…"/>
          <p:cNvSpPr txBox="1">
            <a:spLocks noGrp="1"/>
          </p:cNvSpPr>
          <p:nvPr>
            <p:ph type="body" idx="1"/>
          </p:nvPr>
        </p:nvSpPr>
        <p:spPr>
          <a:xfrm>
            <a:off x="838200" y="771896"/>
            <a:ext cx="10515600" cy="5405067"/>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46"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om kopi">
    <p:spTree>
      <p:nvGrpSpPr>
        <p:cNvPr id="1" name=""/>
        <p:cNvGrpSpPr/>
        <p:nvPr/>
      </p:nvGrpSpPr>
      <p:grpSpPr>
        <a:xfrm>
          <a:off x="0" y="0"/>
          <a:ext cx="0" cy="0"/>
          <a:chOff x="0" y="0"/>
          <a:chExt cx="0" cy="0"/>
        </a:xfrm>
      </p:grpSpPr>
      <p:pic>
        <p:nvPicPr>
          <p:cNvPr id="26" name="pasted-image.pdf" descr="pasted-image.pdf"/>
          <p:cNvPicPr>
            <a:picLocks noChangeAspect="1"/>
          </p:cNvPicPr>
          <p:nvPr/>
        </p:nvPicPr>
        <p:blipFill>
          <a:blip r:embed="rId2"/>
          <a:stretch>
            <a:fillRect/>
          </a:stretch>
        </p:blipFill>
        <p:spPr>
          <a:xfrm>
            <a:off x="-648850" y="-10164417"/>
            <a:ext cx="14379789" cy="12756915"/>
          </a:xfrm>
          <a:prstGeom prst="rect">
            <a:avLst/>
          </a:prstGeom>
          <a:ln w="12700">
            <a:miter lim="400000"/>
          </a:ln>
        </p:spPr>
      </p:pic>
      <p:sp>
        <p:nvSpPr>
          <p:cNvPr id="27"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28"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29" name="Forløb: Ejendomsserviceteknikker [komp 1] — fil 16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16 af 16</a:t>
            </a:r>
          </a:p>
        </p:txBody>
      </p:sp>
      <p:sp>
        <p:nvSpPr>
          <p:cNvPr id="30" name="Lysbillednummer"/>
          <p:cNvSpPr txBox="1">
            <a:spLocks noGrp="1"/>
          </p:cNvSpPr>
          <p:nvPr>
            <p:ph type="sldNum" sz="quarter" idx="2"/>
          </p:nvPr>
        </p:nvSpPr>
        <p:spPr>
          <a:xfrm>
            <a:off x="11666868" y="6556788"/>
            <a:ext cx="141437" cy="137072"/>
          </a:xfrm>
          <a:prstGeom prst="rect">
            <a:avLst/>
          </a:prstGeom>
        </p:spPr>
        <p:txBody>
          <a:bodyPr lIns="0" tIns="0" rIns="0" bIns="0"/>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og indholdsobjekt">
    <p:spTree>
      <p:nvGrpSpPr>
        <p:cNvPr id="1" name=""/>
        <p:cNvGrpSpPr/>
        <p:nvPr/>
      </p:nvGrpSpPr>
      <p:grpSpPr>
        <a:xfrm>
          <a:off x="0" y="0"/>
          <a:ext cx="0" cy="0"/>
          <a:chOff x="0" y="0"/>
          <a:chExt cx="0" cy="0"/>
        </a:xfrm>
      </p:grpSpPr>
      <p:sp>
        <p:nvSpPr>
          <p:cNvPr id="37"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Afsnitsoverskrift">
    <p:spTree>
      <p:nvGrpSpPr>
        <p:cNvPr id="1" name=""/>
        <p:cNvGrpSpPr/>
        <p:nvPr/>
      </p:nvGrpSpPr>
      <p:grpSpPr>
        <a:xfrm>
          <a:off x="0" y="0"/>
          <a:ext cx="0" cy="0"/>
          <a:chOff x="0" y="0"/>
          <a:chExt cx="0" cy="0"/>
        </a:xfrm>
      </p:grpSpPr>
      <p:pic>
        <p:nvPicPr>
          <p:cNvPr id="44" name="pasted-image.pdf" descr="pasted-image.pdf"/>
          <p:cNvPicPr>
            <a:picLocks noChangeAspect="1"/>
          </p:cNvPicPr>
          <p:nvPr/>
        </p:nvPicPr>
        <p:blipFill>
          <a:blip r:embed="rId2"/>
          <a:stretch>
            <a:fillRect/>
          </a:stretch>
        </p:blipFill>
        <p:spPr>
          <a:xfrm>
            <a:off x="-665785" y="-5109817"/>
            <a:ext cx="14379794" cy="12756915"/>
          </a:xfrm>
          <a:prstGeom prst="rect">
            <a:avLst/>
          </a:prstGeom>
          <a:ln w="12700">
            <a:miter lim="400000"/>
          </a:ln>
        </p:spPr>
      </p:pic>
      <p:sp>
        <p:nvSpPr>
          <p:cNvPr id="45"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46"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47" name="Forløb: Ejendomsserviceteknikker [komp 1] — fil 16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16 af 16</a:t>
            </a:r>
          </a:p>
        </p:txBody>
      </p:sp>
      <p:sp>
        <p:nvSpPr>
          <p:cNvPr id="48"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o indholdsobjekter">
    <p:spTree>
      <p:nvGrpSpPr>
        <p:cNvPr id="1" name=""/>
        <p:cNvGrpSpPr/>
        <p:nvPr/>
      </p:nvGrpSpPr>
      <p:grpSpPr>
        <a:xfrm>
          <a:off x="0" y="0"/>
          <a:ext cx="0" cy="0"/>
          <a:chOff x="0" y="0"/>
          <a:chExt cx="0" cy="0"/>
        </a:xfrm>
      </p:grpSpPr>
      <p:sp>
        <p:nvSpPr>
          <p:cNvPr id="55"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56"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57"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58" name="Titeltekst"/>
          <p:cNvSpPr txBox="1">
            <a:spLocks noGrp="1"/>
          </p:cNvSpPr>
          <p:nvPr>
            <p:ph type="title"/>
          </p:nvPr>
        </p:nvSpPr>
        <p:spPr>
          <a:prstGeom prst="rect">
            <a:avLst/>
          </a:prstGeom>
        </p:spPr>
        <p:txBody>
          <a:bodyPr/>
          <a:lstStyle/>
          <a:p>
            <a:r>
              <a:t>Titeltekst</a:t>
            </a:r>
          </a:p>
        </p:txBody>
      </p:sp>
      <p:sp>
        <p:nvSpPr>
          <p:cNvPr id="59" name="Brødtekst, niveau et…"/>
          <p:cNvSpPr txBox="1">
            <a:spLocks noGrp="1"/>
          </p:cNvSpPr>
          <p:nvPr>
            <p:ph type="body" sz="half" idx="1"/>
          </p:nvPr>
        </p:nvSpPr>
        <p:spPr>
          <a:xfrm>
            <a:off x="1097277" y="1845734"/>
            <a:ext cx="4937763" cy="5012267"/>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60"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ammenligning">
    <p:spTree>
      <p:nvGrpSpPr>
        <p:cNvPr id="1" name=""/>
        <p:cNvGrpSpPr/>
        <p:nvPr/>
      </p:nvGrpSpPr>
      <p:grpSpPr>
        <a:xfrm>
          <a:off x="0" y="0"/>
          <a:ext cx="0" cy="0"/>
          <a:chOff x="0" y="0"/>
          <a:chExt cx="0" cy="0"/>
        </a:xfrm>
      </p:grpSpPr>
      <p:sp>
        <p:nvSpPr>
          <p:cNvPr id="67"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68"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69"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70" name="Titeltekst"/>
          <p:cNvSpPr txBox="1">
            <a:spLocks noGrp="1"/>
          </p:cNvSpPr>
          <p:nvPr>
            <p:ph type="title"/>
          </p:nvPr>
        </p:nvSpPr>
        <p:spPr>
          <a:prstGeom prst="rect">
            <a:avLst/>
          </a:prstGeom>
        </p:spPr>
        <p:txBody>
          <a:bodyPr/>
          <a:lstStyle/>
          <a:p>
            <a:r>
              <a:t>Titeltekst</a:t>
            </a:r>
          </a:p>
        </p:txBody>
      </p:sp>
      <p:sp>
        <p:nvSpPr>
          <p:cNvPr id="71" name="Brødtekst, niveau et…"/>
          <p:cNvSpPr txBox="1">
            <a:spLocks noGrp="1"/>
          </p:cNvSpPr>
          <p:nvPr>
            <p:ph type="body" sz="quarter" idx="1"/>
          </p:nvPr>
        </p:nvSpPr>
        <p:spPr>
          <a:xfrm>
            <a:off x="1097280" y="1737360"/>
            <a:ext cx="4937760" cy="953668"/>
          </a:xfrm>
          <a:prstGeom prst="rect">
            <a:avLst/>
          </a:prstGeom>
        </p:spPr>
        <p:txBody>
          <a:bodyPr lIns="45718" tIns="45718" rIns="45718" bIns="45718" anchor="ctr"/>
          <a:lstStyle>
            <a:lvl1pPr marL="0" indent="0">
              <a:spcBef>
                <a:spcPts val="1200"/>
              </a:spcBef>
              <a:buClrTx/>
              <a:buSzTx/>
              <a:buFontTx/>
              <a:buNone/>
              <a:defRPr sz="2000" cap="all">
                <a:solidFill>
                  <a:srgbClr val="637052"/>
                </a:solidFill>
                <a:latin typeface="Calibri"/>
                <a:ea typeface="Calibri"/>
                <a:cs typeface="Calibri"/>
                <a:sym typeface="Calibri"/>
              </a:defRPr>
            </a:lvl1pPr>
            <a:lvl2pPr marL="0" indent="0">
              <a:spcBef>
                <a:spcPts val="1200"/>
              </a:spcBef>
              <a:buClrTx/>
              <a:buSzTx/>
              <a:buFontTx/>
              <a:buNone/>
              <a:defRPr sz="2000" cap="all">
                <a:solidFill>
                  <a:srgbClr val="637052"/>
                </a:solidFill>
                <a:latin typeface="Calibri"/>
                <a:ea typeface="Calibri"/>
                <a:cs typeface="Calibri"/>
                <a:sym typeface="Calibri"/>
              </a:defRPr>
            </a:lvl2pPr>
            <a:lvl3pPr marL="0" indent="0">
              <a:spcBef>
                <a:spcPts val="1200"/>
              </a:spcBef>
              <a:buClrTx/>
              <a:buSzTx/>
              <a:buFontTx/>
              <a:buNone/>
              <a:defRPr sz="2000" cap="all">
                <a:solidFill>
                  <a:srgbClr val="637052"/>
                </a:solidFill>
                <a:latin typeface="Calibri"/>
                <a:ea typeface="Calibri"/>
                <a:cs typeface="Calibri"/>
                <a:sym typeface="Calibri"/>
              </a:defRPr>
            </a:lvl3pPr>
            <a:lvl4pPr marL="0" indent="0">
              <a:spcBef>
                <a:spcPts val="1200"/>
              </a:spcBef>
              <a:buClrTx/>
              <a:buSzTx/>
              <a:buFontTx/>
              <a:buNone/>
              <a:defRPr sz="2000" cap="all">
                <a:solidFill>
                  <a:srgbClr val="637052"/>
                </a:solidFill>
                <a:latin typeface="Calibri"/>
                <a:ea typeface="Calibri"/>
                <a:cs typeface="Calibri"/>
                <a:sym typeface="Calibri"/>
              </a:defRPr>
            </a:lvl4pPr>
            <a:lvl5pPr marL="0" indent="0">
              <a:spcBef>
                <a:spcPts val="1200"/>
              </a:spcBef>
              <a:buClrTx/>
              <a:buSzTx/>
              <a:buFontTx/>
              <a:buNone/>
              <a:defRPr sz="2000" cap="all">
                <a:solidFill>
                  <a:srgbClr val="637052"/>
                </a:solidFill>
                <a:latin typeface="Calibri"/>
                <a:ea typeface="Calibri"/>
                <a:cs typeface="Calibri"/>
                <a:sym typeface="Calibri"/>
              </a:defRPr>
            </a:lvl5pPr>
          </a:lstStyle>
          <a:p>
            <a:r>
              <a:t>Brødtekst, niveau et</a:t>
            </a:r>
          </a:p>
          <a:p>
            <a:pPr lvl="1"/>
            <a:r>
              <a:t>Brødtekst, niveau to</a:t>
            </a:r>
          </a:p>
          <a:p>
            <a:pPr lvl="2"/>
            <a:r>
              <a:t>Brødtekst, niveau tre</a:t>
            </a:r>
          </a:p>
          <a:p>
            <a:pPr lvl="3"/>
            <a:r>
              <a:t>Brødtekst, niveau fire</a:t>
            </a:r>
          </a:p>
          <a:p>
            <a:pPr lvl="4"/>
            <a:r>
              <a:t>Brødtekst, niveau fem</a:t>
            </a:r>
          </a:p>
        </p:txBody>
      </p:sp>
      <p:sp>
        <p:nvSpPr>
          <p:cNvPr id="72"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Kun titel">
    <p:spTree>
      <p:nvGrpSpPr>
        <p:cNvPr id="1" name=""/>
        <p:cNvGrpSpPr/>
        <p:nvPr/>
      </p:nvGrpSpPr>
      <p:grpSpPr>
        <a:xfrm>
          <a:off x="0" y="0"/>
          <a:ext cx="0" cy="0"/>
          <a:chOff x="0" y="0"/>
          <a:chExt cx="0" cy="0"/>
        </a:xfrm>
      </p:grpSpPr>
      <p:sp>
        <p:nvSpPr>
          <p:cNvPr id="79"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81"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82" name="Titeltekst"/>
          <p:cNvSpPr txBox="1">
            <a:spLocks noGrp="1"/>
          </p:cNvSpPr>
          <p:nvPr>
            <p:ph type="title"/>
          </p:nvPr>
        </p:nvSpPr>
        <p:spPr>
          <a:xfrm>
            <a:off x="1097280" y="286603"/>
            <a:ext cx="10058401" cy="1450757"/>
          </a:xfrm>
          <a:prstGeom prst="rect">
            <a:avLst/>
          </a:prstGeom>
        </p:spPr>
        <p:txBody>
          <a:bodyPr/>
          <a:lstStyle/>
          <a:p>
            <a:r>
              <a:t>Titeltekst</a:t>
            </a:r>
          </a:p>
        </p:txBody>
      </p:sp>
      <p:sp>
        <p:nvSpPr>
          <p:cNvPr id="83"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om">
    <p:spTree>
      <p:nvGrpSpPr>
        <p:cNvPr id="1" name=""/>
        <p:cNvGrpSpPr/>
        <p:nvPr/>
      </p:nvGrpSpPr>
      <p:grpSpPr>
        <a:xfrm>
          <a:off x="0" y="0"/>
          <a:ext cx="0" cy="0"/>
          <a:chOff x="0" y="0"/>
          <a:chExt cx="0" cy="0"/>
        </a:xfrm>
      </p:grpSpPr>
      <p:sp>
        <p:nvSpPr>
          <p:cNvPr id="90" name="Lysbillednummer"/>
          <p:cNvSpPr txBox="1">
            <a:spLocks noGrp="1"/>
          </p:cNvSpPr>
          <p:nvPr>
            <p:ph type="sldNum" sz="quarter" idx="2"/>
          </p:nvPr>
        </p:nvSpPr>
        <p:spPr>
          <a:xfrm>
            <a:off x="11569353" y="6528096"/>
            <a:ext cx="232873" cy="228507"/>
          </a:xfrm>
          <a:prstGeom prst="rect">
            <a:avLst/>
          </a:prstGeom>
        </p:spPr>
        <p:txBody>
          <a:bodyPr/>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Indhold med billedtekst">
    <p:spTree>
      <p:nvGrpSpPr>
        <p:cNvPr id="1" name=""/>
        <p:cNvGrpSpPr/>
        <p:nvPr/>
      </p:nvGrpSpPr>
      <p:grpSpPr>
        <a:xfrm>
          <a:off x="0" y="0"/>
          <a:ext cx="0" cy="0"/>
          <a:chOff x="0" y="0"/>
          <a:chExt cx="0" cy="0"/>
        </a:xfrm>
      </p:grpSpPr>
      <p:sp>
        <p:nvSpPr>
          <p:cNvPr id="97" name="Shape 40"/>
          <p:cNvSpPr/>
          <p:nvPr/>
        </p:nvSpPr>
        <p:spPr>
          <a:xfrm>
            <a:off x="14" y="0"/>
            <a:ext cx="4050795" cy="6858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41"/>
          <p:cNvSpPr/>
          <p:nvPr/>
        </p:nvSpPr>
        <p:spPr>
          <a:xfrm>
            <a:off x="4040070" y="0"/>
            <a:ext cx="64010" cy="685800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99" name="Titeltekst"/>
          <p:cNvSpPr txBox="1">
            <a:spLocks noGrp="1"/>
          </p:cNvSpPr>
          <p:nvPr>
            <p:ph type="title"/>
          </p:nvPr>
        </p:nvSpPr>
        <p:spPr>
          <a:xfrm>
            <a:off x="457200" y="0"/>
            <a:ext cx="3200400" cy="2880362"/>
          </a:xfrm>
          <a:prstGeom prst="rect">
            <a:avLst/>
          </a:prstGeom>
        </p:spPr>
        <p:txBody>
          <a:bodyPr/>
          <a:lstStyle>
            <a:lvl1pPr>
              <a:defRPr sz="3600">
                <a:solidFill>
                  <a:srgbClr val="FFFFFF"/>
                </a:solidFill>
              </a:defRPr>
            </a:lvl1pPr>
          </a:lstStyle>
          <a:p>
            <a:r>
              <a:t>Titeltekst</a:t>
            </a:r>
          </a:p>
        </p:txBody>
      </p:sp>
      <p:sp>
        <p:nvSpPr>
          <p:cNvPr id="100" name="Brødtekst, niveau et…"/>
          <p:cNvSpPr txBox="1">
            <a:spLocks noGrp="1"/>
          </p:cNvSpPr>
          <p:nvPr>
            <p:ph type="body" idx="1"/>
          </p:nvPr>
        </p:nvSpPr>
        <p:spPr>
          <a:xfrm>
            <a:off x="4800600" y="731519"/>
            <a:ext cx="6492241" cy="6126482"/>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01" name="Lysbillednummer"/>
          <p:cNvSpPr txBox="1">
            <a:spLocks noGrp="1"/>
          </p:cNvSpPr>
          <p:nvPr>
            <p:ph type="sldNum" sz="quarter" idx="2"/>
          </p:nvPr>
        </p:nvSpPr>
        <p:spPr>
          <a:prstGeom prst="rect">
            <a:avLst/>
          </a:prstGeom>
        </p:spPr>
        <p:txBody>
          <a:bodyPr/>
          <a:lstStyle>
            <a:lvl1pPr>
              <a:defRPr>
                <a:solidFill>
                  <a:srgbClr val="637052"/>
                </a:solidFill>
              </a:defRPr>
            </a:lvl1p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asted-image.pdf" descr="pasted-image.pdf"/>
          <p:cNvPicPr>
            <a:picLocks noChangeAspect="1"/>
          </p:cNvPicPr>
          <p:nvPr/>
        </p:nvPicPr>
        <p:blipFill>
          <a:blip r:embed="rId15"/>
          <a:stretch>
            <a:fillRect/>
          </a:stretch>
        </p:blipFill>
        <p:spPr>
          <a:xfrm>
            <a:off x="-665785" y="-6506817"/>
            <a:ext cx="14379794" cy="12756915"/>
          </a:xfrm>
          <a:prstGeom prst="rect">
            <a:avLst/>
          </a:prstGeom>
          <a:ln w="12700">
            <a:miter lim="400000"/>
          </a:ln>
        </p:spPr>
      </p:pic>
      <p:sp>
        <p:nvSpPr>
          <p:cNvPr id="3"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4"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5" name="Forløb: Ejendomsserviceteknikker [komp 1] — fil 16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16 af 16</a:t>
            </a:r>
          </a:p>
        </p:txBody>
      </p:sp>
      <p:sp>
        <p:nvSpPr>
          <p:cNvPr id="6" name="Titeltekst"/>
          <p:cNvSpPr txBox="1">
            <a:spLocks noGrp="1"/>
          </p:cNvSpPr>
          <p:nvPr>
            <p:ph type="title"/>
          </p:nvPr>
        </p:nvSpPr>
        <p:spPr>
          <a:xfrm>
            <a:off x="1097280" y="0"/>
            <a:ext cx="10058401" cy="1737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b">
            <a:normAutofit/>
          </a:bodyPr>
          <a:lstStyle/>
          <a:p>
            <a:r>
              <a:t>Titeltekst</a:t>
            </a:r>
          </a:p>
        </p:txBody>
      </p:sp>
      <p:sp>
        <p:nvSpPr>
          <p:cNvPr id="7" name="Brødtekst, niveau et…"/>
          <p:cNvSpPr txBox="1">
            <a:spLocks noGrp="1"/>
          </p:cNvSpPr>
          <p:nvPr>
            <p:ph type="body" idx="1"/>
          </p:nvPr>
        </p:nvSpPr>
        <p:spPr>
          <a:xfrm>
            <a:off x="1097280" y="1845734"/>
            <a:ext cx="10058401" cy="50122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8" name="Lysbillednummer"/>
          <p:cNvSpPr txBox="1">
            <a:spLocks noGrp="1"/>
          </p:cNvSpPr>
          <p:nvPr>
            <p:ph type="sldNum" sz="quarter" idx="2"/>
          </p:nvPr>
        </p:nvSpPr>
        <p:spPr>
          <a:xfrm>
            <a:off x="10979612" y="6528096"/>
            <a:ext cx="232873" cy="228507"/>
          </a:xfrm>
          <a:prstGeom prst="rect">
            <a:avLst/>
          </a:prstGeom>
          <a:ln w="12700">
            <a:miter lim="400000"/>
          </a:ln>
        </p:spPr>
        <p:txBody>
          <a:bodyPr wrap="none" lIns="45718" tIns="45718" rIns="45718" bIns="45718" anchor="ctr">
            <a:spAutoFit/>
          </a:bodyPr>
          <a:lstStyle>
            <a:lvl1pPr algn="r">
              <a:defRPr sz="1000">
                <a:solidFill>
                  <a:srgbClr val="FFFFFF"/>
                </a:solidFill>
                <a:latin typeface="Calibri"/>
                <a:ea typeface="Calibri"/>
                <a:cs typeface="Calibri"/>
                <a:sym typeface="Calibri"/>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1pPr>
      <a:lvl2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2pPr>
      <a:lvl3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3pPr>
      <a:lvl4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4pPr>
      <a:lvl5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5pPr>
      <a:lvl6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6pPr>
      <a:lvl7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7pPr>
      <a:lvl8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8pPr>
      <a:lvl9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9pPr>
    </p:titleStyle>
    <p:bodyStyle>
      <a:lvl1pPr marL="109723" marR="0" indent="-109723" algn="l" defTabSz="914400" rtl="0" latinLnBrk="0">
        <a:lnSpc>
          <a:spcPct val="90000"/>
        </a:lnSpc>
        <a:spcBef>
          <a:spcPts val="2200"/>
        </a:spcBef>
        <a:spcAft>
          <a:spcPts val="0"/>
        </a:spcAft>
        <a:buClr>
          <a:schemeClr val="accent1"/>
        </a:buClr>
        <a:buSzPct val="100000"/>
        <a:buFont typeface="Trebuchet MS"/>
        <a:buChar char=" "/>
        <a:tabLst/>
        <a:defRPr sz="2400" b="0" i="0" u="none" strike="noStrike" cap="none" spc="0" baseline="0">
          <a:solidFill>
            <a:srgbClr val="404040"/>
          </a:solidFill>
          <a:uFillTx/>
          <a:latin typeface="Klint Pro Regular"/>
          <a:ea typeface="Klint Pro Regular"/>
          <a:cs typeface="Klint Pro Regular"/>
          <a:sym typeface="Klint Pro Regular"/>
        </a:defRPr>
      </a:lvl1pPr>
      <a:lvl2pPr marL="445008" marR="0" indent="-243840"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2pPr>
      <a:lvl3pPr marL="697555" marR="0" indent="-313507"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3pPr>
      <a:lvl4pPr marL="880436" marR="0" indent="-313508"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4pPr>
      <a:lvl5pPr marL="1063316" marR="0" indent="-313508"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5pPr>
      <a:lvl6pPr marL="1263283" marR="0" indent="-391885"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6pPr>
      <a:lvl7pPr marL="1463283" marR="0" indent="-391885"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7pPr>
      <a:lvl8pPr marL="1663284" marR="0" indent="-391885"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8pPr>
      <a:lvl9pPr marL="1863284" marR="0" indent="-391882" algn="l" defTabSz="914400" rtl="0" latinLnBrk="0">
        <a:lnSpc>
          <a:spcPct val="90000"/>
        </a:lnSpc>
        <a:spcBef>
          <a:spcPts val="2200"/>
        </a:spcBef>
        <a:spcAft>
          <a:spcPts val="0"/>
        </a:spcAft>
        <a:buClr>
          <a:schemeClr val="accent1"/>
        </a:buClr>
        <a:buSzPct val="100000"/>
        <a:buFont typeface="Trebuchet MS"/>
        <a:buChar char="◦"/>
        <a:tabLst/>
        <a:defRPr sz="2400" b="0" i="0" u="none" strike="noStrike" cap="none" spc="0" baseline="0">
          <a:solidFill>
            <a:srgbClr val="404040"/>
          </a:solidFill>
          <a:uFillTx/>
          <a:latin typeface="Klint Pro Regular"/>
          <a:ea typeface="Klint Pro Regular"/>
          <a:cs typeface="Klint Pro Regular"/>
          <a:sym typeface="Klint Pro Regular"/>
        </a:defRPr>
      </a:lvl9pPr>
    </p:bodyStyle>
    <p:otherStyle>
      <a:lvl1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1pPr>
      <a:lvl2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2pPr>
      <a:lvl3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3pPr>
      <a:lvl4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4pPr>
      <a:lvl5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5pPr>
      <a:lvl6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6pPr>
      <a:lvl7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7pPr>
      <a:lvl8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8pPr>
      <a:lvl9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youtube.com/watch?v=n8mbzU0X2nQ&amp;t=2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lev.digitalekompetencer.dk/" TargetMode="External"/><Relationship Id="rId2" Type="http://schemas.openxmlformats.org/officeDocument/2006/relationships/hyperlink" Target="https://elev.digitalekompetencer.d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lev.digitalekompetencer.d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youtube.com/watch?v=0I3nbZqFKrU"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Tp25LmdYlds&amp;t=1s"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7D6DC"/>
        </a:solidFill>
        <a:effectLst/>
      </p:bgPr>
    </p:bg>
    <p:spTree>
      <p:nvGrpSpPr>
        <p:cNvPr id="1" name=""/>
        <p:cNvGrpSpPr/>
        <p:nvPr/>
      </p:nvGrpSpPr>
      <p:grpSpPr>
        <a:xfrm>
          <a:off x="0" y="0"/>
          <a:ext cx="0" cy="0"/>
          <a:chOff x="0" y="0"/>
          <a:chExt cx="0" cy="0"/>
        </a:xfrm>
      </p:grpSpPr>
      <p:sp>
        <p:nvSpPr>
          <p:cNvPr id="155" name="Shape 67"/>
          <p:cNvSpPr txBox="1">
            <a:spLocks noGrp="1"/>
          </p:cNvSpPr>
          <p:nvPr>
            <p:ph type="title" idx="4294967295"/>
          </p:nvPr>
        </p:nvSpPr>
        <p:spPr>
          <a:xfrm>
            <a:off x="915742" y="4705323"/>
            <a:ext cx="9966557" cy="1143005"/>
          </a:xfrm>
          <a:prstGeom prst="rect">
            <a:avLst/>
          </a:prstGeom>
        </p:spPr>
        <p:txBody>
          <a:bodyPr lIns="0" tIns="0" rIns="0" bIns="0"/>
          <a:lstStyle/>
          <a:p>
            <a:pPr defTabSz="905255">
              <a:defRPr sz="6500" spc="-118">
                <a:solidFill>
                  <a:srgbClr val="FFFBF8"/>
                </a:solidFill>
                <a:latin typeface="Klint Pro Regular"/>
                <a:ea typeface="Klint Pro Regular"/>
                <a:cs typeface="Klint Pro Regular"/>
                <a:sym typeface="Klint Pro Regular"/>
              </a:defRPr>
            </a:pPr>
            <a:r>
              <a:rPr dirty="0" err="1"/>
              <a:t>Sikkerhed</a:t>
            </a:r>
            <a:r>
              <a:rPr dirty="0"/>
              <a:t> </a:t>
            </a:r>
            <a:r>
              <a:rPr dirty="0" err="1"/>
              <a:t>og</a:t>
            </a:r>
            <a:r>
              <a:rPr dirty="0"/>
              <a:t> </a:t>
            </a:r>
            <a:r>
              <a:rPr dirty="0" err="1"/>
              <a:t>adfærd</a:t>
            </a:r>
            <a:r>
              <a:rPr sz="1200" spc="-21" dirty="0">
                <a:solidFill>
                  <a:srgbClr val="000000"/>
                </a:solidFill>
              </a:rPr>
              <a:t> </a:t>
            </a:r>
            <a:r>
              <a:rPr dirty="0"/>
              <a:t> </a:t>
            </a:r>
          </a:p>
        </p:txBody>
      </p:sp>
      <p:sp>
        <p:nvSpPr>
          <p:cNvPr id="156" name="Shape 68"/>
          <p:cNvSpPr txBox="1">
            <a:spLocks noGrp="1"/>
          </p:cNvSpPr>
          <p:nvPr>
            <p:ph type="body" idx="4294967295"/>
          </p:nvPr>
        </p:nvSpPr>
        <p:spPr>
          <a:xfrm>
            <a:off x="915742" y="5578283"/>
            <a:ext cx="11711079" cy="3878343"/>
          </a:xfrm>
          <a:prstGeom prst="rect">
            <a:avLst/>
          </a:prstGeom>
        </p:spPr>
        <p:txBody>
          <a:bodyPr lIns="45718" tIns="45718" rIns="45718" bIns="45718"/>
          <a:lstStyle/>
          <a:p>
            <a:pPr marL="0" indent="0">
              <a:lnSpc>
                <a:spcPts val="5600"/>
              </a:lnSpc>
              <a:buSzTx/>
              <a:buNone/>
              <a:defRPr sz="2000" cap="all" spc="166">
                <a:solidFill>
                  <a:srgbClr val="003B41"/>
                </a:solidFill>
              </a:defRPr>
            </a:pPr>
            <a:r>
              <a:t>CYBERSIKKERHED</a:t>
            </a:r>
            <a:r>
              <a:rPr sz="1200" spc="100">
                <a:solidFill>
                  <a:srgbClr val="000000"/>
                </a:solidFill>
                <a:latin typeface="Times Roman"/>
                <a:ea typeface="Times Roman"/>
                <a:cs typeface="Times Roman"/>
                <a:sym typeface="Times Roman"/>
              </a:rPr>
              <a:t> </a:t>
            </a:r>
            <a:r>
              <a:rPr>
                <a:solidFill>
                  <a:srgbClr val="F35364"/>
                </a:solidFill>
              </a:rPr>
              <a:t> |</a:t>
            </a:r>
            <a:r>
              <a:t>  </a:t>
            </a:r>
            <a:endParaRPr sz="1200" spc="100">
              <a:latin typeface="Times Roman"/>
              <a:ea typeface="Times Roman"/>
              <a:cs typeface="Times Roman"/>
              <a:sym typeface="Times Roman"/>
            </a:endParaRPr>
          </a:p>
        </p:txBody>
      </p:sp>
      <p:sp>
        <p:nvSpPr>
          <p:cNvPr id="157"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158"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159" name="Forløb: Ejendomsserviceteknikker [komp 1] — fil 16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16 af 16</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98" name="Sikkerhedskopi eller backup  En sikkerhedskopi eller en backup er en kopi af de data, der ligger på det enkelte device’s harddisk. Man kopierer for at kunne genskabe data, hvis de originale data skulle gå tabt, fx hvis computeren går i stykker eller på a"/>
          <p:cNvSpPr txBox="1"/>
          <p:nvPr/>
        </p:nvSpPr>
        <p:spPr>
          <a:xfrm>
            <a:off x="2026655" y="2716863"/>
            <a:ext cx="8227840" cy="2618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1" defTabSz="914400">
              <a:lnSpc>
                <a:spcPct val="90000"/>
              </a:lnSpc>
              <a:spcBef>
                <a:spcPts val="3300"/>
              </a:spcBef>
              <a:defRPr sz="2000">
                <a:solidFill>
                  <a:srgbClr val="1F3540"/>
                </a:solidFill>
                <a:latin typeface="Klint Pro Regular"/>
                <a:ea typeface="Klint Pro Regular"/>
                <a:cs typeface="Klint Pro Regular"/>
                <a:sym typeface="Klint Pro Regular"/>
              </a:defRPr>
            </a:pPr>
            <a:r>
              <a:rPr sz="2200" b="1" dirty="0" err="1">
                <a:latin typeface="Klint Pro Light"/>
                <a:ea typeface="Klint Pro Light"/>
                <a:cs typeface="Klint Pro Light"/>
                <a:sym typeface="Klint Pro Medium"/>
              </a:rPr>
              <a:t>Sikkerhedskopi</a:t>
            </a:r>
            <a:r>
              <a:rPr sz="2200" b="1" dirty="0">
                <a:latin typeface="Klint Pro Light"/>
                <a:ea typeface="Klint Pro Light"/>
                <a:cs typeface="Klint Pro Light"/>
                <a:sym typeface="Klint Pro Medium"/>
              </a:rPr>
              <a:t> </a:t>
            </a:r>
            <a:r>
              <a:rPr sz="2200" b="1" dirty="0" err="1">
                <a:latin typeface="Klint Pro Light"/>
                <a:ea typeface="Klint Pro Light"/>
                <a:cs typeface="Klint Pro Light"/>
                <a:sym typeface="Klint Pro Medium"/>
              </a:rPr>
              <a:t>eller</a:t>
            </a:r>
            <a:r>
              <a:rPr sz="2200" b="1" dirty="0">
                <a:latin typeface="Klint Pro Light"/>
                <a:ea typeface="Klint Pro Light"/>
                <a:cs typeface="Klint Pro Light"/>
                <a:sym typeface="Klint Pro Medium"/>
              </a:rPr>
              <a:t> backup</a:t>
            </a:r>
            <a:br>
              <a:rPr sz="2200" dirty="0">
                <a:latin typeface="Klint Pro Light"/>
                <a:ea typeface="Klint Pro Light"/>
                <a:cs typeface="Klint Pro Light"/>
                <a:sym typeface="Klint Pro Medium"/>
              </a:rPr>
            </a:br>
            <a:br>
              <a:rPr dirty="0"/>
            </a:br>
            <a:r>
              <a:rPr dirty="0" err="1"/>
              <a:t>En</a:t>
            </a:r>
            <a:r>
              <a:rPr dirty="0"/>
              <a:t> </a:t>
            </a:r>
            <a:r>
              <a:rPr dirty="0" err="1"/>
              <a:t>sikkerhedskopi</a:t>
            </a:r>
            <a:r>
              <a:rPr dirty="0"/>
              <a:t> </a:t>
            </a:r>
            <a:r>
              <a:rPr dirty="0" err="1"/>
              <a:t>eller</a:t>
            </a:r>
            <a:r>
              <a:rPr dirty="0"/>
              <a:t> </a:t>
            </a:r>
            <a:r>
              <a:rPr dirty="0" err="1"/>
              <a:t>en</a:t>
            </a:r>
            <a:r>
              <a:rPr dirty="0"/>
              <a:t> backup er </a:t>
            </a:r>
            <a:r>
              <a:rPr dirty="0" err="1"/>
              <a:t>en</a:t>
            </a:r>
            <a:r>
              <a:rPr dirty="0"/>
              <a:t> kopi </a:t>
            </a:r>
            <a:r>
              <a:rPr dirty="0" err="1"/>
              <a:t>af</a:t>
            </a:r>
            <a:r>
              <a:rPr dirty="0"/>
              <a:t> de data, der ligger </a:t>
            </a:r>
            <a:r>
              <a:rPr dirty="0" err="1"/>
              <a:t>på</a:t>
            </a:r>
            <a:r>
              <a:rPr dirty="0"/>
              <a:t> det </a:t>
            </a:r>
            <a:r>
              <a:rPr dirty="0" err="1"/>
              <a:t>enkelte</a:t>
            </a:r>
            <a:r>
              <a:rPr dirty="0"/>
              <a:t> device’s </a:t>
            </a:r>
            <a:r>
              <a:rPr dirty="0" err="1"/>
              <a:t>harddisk</a:t>
            </a:r>
            <a:r>
              <a:rPr dirty="0"/>
              <a:t>. Man </a:t>
            </a:r>
            <a:r>
              <a:rPr dirty="0" err="1"/>
              <a:t>kopierer</a:t>
            </a:r>
            <a:r>
              <a:rPr dirty="0"/>
              <a:t> for at </a:t>
            </a:r>
            <a:r>
              <a:rPr dirty="0" err="1"/>
              <a:t>kunne</a:t>
            </a:r>
            <a:r>
              <a:rPr dirty="0"/>
              <a:t> </a:t>
            </a:r>
            <a:r>
              <a:rPr dirty="0" err="1"/>
              <a:t>genskabe</a:t>
            </a:r>
            <a:r>
              <a:rPr dirty="0"/>
              <a:t> data, </a:t>
            </a:r>
            <a:r>
              <a:rPr dirty="0" err="1"/>
              <a:t>hvis</a:t>
            </a:r>
            <a:r>
              <a:rPr dirty="0"/>
              <a:t> de </a:t>
            </a:r>
            <a:r>
              <a:rPr dirty="0" err="1"/>
              <a:t>originale</a:t>
            </a:r>
            <a:r>
              <a:rPr dirty="0"/>
              <a:t> data </a:t>
            </a:r>
            <a:r>
              <a:rPr dirty="0" err="1"/>
              <a:t>skulle</a:t>
            </a:r>
            <a:r>
              <a:rPr dirty="0"/>
              <a:t> </a:t>
            </a:r>
            <a:r>
              <a:rPr dirty="0" err="1"/>
              <a:t>gå</a:t>
            </a:r>
            <a:r>
              <a:rPr dirty="0"/>
              <a:t> </a:t>
            </a:r>
            <a:r>
              <a:rPr dirty="0" err="1"/>
              <a:t>tabt</a:t>
            </a:r>
            <a:r>
              <a:rPr dirty="0"/>
              <a:t>, </a:t>
            </a:r>
            <a:r>
              <a:rPr dirty="0" err="1"/>
              <a:t>fx</a:t>
            </a:r>
            <a:r>
              <a:rPr dirty="0"/>
              <a:t> </a:t>
            </a:r>
            <a:r>
              <a:rPr dirty="0" err="1"/>
              <a:t>hvis</a:t>
            </a:r>
            <a:r>
              <a:rPr dirty="0"/>
              <a:t> </a:t>
            </a:r>
            <a:r>
              <a:rPr dirty="0" err="1"/>
              <a:t>computeren</a:t>
            </a:r>
            <a:r>
              <a:rPr dirty="0"/>
              <a:t> </a:t>
            </a:r>
            <a:r>
              <a:rPr dirty="0" err="1"/>
              <a:t>går</a:t>
            </a:r>
            <a:r>
              <a:rPr dirty="0"/>
              <a:t> </a:t>
            </a:r>
            <a:r>
              <a:rPr dirty="0" err="1"/>
              <a:t>i</a:t>
            </a:r>
            <a:r>
              <a:rPr dirty="0"/>
              <a:t> </a:t>
            </a:r>
            <a:r>
              <a:rPr dirty="0" err="1"/>
              <a:t>stykker</a:t>
            </a:r>
            <a:r>
              <a:rPr dirty="0"/>
              <a:t> </a:t>
            </a:r>
            <a:r>
              <a:rPr dirty="0" err="1"/>
              <a:t>eller</a:t>
            </a:r>
            <a:r>
              <a:rPr dirty="0"/>
              <a:t> </a:t>
            </a:r>
            <a:r>
              <a:rPr dirty="0" err="1"/>
              <a:t>på</a:t>
            </a:r>
            <a:r>
              <a:rPr dirty="0"/>
              <a:t> </a:t>
            </a:r>
            <a:r>
              <a:rPr dirty="0" err="1"/>
              <a:t>anden</a:t>
            </a:r>
            <a:r>
              <a:rPr dirty="0"/>
              <a:t> </a:t>
            </a:r>
            <a:r>
              <a:rPr dirty="0" err="1"/>
              <a:t>måde</a:t>
            </a:r>
            <a:r>
              <a:rPr dirty="0"/>
              <a:t> </a:t>
            </a:r>
            <a:r>
              <a:rPr dirty="0" err="1"/>
              <a:t>ikke</a:t>
            </a:r>
            <a:r>
              <a:rPr dirty="0"/>
              <a:t> </a:t>
            </a:r>
            <a:r>
              <a:rPr dirty="0" err="1"/>
              <a:t>kan</a:t>
            </a:r>
            <a:r>
              <a:rPr dirty="0"/>
              <a:t> </a:t>
            </a:r>
            <a:r>
              <a:rPr dirty="0" err="1"/>
              <a:t>åbnes</a:t>
            </a:r>
            <a:r>
              <a:rPr dirty="0"/>
              <a:t>. </a:t>
            </a:r>
            <a:r>
              <a:rPr dirty="0" err="1"/>
              <a:t>En</a:t>
            </a:r>
            <a:r>
              <a:rPr dirty="0"/>
              <a:t> </a:t>
            </a:r>
            <a:r>
              <a:rPr dirty="0" err="1"/>
              <a:t>måde</a:t>
            </a:r>
            <a:r>
              <a:rPr dirty="0"/>
              <a:t> at </a:t>
            </a:r>
            <a:r>
              <a:rPr dirty="0" err="1"/>
              <a:t>gøre</a:t>
            </a:r>
            <a:r>
              <a:rPr dirty="0"/>
              <a:t> det </a:t>
            </a:r>
            <a:r>
              <a:rPr dirty="0" err="1"/>
              <a:t>på</a:t>
            </a:r>
            <a:r>
              <a:rPr dirty="0"/>
              <a:t> er at </a:t>
            </a:r>
            <a:r>
              <a:rPr dirty="0" err="1"/>
              <a:t>sikre</a:t>
            </a:r>
            <a:r>
              <a:rPr dirty="0"/>
              <a:t> </a:t>
            </a:r>
            <a:r>
              <a:rPr dirty="0" err="1"/>
              <a:t>dataene</a:t>
            </a:r>
            <a:r>
              <a:rPr dirty="0"/>
              <a:t> </a:t>
            </a:r>
            <a:r>
              <a:rPr dirty="0" err="1"/>
              <a:t>fysisk</a:t>
            </a:r>
            <a:r>
              <a:rPr dirty="0"/>
              <a:t> </a:t>
            </a:r>
            <a:r>
              <a:rPr dirty="0" err="1"/>
              <a:t>ved</a:t>
            </a:r>
            <a:r>
              <a:rPr dirty="0"/>
              <a:t> at </a:t>
            </a:r>
            <a:r>
              <a:rPr dirty="0" err="1"/>
              <a:t>kopiere</a:t>
            </a:r>
            <a:r>
              <a:rPr dirty="0"/>
              <a:t> de </a:t>
            </a:r>
            <a:r>
              <a:rPr dirty="0" err="1"/>
              <a:t>enkelte</a:t>
            </a:r>
            <a:r>
              <a:rPr dirty="0"/>
              <a:t> filer </a:t>
            </a:r>
            <a:r>
              <a:rPr dirty="0" err="1"/>
              <a:t>fra</a:t>
            </a:r>
            <a:r>
              <a:rPr dirty="0"/>
              <a:t> </a:t>
            </a:r>
            <a:r>
              <a:rPr dirty="0" err="1"/>
              <a:t>computeren</a:t>
            </a:r>
            <a:r>
              <a:rPr dirty="0"/>
              <a:t> </a:t>
            </a:r>
            <a:r>
              <a:rPr dirty="0" err="1"/>
              <a:t>til</a:t>
            </a:r>
            <a:r>
              <a:rPr dirty="0"/>
              <a:t> et </a:t>
            </a:r>
            <a:r>
              <a:rPr dirty="0" err="1"/>
              <a:t>andet</a:t>
            </a:r>
            <a:r>
              <a:rPr dirty="0"/>
              <a:t> </a:t>
            </a:r>
            <a:r>
              <a:rPr dirty="0" err="1"/>
              <a:t>lagringsmedie</a:t>
            </a:r>
            <a:r>
              <a:rPr dirty="0"/>
              <a:t>, </a:t>
            </a:r>
            <a:r>
              <a:rPr dirty="0" err="1"/>
              <a:t>fx</a:t>
            </a:r>
            <a:r>
              <a:rPr dirty="0"/>
              <a:t> et USB-</a:t>
            </a:r>
            <a:r>
              <a:rPr dirty="0" err="1"/>
              <a:t>stik</a:t>
            </a:r>
            <a:r>
              <a:rPr dirty="0"/>
              <a:t>, </a:t>
            </a:r>
            <a:r>
              <a:rPr dirty="0" err="1"/>
              <a:t>hvis</a:t>
            </a:r>
            <a:r>
              <a:rPr dirty="0"/>
              <a:t> der er tale om </a:t>
            </a:r>
            <a:r>
              <a:rPr dirty="0" err="1"/>
              <a:t>mindre</a:t>
            </a:r>
            <a:r>
              <a:rPr dirty="0"/>
              <a:t> </a:t>
            </a:r>
            <a:r>
              <a:rPr dirty="0" err="1"/>
              <a:t>datamængder</a:t>
            </a:r>
            <a:r>
              <a:rPr dirty="0"/>
              <a:t>. </a:t>
            </a:r>
            <a:endParaRPr sz="1200" dirty="0">
              <a:solidFill>
                <a:srgbClr val="000000"/>
              </a:solidFill>
              <a:latin typeface="Times Roman"/>
              <a:ea typeface="Times Roman"/>
              <a:cs typeface="Times Roman"/>
              <a:sym typeface="Times Roman"/>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201" name="Sikring mod virus og angreb  Sikring mod virus og angreb udefra er også en del af virksomhedens cybersikkerhed. Til computere og mobile enheder findes der antivirusprogrammer og firewalls. Antivirus sikrer virksomheden imod, at andre kan hacke sig ind på"/>
          <p:cNvSpPr txBox="1"/>
          <p:nvPr/>
        </p:nvSpPr>
        <p:spPr>
          <a:xfrm>
            <a:off x="2026655" y="2716863"/>
            <a:ext cx="8227840" cy="3484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1" defTabSz="914400">
              <a:lnSpc>
                <a:spcPct val="90000"/>
              </a:lnSpc>
              <a:spcBef>
                <a:spcPts val="3300"/>
              </a:spcBef>
              <a:defRPr sz="2000">
                <a:solidFill>
                  <a:srgbClr val="1F3540"/>
                </a:solidFill>
                <a:latin typeface="Klint Pro Regular"/>
                <a:ea typeface="Klint Pro Regular"/>
                <a:cs typeface="Klint Pro Regular"/>
                <a:sym typeface="Klint Pro Regular"/>
              </a:defRPr>
            </a:pPr>
            <a:r>
              <a:rPr sz="2200" b="1" dirty="0" err="1">
                <a:latin typeface="Klint Pro Light"/>
                <a:ea typeface="Klint Pro Light"/>
                <a:cs typeface="Klint Pro Light"/>
                <a:sym typeface="Klint Pro Medium"/>
              </a:rPr>
              <a:t>Sikring</a:t>
            </a:r>
            <a:r>
              <a:rPr sz="2200" b="1" dirty="0">
                <a:latin typeface="Klint Pro Light"/>
                <a:ea typeface="Klint Pro Light"/>
                <a:cs typeface="Klint Pro Light"/>
                <a:sym typeface="Klint Pro Medium"/>
              </a:rPr>
              <a:t> mod virus </a:t>
            </a:r>
            <a:r>
              <a:rPr sz="2200" b="1" dirty="0" err="1">
                <a:latin typeface="Klint Pro Light"/>
                <a:ea typeface="Klint Pro Light"/>
                <a:cs typeface="Klint Pro Light"/>
                <a:sym typeface="Klint Pro Medium"/>
              </a:rPr>
              <a:t>og</a:t>
            </a:r>
            <a:r>
              <a:rPr sz="2200" b="1" dirty="0">
                <a:latin typeface="Klint Pro Light"/>
                <a:ea typeface="Klint Pro Light"/>
                <a:cs typeface="Klint Pro Light"/>
                <a:sym typeface="Klint Pro Medium"/>
              </a:rPr>
              <a:t> </a:t>
            </a:r>
            <a:r>
              <a:rPr sz="2200" b="1" dirty="0" err="1">
                <a:latin typeface="Klint Pro Light"/>
                <a:ea typeface="Klint Pro Light"/>
                <a:cs typeface="Klint Pro Light"/>
                <a:sym typeface="Klint Pro Medium"/>
              </a:rPr>
              <a:t>angreb</a:t>
            </a:r>
            <a:br>
              <a:rPr sz="2200" dirty="0">
                <a:latin typeface="Klint Pro Light"/>
                <a:ea typeface="Klint Pro Light"/>
                <a:cs typeface="Klint Pro Light"/>
                <a:sym typeface="Klint Pro Medium"/>
              </a:rPr>
            </a:br>
            <a:br>
              <a:rPr dirty="0"/>
            </a:br>
            <a:r>
              <a:rPr dirty="0" err="1"/>
              <a:t>Sikring</a:t>
            </a:r>
            <a:r>
              <a:rPr dirty="0"/>
              <a:t> mod virus </a:t>
            </a:r>
            <a:r>
              <a:rPr dirty="0" err="1"/>
              <a:t>og</a:t>
            </a:r>
            <a:r>
              <a:rPr dirty="0"/>
              <a:t> </a:t>
            </a:r>
            <a:r>
              <a:rPr dirty="0" err="1"/>
              <a:t>angreb</a:t>
            </a:r>
            <a:r>
              <a:rPr dirty="0"/>
              <a:t> </a:t>
            </a:r>
            <a:r>
              <a:rPr dirty="0" err="1"/>
              <a:t>udefra</a:t>
            </a:r>
            <a:r>
              <a:rPr dirty="0"/>
              <a:t> er </a:t>
            </a:r>
            <a:r>
              <a:rPr dirty="0" err="1"/>
              <a:t>også</a:t>
            </a:r>
            <a:r>
              <a:rPr dirty="0"/>
              <a:t> </a:t>
            </a:r>
            <a:r>
              <a:rPr dirty="0" err="1"/>
              <a:t>en</a:t>
            </a:r>
            <a:r>
              <a:rPr dirty="0"/>
              <a:t> del </a:t>
            </a:r>
            <a:r>
              <a:rPr dirty="0" err="1"/>
              <a:t>af</a:t>
            </a:r>
            <a:r>
              <a:rPr dirty="0"/>
              <a:t> </a:t>
            </a:r>
            <a:r>
              <a:rPr dirty="0" err="1"/>
              <a:t>virksomhedens</a:t>
            </a:r>
            <a:r>
              <a:rPr dirty="0"/>
              <a:t> </a:t>
            </a:r>
            <a:r>
              <a:rPr dirty="0" err="1"/>
              <a:t>cybersikkerhed</a:t>
            </a:r>
            <a:r>
              <a:rPr dirty="0"/>
              <a:t>. </a:t>
            </a:r>
            <a:r>
              <a:rPr dirty="0" err="1"/>
              <a:t>Til</a:t>
            </a:r>
            <a:r>
              <a:rPr dirty="0"/>
              <a:t> </a:t>
            </a:r>
            <a:r>
              <a:rPr dirty="0" err="1"/>
              <a:t>computere</a:t>
            </a:r>
            <a:r>
              <a:rPr dirty="0"/>
              <a:t> </a:t>
            </a:r>
            <a:r>
              <a:rPr dirty="0" err="1"/>
              <a:t>og</a:t>
            </a:r>
            <a:r>
              <a:rPr dirty="0"/>
              <a:t> mobile </a:t>
            </a:r>
            <a:r>
              <a:rPr dirty="0" err="1"/>
              <a:t>enheder</a:t>
            </a:r>
            <a:r>
              <a:rPr dirty="0"/>
              <a:t> </a:t>
            </a:r>
            <a:r>
              <a:rPr dirty="0" err="1"/>
              <a:t>findes</a:t>
            </a:r>
            <a:r>
              <a:rPr dirty="0"/>
              <a:t> der </a:t>
            </a:r>
            <a:r>
              <a:rPr dirty="0" err="1"/>
              <a:t>antivirusprogrammer</a:t>
            </a:r>
            <a:r>
              <a:rPr dirty="0"/>
              <a:t> </a:t>
            </a:r>
            <a:r>
              <a:rPr dirty="0" err="1"/>
              <a:t>og</a:t>
            </a:r>
            <a:r>
              <a:rPr dirty="0"/>
              <a:t> firewalls. Antivirus </a:t>
            </a:r>
            <a:r>
              <a:rPr dirty="0" err="1"/>
              <a:t>sikrer</a:t>
            </a:r>
            <a:r>
              <a:rPr dirty="0"/>
              <a:t> </a:t>
            </a:r>
            <a:r>
              <a:rPr dirty="0" err="1"/>
              <a:t>virksomheden</a:t>
            </a:r>
            <a:r>
              <a:rPr dirty="0"/>
              <a:t> </a:t>
            </a:r>
            <a:r>
              <a:rPr dirty="0" err="1"/>
              <a:t>imod</a:t>
            </a:r>
            <a:r>
              <a:rPr dirty="0"/>
              <a:t>, at </a:t>
            </a:r>
            <a:r>
              <a:rPr dirty="0" err="1"/>
              <a:t>andre</a:t>
            </a:r>
            <a:r>
              <a:rPr dirty="0"/>
              <a:t> </a:t>
            </a:r>
            <a:r>
              <a:rPr dirty="0" err="1"/>
              <a:t>kan</a:t>
            </a:r>
            <a:r>
              <a:rPr dirty="0"/>
              <a:t> </a:t>
            </a:r>
            <a:r>
              <a:rPr dirty="0" err="1"/>
              <a:t>hacke</a:t>
            </a:r>
            <a:r>
              <a:rPr dirty="0"/>
              <a:t> sig </a:t>
            </a:r>
            <a:r>
              <a:rPr dirty="0" err="1"/>
              <a:t>ind</a:t>
            </a:r>
            <a:r>
              <a:rPr dirty="0"/>
              <a:t> </a:t>
            </a:r>
            <a:r>
              <a:rPr dirty="0" err="1"/>
              <a:t>på</a:t>
            </a:r>
            <a:r>
              <a:rPr dirty="0"/>
              <a:t> de </a:t>
            </a:r>
            <a:r>
              <a:rPr dirty="0" err="1"/>
              <a:t>ansattes</a:t>
            </a:r>
            <a:r>
              <a:rPr dirty="0"/>
              <a:t> </a:t>
            </a:r>
            <a:r>
              <a:rPr dirty="0" err="1"/>
              <a:t>og</a:t>
            </a:r>
            <a:r>
              <a:rPr dirty="0"/>
              <a:t> </a:t>
            </a:r>
            <a:r>
              <a:rPr dirty="0" err="1"/>
              <a:t>arbejdspladsens</a:t>
            </a:r>
            <a:r>
              <a:rPr dirty="0"/>
              <a:t> data </a:t>
            </a:r>
            <a:r>
              <a:rPr dirty="0" err="1"/>
              <a:t>og</a:t>
            </a:r>
            <a:r>
              <a:rPr dirty="0"/>
              <a:t> </a:t>
            </a:r>
            <a:r>
              <a:rPr dirty="0" err="1"/>
              <a:t>på</a:t>
            </a:r>
            <a:r>
              <a:rPr dirty="0"/>
              <a:t> den </a:t>
            </a:r>
            <a:r>
              <a:rPr dirty="0" err="1"/>
              <a:t>måde</a:t>
            </a:r>
            <a:r>
              <a:rPr dirty="0"/>
              <a:t> </a:t>
            </a:r>
            <a:r>
              <a:rPr dirty="0" err="1"/>
              <a:t>hente</a:t>
            </a:r>
            <a:r>
              <a:rPr dirty="0"/>
              <a:t> </a:t>
            </a:r>
            <a:r>
              <a:rPr dirty="0" err="1"/>
              <a:t>fortrolige</a:t>
            </a:r>
            <a:r>
              <a:rPr dirty="0"/>
              <a:t> </a:t>
            </a:r>
            <a:r>
              <a:rPr dirty="0" err="1"/>
              <a:t>eller</a:t>
            </a:r>
            <a:r>
              <a:rPr dirty="0"/>
              <a:t> </a:t>
            </a:r>
            <a:r>
              <a:rPr dirty="0" err="1"/>
              <a:t>personlige</a:t>
            </a:r>
            <a:r>
              <a:rPr dirty="0"/>
              <a:t> </a:t>
            </a:r>
            <a:r>
              <a:rPr dirty="0" err="1"/>
              <a:t>informationer</a:t>
            </a:r>
            <a:r>
              <a:rPr dirty="0"/>
              <a:t> om </a:t>
            </a:r>
            <a:r>
              <a:rPr dirty="0" err="1"/>
              <a:t>kunder</a:t>
            </a:r>
            <a:r>
              <a:rPr dirty="0"/>
              <a:t>, </a:t>
            </a:r>
            <a:r>
              <a:rPr dirty="0" err="1"/>
              <a:t>medarbejdere</a:t>
            </a:r>
            <a:r>
              <a:rPr dirty="0"/>
              <a:t> </a:t>
            </a:r>
            <a:r>
              <a:rPr dirty="0" err="1"/>
              <a:t>eller</a:t>
            </a:r>
            <a:r>
              <a:rPr dirty="0"/>
              <a:t> </a:t>
            </a:r>
            <a:r>
              <a:rPr dirty="0" err="1"/>
              <a:t>virksomheder</a:t>
            </a:r>
            <a:r>
              <a:rPr dirty="0"/>
              <a:t>. </a:t>
            </a:r>
            <a:r>
              <a:rPr dirty="0" err="1"/>
              <a:t>Antivirusprogrammer</a:t>
            </a:r>
            <a:r>
              <a:rPr dirty="0"/>
              <a:t> </a:t>
            </a:r>
            <a:r>
              <a:rPr dirty="0" err="1"/>
              <a:t>udgør</a:t>
            </a:r>
            <a:r>
              <a:rPr dirty="0"/>
              <a:t> </a:t>
            </a:r>
            <a:r>
              <a:rPr dirty="0" err="1"/>
              <a:t>imidlertid</a:t>
            </a:r>
            <a:r>
              <a:rPr dirty="0"/>
              <a:t> </a:t>
            </a:r>
            <a:r>
              <a:rPr dirty="0" err="1"/>
              <a:t>også</a:t>
            </a:r>
            <a:r>
              <a:rPr dirty="0"/>
              <a:t> </a:t>
            </a:r>
            <a:r>
              <a:rPr dirty="0" err="1"/>
              <a:t>en</a:t>
            </a:r>
            <a:r>
              <a:rPr dirty="0"/>
              <a:t> </a:t>
            </a:r>
            <a:r>
              <a:rPr dirty="0" err="1"/>
              <a:t>sikkerhedsrisiko</a:t>
            </a:r>
            <a:r>
              <a:rPr dirty="0"/>
              <a:t>, </a:t>
            </a:r>
            <a:r>
              <a:rPr dirty="0" err="1"/>
              <a:t>hvis</a:t>
            </a:r>
            <a:r>
              <a:rPr dirty="0"/>
              <a:t> de </a:t>
            </a:r>
            <a:r>
              <a:rPr dirty="0" err="1"/>
              <a:t>ikke</a:t>
            </a:r>
            <a:r>
              <a:rPr dirty="0"/>
              <a:t> </a:t>
            </a:r>
            <a:r>
              <a:rPr dirty="0" err="1"/>
              <a:t>bliver</a:t>
            </a:r>
            <a:r>
              <a:rPr dirty="0"/>
              <a:t> </a:t>
            </a:r>
            <a:r>
              <a:rPr dirty="0" err="1"/>
              <a:t>opdateret</a:t>
            </a:r>
            <a:r>
              <a:rPr dirty="0"/>
              <a:t> </a:t>
            </a:r>
            <a:r>
              <a:rPr dirty="0" err="1"/>
              <a:t>løbende</a:t>
            </a:r>
            <a:r>
              <a:rPr dirty="0"/>
              <a:t>. </a:t>
            </a:r>
            <a:endParaRPr sz="1200" dirty="0">
              <a:solidFill>
                <a:srgbClr val="000000"/>
              </a:solidFill>
              <a:latin typeface="Times Roman"/>
              <a:ea typeface="Times Roman"/>
              <a:cs typeface="Times Roman"/>
              <a:sym typeface="Times Roman"/>
            </a:endParaRPr>
          </a:p>
          <a:p>
            <a:pPr lvl="1" indent="228600" defTabSz="914400">
              <a:lnSpc>
                <a:spcPct val="90000"/>
              </a:lnSpc>
              <a:spcBef>
                <a:spcPts val="3300"/>
              </a:spcBef>
              <a:defRPr sz="2000">
                <a:solidFill>
                  <a:srgbClr val="1F3540"/>
                </a:solidFill>
                <a:latin typeface="Klint Pro Regular"/>
                <a:ea typeface="Klint Pro Regular"/>
                <a:cs typeface="Klint Pro Regular"/>
                <a:sym typeface="Klint Pro Regular"/>
              </a:defRPr>
            </a:pPr>
            <a:endParaRPr sz="1200" dirty="0">
              <a:solidFill>
                <a:srgbClr val="000000"/>
              </a:solidFill>
              <a:latin typeface="Times Roman"/>
              <a:ea typeface="Times Roman"/>
              <a:cs typeface="Times Roman"/>
              <a:sym typeface="Times Roman"/>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204" name="I denne video får du en kort gennemgang af malware - en sammenskrivning af ondsindet (malicious) og software - og virus…"/>
          <p:cNvSpPr txBox="1"/>
          <p:nvPr/>
        </p:nvSpPr>
        <p:spPr>
          <a:xfrm>
            <a:off x="1404878" y="3109430"/>
            <a:ext cx="4394344" cy="2326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1" defTabSz="914400">
              <a:lnSpc>
                <a:spcPct val="90000"/>
              </a:lnSpc>
              <a:spcBef>
                <a:spcPts val="3300"/>
              </a:spcBef>
              <a:defRPr sz="2200">
                <a:solidFill>
                  <a:srgbClr val="1F3540"/>
                </a:solidFill>
                <a:latin typeface="Klint Pro Regular"/>
                <a:ea typeface="Klint Pro Regular"/>
                <a:cs typeface="Klint Pro Regular"/>
                <a:sym typeface="Klint Pro Regular"/>
              </a:defRPr>
            </a:pPr>
            <a:r>
              <a:rPr u="sng" dirty="0"/>
              <a:t>I </a:t>
            </a:r>
            <a:r>
              <a:rPr u="sng" dirty="0" err="1"/>
              <a:t>denne</a:t>
            </a:r>
            <a:r>
              <a:rPr u="sng" dirty="0"/>
              <a:t> video</a:t>
            </a:r>
            <a:r>
              <a:rPr dirty="0"/>
              <a:t> </a:t>
            </a:r>
            <a:r>
              <a:rPr dirty="0" err="1"/>
              <a:t>får</a:t>
            </a:r>
            <a:r>
              <a:rPr dirty="0"/>
              <a:t> du </a:t>
            </a:r>
            <a:r>
              <a:rPr dirty="0" err="1"/>
              <a:t>en</a:t>
            </a:r>
            <a:r>
              <a:rPr dirty="0"/>
              <a:t> </a:t>
            </a:r>
            <a:r>
              <a:rPr dirty="0" err="1"/>
              <a:t>kort</a:t>
            </a:r>
            <a:r>
              <a:rPr dirty="0"/>
              <a:t> </a:t>
            </a:r>
            <a:r>
              <a:rPr dirty="0" err="1"/>
              <a:t>gennemgang</a:t>
            </a:r>
            <a:r>
              <a:rPr dirty="0"/>
              <a:t> </a:t>
            </a:r>
            <a:r>
              <a:rPr dirty="0" err="1"/>
              <a:t>af</a:t>
            </a:r>
            <a:r>
              <a:rPr dirty="0"/>
              <a:t> malware - </a:t>
            </a:r>
            <a:r>
              <a:rPr dirty="0" err="1"/>
              <a:t>en</a:t>
            </a:r>
            <a:r>
              <a:rPr dirty="0"/>
              <a:t> </a:t>
            </a:r>
            <a:r>
              <a:rPr dirty="0" err="1"/>
              <a:t>sammenskrivning</a:t>
            </a:r>
            <a:r>
              <a:rPr dirty="0"/>
              <a:t> </a:t>
            </a:r>
            <a:r>
              <a:rPr dirty="0" err="1"/>
              <a:t>af</a:t>
            </a:r>
            <a:r>
              <a:rPr dirty="0"/>
              <a:t> </a:t>
            </a:r>
            <a:r>
              <a:rPr dirty="0" err="1"/>
              <a:t>ondsindet</a:t>
            </a:r>
            <a:r>
              <a:rPr dirty="0"/>
              <a:t> (malicious) </a:t>
            </a:r>
            <a:r>
              <a:rPr dirty="0" err="1"/>
              <a:t>og</a:t>
            </a:r>
            <a:r>
              <a:rPr dirty="0"/>
              <a:t> software - </a:t>
            </a:r>
            <a:r>
              <a:rPr dirty="0" err="1"/>
              <a:t>og</a:t>
            </a:r>
            <a:r>
              <a:rPr dirty="0"/>
              <a:t> virus</a:t>
            </a:r>
            <a:endParaRPr sz="2133" dirty="0">
              <a:solidFill>
                <a:srgbClr val="8AD0D6"/>
              </a:solidFill>
              <a:latin typeface="Wingdings 3"/>
              <a:ea typeface="Wingdings 3"/>
              <a:cs typeface="Wingdings 3"/>
              <a:sym typeface="Wingdings 3"/>
            </a:endParaRPr>
          </a:p>
          <a:p>
            <a:pPr lvl="1" defTabSz="914400">
              <a:lnSpc>
                <a:spcPct val="90000"/>
              </a:lnSpc>
              <a:spcBef>
                <a:spcPts val="3300"/>
              </a:spcBef>
              <a:defRPr sz="2200" i="1">
                <a:solidFill>
                  <a:srgbClr val="E15F67"/>
                </a:solidFill>
                <a:latin typeface="Klint Pro Regular"/>
                <a:ea typeface="Klint Pro Regular"/>
                <a:cs typeface="Klint Pro Regular"/>
                <a:sym typeface="Klint Pro Regular"/>
              </a:defRPr>
            </a:pPr>
            <a:r>
              <a:rPr i="1" dirty="0">
                <a:uFill>
                  <a:solidFill>
                    <a:srgbClr val="0000FF"/>
                  </a:solidFill>
                </a:uFill>
                <a:latin typeface="Klint Pro" panose="020D0503020204080204" pitchFamily="34" charset="77"/>
              </a:rPr>
              <a:t>https://www.youtube.com/watch?v=n8mbzU0X2nQ&amp;t=2s</a:t>
            </a:r>
            <a:endParaRPr i="1" dirty="0">
              <a:uFill>
                <a:solidFill>
                  <a:srgbClr val="0000FF"/>
                </a:solidFill>
              </a:uFill>
              <a:latin typeface="Klint Pro" panose="020D0503020204080204" pitchFamily="34" charset="77"/>
              <a:hlinkClick r:id="rId2"/>
            </a:endParaRPr>
          </a:p>
        </p:txBody>
      </p:sp>
      <p:pic>
        <p:nvPicPr>
          <p:cNvPr id="205" name="Billede" descr="Billede"/>
          <p:cNvPicPr>
            <a:picLocks noChangeAspect="1"/>
          </p:cNvPicPr>
          <p:nvPr/>
        </p:nvPicPr>
        <p:blipFill>
          <a:blip r:embed="rId3"/>
          <a:stretch>
            <a:fillRect/>
          </a:stretch>
        </p:blipFill>
        <p:spPr>
          <a:xfrm>
            <a:off x="6583132" y="3031349"/>
            <a:ext cx="4504505" cy="2482799"/>
          </a:xfrm>
          <a:prstGeom prst="rect">
            <a:avLst/>
          </a:prstGeom>
          <a:ln w="12700">
            <a:miter lim="400000"/>
          </a:ln>
        </p:spPr>
      </p:pic>
      <p:sp>
        <p:nvSpPr>
          <p:cNvPr id="5" name="Rektangel 4">
            <a:hlinkClick r:id="rId2"/>
            <a:extLst>
              <a:ext uri="{FF2B5EF4-FFF2-40B4-BE49-F238E27FC236}">
                <a16:creationId xmlns:a16="http://schemas.microsoft.com/office/drawing/2014/main" id="{3D8B3D1E-BD8B-E847-94A7-3985E298F0D3}"/>
              </a:ext>
            </a:extLst>
          </p:cNvPr>
          <p:cNvSpPr/>
          <p:nvPr/>
        </p:nvSpPr>
        <p:spPr>
          <a:xfrm>
            <a:off x="1404877" y="4627755"/>
            <a:ext cx="5003180" cy="1137425"/>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dirty="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Hvilke oplysninger kan du finde på de sociale medier? Undersøg, hvor meget du kan finde ud af om din makker?…"/>
          <p:cNvSpPr txBox="1">
            <a:spLocks noGrp="1"/>
          </p:cNvSpPr>
          <p:nvPr>
            <p:ph type="body" sz="half" idx="4294967295"/>
          </p:nvPr>
        </p:nvSpPr>
        <p:spPr>
          <a:xfrm>
            <a:off x="3125710" y="3091664"/>
            <a:ext cx="6029730" cy="4601091"/>
          </a:xfrm>
          <a:prstGeom prst="rect">
            <a:avLst/>
          </a:prstGeom>
        </p:spPr>
        <p:txBody>
          <a:bodyPr/>
          <a:lstStyle/>
          <a:p>
            <a:pPr marL="384047" lvl="1" indent="-182879">
              <a:spcBef>
                <a:spcPts val="2400"/>
              </a:spcBef>
              <a:buClr>
                <a:srgbClr val="F35364"/>
              </a:buClr>
            </a:pPr>
            <a:r>
              <a:rPr dirty="0" err="1"/>
              <a:t>Hvilke</a:t>
            </a:r>
            <a:r>
              <a:rPr dirty="0"/>
              <a:t> </a:t>
            </a:r>
            <a:r>
              <a:rPr dirty="0" err="1"/>
              <a:t>oplysninger</a:t>
            </a:r>
            <a:r>
              <a:rPr dirty="0"/>
              <a:t> </a:t>
            </a:r>
            <a:r>
              <a:rPr dirty="0" err="1"/>
              <a:t>kan</a:t>
            </a:r>
            <a:r>
              <a:rPr dirty="0"/>
              <a:t> du </a:t>
            </a:r>
            <a:r>
              <a:rPr dirty="0" err="1"/>
              <a:t>finde</a:t>
            </a:r>
            <a:r>
              <a:rPr dirty="0"/>
              <a:t> </a:t>
            </a:r>
            <a:r>
              <a:rPr dirty="0" err="1"/>
              <a:t>på</a:t>
            </a:r>
            <a:r>
              <a:rPr dirty="0"/>
              <a:t> de </a:t>
            </a:r>
            <a:r>
              <a:rPr dirty="0" err="1"/>
              <a:t>sociale</a:t>
            </a:r>
            <a:r>
              <a:rPr dirty="0"/>
              <a:t> </a:t>
            </a:r>
            <a:r>
              <a:rPr dirty="0" err="1"/>
              <a:t>medier</a:t>
            </a:r>
            <a:r>
              <a:rPr dirty="0"/>
              <a:t>? </a:t>
            </a:r>
            <a:r>
              <a:rPr dirty="0" err="1"/>
              <a:t>Undersøg</a:t>
            </a:r>
            <a:r>
              <a:rPr dirty="0"/>
              <a:t>, </a:t>
            </a:r>
            <a:r>
              <a:rPr dirty="0" err="1"/>
              <a:t>hvor</a:t>
            </a:r>
            <a:r>
              <a:rPr dirty="0"/>
              <a:t> </a:t>
            </a:r>
            <a:r>
              <a:rPr dirty="0" err="1"/>
              <a:t>meget</a:t>
            </a:r>
            <a:r>
              <a:rPr dirty="0"/>
              <a:t> du </a:t>
            </a:r>
            <a:r>
              <a:rPr dirty="0" err="1"/>
              <a:t>kan</a:t>
            </a:r>
            <a:r>
              <a:rPr dirty="0"/>
              <a:t> </a:t>
            </a:r>
            <a:r>
              <a:rPr dirty="0" err="1"/>
              <a:t>finde</a:t>
            </a:r>
            <a:r>
              <a:rPr dirty="0"/>
              <a:t> </a:t>
            </a:r>
            <a:r>
              <a:rPr dirty="0" err="1"/>
              <a:t>ud</a:t>
            </a:r>
            <a:r>
              <a:rPr dirty="0"/>
              <a:t> </a:t>
            </a:r>
            <a:r>
              <a:rPr dirty="0" err="1"/>
              <a:t>af</a:t>
            </a:r>
            <a:r>
              <a:rPr dirty="0"/>
              <a:t> om din </a:t>
            </a:r>
            <a:r>
              <a:rPr dirty="0" err="1"/>
              <a:t>makker</a:t>
            </a:r>
            <a:r>
              <a:rPr dirty="0"/>
              <a:t>?</a:t>
            </a:r>
            <a:endParaRPr dirty="0">
              <a:solidFill>
                <a:srgbClr val="8AD0D6"/>
              </a:solidFill>
              <a:latin typeface="Wingdings 3"/>
              <a:ea typeface="Wingdings 3"/>
              <a:cs typeface="Wingdings 3"/>
              <a:sym typeface="Wingdings 3"/>
            </a:endParaRPr>
          </a:p>
          <a:p>
            <a:pPr marL="384047" lvl="1" indent="-182879">
              <a:spcBef>
                <a:spcPts val="2400"/>
              </a:spcBef>
              <a:buClr>
                <a:srgbClr val="F35364"/>
              </a:buClr>
            </a:pPr>
            <a:r>
              <a:rPr dirty="0"/>
              <a:t>Du </a:t>
            </a:r>
            <a:r>
              <a:rPr dirty="0" err="1"/>
              <a:t>skal</a:t>
            </a:r>
            <a:r>
              <a:rPr dirty="0"/>
              <a:t> </a:t>
            </a:r>
            <a:r>
              <a:rPr dirty="0" err="1"/>
              <a:t>sammen</a:t>
            </a:r>
            <a:r>
              <a:rPr dirty="0"/>
              <a:t> med din </a:t>
            </a:r>
            <a:r>
              <a:rPr dirty="0" err="1"/>
              <a:t>makker</a:t>
            </a:r>
            <a:r>
              <a:rPr dirty="0"/>
              <a:t>/</a:t>
            </a:r>
            <a:r>
              <a:rPr dirty="0" err="1"/>
              <a:t>gruppe</a:t>
            </a:r>
            <a:r>
              <a:rPr dirty="0"/>
              <a:t> </a:t>
            </a:r>
            <a:r>
              <a:rPr dirty="0" err="1"/>
              <a:t>kigge</a:t>
            </a:r>
            <a:r>
              <a:rPr dirty="0"/>
              <a:t> </a:t>
            </a:r>
            <a:r>
              <a:rPr dirty="0" err="1"/>
              <a:t>på</a:t>
            </a:r>
            <a:r>
              <a:rPr dirty="0"/>
              <a:t> </a:t>
            </a:r>
            <a:r>
              <a:rPr dirty="0" err="1"/>
              <a:t>jeres</a:t>
            </a:r>
            <a:r>
              <a:rPr dirty="0"/>
              <a:t> </a:t>
            </a:r>
            <a:r>
              <a:rPr dirty="0" err="1"/>
              <a:t>egen</a:t>
            </a:r>
            <a:r>
              <a:rPr dirty="0"/>
              <a:t> </a:t>
            </a:r>
            <a:r>
              <a:rPr dirty="0" err="1"/>
              <a:t>cybersikkerhed</a:t>
            </a:r>
            <a:r>
              <a:rPr dirty="0"/>
              <a:t>. I </a:t>
            </a:r>
            <a:r>
              <a:rPr dirty="0" err="1"/>
              <a:t>tager</a:t>
            </a:r>
            <a:r>
              <a:rPr dirty="0"/>
              <a:t> </a:t>
            </a:r>
            <a:r>
              <a:rPr dirty="0" err="1"/>
              <a:t>udgangspunkt</a:t>
            </a:r>
            <a:r>
              <a:rPr dirty="0"/>
              <a:t> </a:t>
            </a:r>
            <a:r>
              <a:rPr dirty="0" err="1"/>
              <a:t>i</a:t>
            </a:r>
            <a:r>
              <a:rPr dirty="0"/>
              <a:t> </a:t>
            </a:r>
            <a:r>
              <a:rPr dirty="0" err="1"/>
              <a:t>smartphonen</a:t>
            </a:r>
            <a:r>
              <a:rPr dirty="0"/>
              <a:t>!</a:t>
            </a:r>
            <a:endParaRPr sz="1200" dirty="0">
              <a:solidFill>
                <a:srgbClr val="000000"/>
              </a:solidFill>
              <a:latin typeface="Times Roman"/>
              <a:ea typeface="Times Roman"/>
              <a:cs typeface="Times Roman"/>
              <a:sym typeface="Times Roman"/>
            </a:endParaRPr>
          </a:p>
          <a:p>
            <a:pPr marL="384047" lvl="1" indent="-182879">
              <a:spcBef>
                <a:spcPts val="2400"/>
              </a:spcBef>
              <a:buClr>
                <a:srgbClr val="F35364"/>
              </a:buClr>
              <a:defRPr sz="2200"/>
            </a:pPr>
            <a:endParaRPr sz="1200" dirty="0">
              <a:solidFill>
                <a:srgbClr val="000000"/>
              </a:solidFill>
              <a:latin typeface="Times Roman"/>
              <a:ea typeface="Times Roman"/>
              <a:cs typeface="Times Roman"/>
              <a:sym typeface="Times Roman"/>
            </a:endParaRPr>
          </a:p>
          <a:p>
            <a:pPr marL="0" lvl="1" indent="228600">
              <a:buClrTx/>
              <a:buSzTx/>
              <a:buFontTx/>
              <a:buNone/>
              <a:defRPr sz="2200"/>
            </a:pPr>
            <a:r>
              <a:rPr dirty="0"/>
              <a:t> </a:t>
            </a:r>
            <a:endParaRPr sz="1200" dirty="0">
              <a:solidFill>
                <a:srgbClr val="000000"/>
              </a:solidFill>
              <a:latin typeface="Times Roman"/>
              <a:ea typeface="Times Roman"/>
              <a:cs typeface="Times Roman"/>
              <a:sym typeface="Times Roman"/>
            </a:endParaRPr>
          </a:p>
          <a:p>
            <a:pPr marL="0" lvl="1" indent="228600">
              <a:buClrTx/>
              <a:buSzTx/>
              <a:buFontTx/>
              <a:buNone/>
            </a:pPr>
            <a:endParaRPr sz="1200" dirty="0">
              <a:solidFill>
                <a:srgbClr val="000000"/>
              </a:solidFill>
              <a:latin typeface="Times Roman"/>
              <a:ea typeface="Times Roman"/>
              <a:cs typeface="Times Roman"/>
              <a:sym typeface="Times Roman"/>
            </a:endParaRPr>
          </a:p>
        </p:txBody>
      </p:sp>
      <p:sp>
        <p:nvSpPr>
          <p:cNvPr id="208" name="Opgave"/>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Opgave</a:t>
            </a:r>
            <a:r>
              <a:rPr sz="1200" spc="-25">
                <a:solidFill>
                  <a:srgbClr val="000000"/>
                </a:solidFill>
                <a:latin typeface="Times Roman"/>
                <a:ea typeface="Times Roman"/>
                <a:cs typeface="Times Roman"/>
                <a:sym typeface="Times Roman"/>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76"/>
          <p:cNvSpPr txBox="1">
            <a:spLocks noGrp="1"/>
          </p:cNvSpPr>
          <p:nvPr>
            <p:ph type="sldNum" sz="quarter" idx="4294967295"/>
          </p:nvPr>
        </p:nvSpPr>
        <p:spPr>
          <a:xfrm>
            <a:off x="11681303" y="6556788"/>
            <a:ext cx="127001" cy="13707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a:solidFill>
                  <a:srgbClr val="F35364"/>
                </a:solidFill>
              </a:defRPr>
            </a:lvl1pPr>
          </a:lstStyle>
          <a:p>
            <a:fld id="{86CB4B4D-7CA3-9044-876B-883B54F8677D}" type="slidenum">
              <a:t>2</a:t>
            </a:fld>
            <a:endParaRPr/>
          </a:p>
        </p:txBody>
      </p:sp>
      <p:sp>
        <p:nvSpPr>
          <p:cNvPr id="162"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63" name="Shape 77"/>
          <p:cNvSpPr txBox="1">
            <a:spLocks noGrp="1"/>
          </p:cNvSpPr>
          <p:nvPr>
            <p:ph type="body" sz="half" idx="4294967295"/>
          </p:nvPr>
        </p:nvSpPr>
        <p:spPr>
          <a:xfrm>
            <a:off x="1093669" y="2847621"/>
            <a:ext cx="5002863" cy="3963932"/>
          </a:xfrm>
          <a:prstGeom prst="rect">
            <a:avLst/>
          </a:prstGeom>
        </p:spPr>
        <p:txBody>
          <a:bodyPr/>
          <a:lstStyle/>
          <a:p>
            <a:pPr marL="472099" lvl="1" indent="-270931">
              <a:spcBef>
                <a:spcPts val="2400"/>
              </a:spcBef>
              <a:buClr>
                <a:srgbClr val="F35364"/>
              </a:buClr>
              <a:defRPr sz="1800">
                <a:solidFill>
                  <a:srgbClr val="1F3540"/>
                </a:solidFill>
              </a:defRPr>
            </a:pPr>
            <a:r>
              <a:t>For bare nogle få år siden var der ikke mange, der interesserede sig for </a:t>
            </a:r>
            <a:br/>
            <a:r>
              <a:t>it-sikkerhed. I dag kan man dårligt åbne en avis, uden at der er en historie om et nyt hackerangreb, som har ramt en virksomhed.</a:t>
            </a:r>
            <a:endParaRPr>
              <a:solidFill>
                <a:srgbClr val="8AD0D6"/>
              </a:solidFill>
              <a:latin typeface="Wingdings 3"/>
              <a:ea typeface="Wingdings 3"/>
              <a:cs typeface="Wingdings 3"/>
              <a:sym typeface="Wingdings 3"/>
            </a:endParaRPr>
          </a:p>
          <a:p>
            <a:pPr marL="472099" lvl="1" indent="-270931">
              <a:spcBef>
                <a:spcPts val="2400"/>
              </a:spcBef>
              <a:buClr>
                <a:srgbClr val="F35364"/>
              </a:buClr>
              <a:defRPr sz="1800">
                <a:solidFill>
                  <a:srgbClr val="1F3540"/>
                </a:solidFill>
              </a:defRPr>
            </a:pPr>
            <a:r>
              <a:t>Sikkerhed og adfærd handler om, hvordan du og din arbejdsplads behandler, opsamler og opbevarer data. Det drejer sig også om, hvordan virksomheder og institutioner beskytter kunders eller borgeres digitale data.</a:t>
            </a:r>
          </a:p>
        </p:txBody>
      </p:sp>
      <p:sp>
        <p:nvSpPr>
          <p:cNvPr id="164" name="Shape 77"/>
          <p:cNvSpPr txBox="1"/>
          <p:nvPr/>
        </p:nvSpPr>
        <p:spPr>
          <a:xfrm>
            <a:off x="6095468" y="2847621"/>
            <a:ext cx="5002864" cy="3963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472099" lvl="1" indent="-270931" defTabSz="914400">
              <a:lnSpc>
                <a:spcPct val="90000"/>
              </a:lnSpc>
              <a:spcBef>
                <a:spcPts val="2400"/>
              </a:spcBef>
              <a:buClr>
                <a:srgbClr val="F35364"/>
              </a:buClr>
              <a:buSzPct val="100000"/>
              <a:buFont typeface="Trebuchet MS"/>
              <a:buChar char="◦"/>
              <a:defRPr>
                <a:solidFill>
                  <a:srgbClr val="1F3540"/>
                </a:solidFill>
                <a:latin typeface="Klint Pro Regular"/>
                <a:ea typeface="Klint Pro Regular"/>
                <a:cs typeface="Klint Pro Regular"/>
                <a:sym typeface="Klint Pro Regular"/>
              </a:defRPr>
            </a:pPr>
            <a:r>
              <a:t>Et angreb fra en it-kriminel kan sætte en virksomhed i stå og i værste fald tvinge den til at dreje nøglen om.</a:t>
            </a:r>
            <a:endParaRPr>
              <a:solidFill>
                <a:srgbClr val="8AD0D6"/>
              </a:solidFill>
              <a:latin typeface="Wingdings 3"/>
              <a:ea typeface="Wingdings 3"/>
              <a:cs typeface="Wingdings 3"/>
              <a:sym typeface="Wingdings 3"/>
            </a:endParaRPr>
          </a:p>
          <a:p>
            <a:pPr marL="472099" lvl="1" indent="-270931" defTabSz="914400">
              <a:lnSpc>
                <a:spcPct val="90000"/>
              </a:lnSpc>
              <a:spcBef>
                <a:spcPts val="2400"/>
              </a:spcBef>
              <a:buClr>
                <a:srgbClr val="F35364"/>
              </a:buClr>
              <a:buSzPct val="100000"/>
              <a:buFont typeface="Trebuchet MS"/>
              <a:buChar char="◦"/>
              <a:defRPr>
                <a:solidFill>
                  <a:srgbClr val="1F3540"/>
                </a:solidFill>
                <a:latin typeface="Klint Pro Regular"/>
                <a:ea typeface="Klint Pro Regular"/>
                <a:cs typeface="Klint Pro Regular"/>
                <a:sym typeface="Klint Pro Regular"/>
              </a:defRPr>
            </a:pPr>
            <a:r>
              <a:t>Det er ikke kun et spørgsmål om, hvorvidt virksomheden bliver angrebet, men lige så meget om, hvornår det sker, og hvad konsekvensen bliver.</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76"/>
          <p:cNvSpPr txBox="1">
            <a:spLocks noGrp="1"/>
          </p:cNvSpPr>
          <p:nvPr>
            <p:ph type="sldNum" sz="quarter" idx="4294967295"/>
          </p:nvPr>
        </p:nvSpPr>
        <p:spPr>
          <a:xfrm>
            <a:off x="11681303" y="6556788"/>
            <a:ext cx="127001" cy="13707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a:solidFill>
                  <a:srgbClr val="F35364"/>
                </a:solidFill>
              </a:defRPr>
            </a:lvl1pPr>
          </a:lstStyle>
          <a:p>
            <a:fld id="{86CB4B4D-7CA3-9044-876B-883B54F8677D}" type="slidenum">
              <a:t>3</a:t>
            </a:fld>
            <a:endParaRPr/>
          </a:p>
        </p:txBody>
      </p:sp>
      <p:sp>
        <p:nvSpPr>
          <p:cNvPr id="167"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68" name="Shape 77"/>
          <p:cNvSpPr txBox="1">
            <a:spLocks noGrp="1"/>
          </p:cNvSpPr>
          <p:nvPr>
            <p:ph type="body" sz="quarter" idx="4294967295"/>
          </p:nvPr>
        </p:nvSpPr>
        <p:spPr>
          <a:xfrm>
            <a:off x="1897337" y="3065733"/>
            <a:ext cx="8486476" cy="1295401"/>
          </a:xfrm>
          <a:prstGeom prst="rect">
            <a:avLst/>
          </a:prstGeom>
        </p:spPr>
        <p:txBody>
          <a:bodyPr>
            <a:normAutofit fontScale="92500"/>
          </a:bodyPr>
          <a:lstStyle/>
          <a:p>
            <a:pPr marL="439052" lvl="1" indent="-251966" defTabSz="850391">
              <a:buClr>
                <a:srgbClr val="F35364"/>
              </a:buClr>
              <a:defRPr sz="2232">
                <a:solidFill>
                  <a:srgbClr val="1F3540"/>
                </a:solidFill>
              </a:defRPr>
            </a:pPr>
            <a:r>
              <a:rPr dirty="0" err="1"/>
              <a:t>Prøv</a:t>
            </a:r>
            <a:r>
              <a:rPr dirty="0"/>
              <a:t> at </a:t>
            </a:r>
            <a:r>
              <a:rPr dirty="0" err="1"/>
              <a:t>smutte</a:t>
            </a:r>
            <a:r>
              <a:rPr dirty="0"/>
              <a:t> </a:t>
            </a:r>
            <a:r>
              <a:rPr dirty="0" err="1"/>
              <a:t>forbi</a:t>
            </a:r>
            <a:r>
              <a:rPr dirty="0"/>
              <a:t> </a:t>
            </a:r>
            <a:r>
              <a:rPr dirty="0" err="1"/>
              <a:t>denne</a:t>
            </a:r>
            <a:r>
              <a:rPr dirty="0"/>
              <a:t> test for at </a:t>
            </a:r>
            <a:r>
              <a:rPr dirty="0" err="1"/>
              <a:t>få</a:t>
            </a:r>
            <a:r>
              <a:rPr dirty="0"/>
              <a:t> et </a:t>
            </a:r>
            <a:r>
              <a:rPr dirty="0" err="1"/>
              <a:t>indtryk</a:t>
            </a:r>
            <a:r>
              <a:rPr dirty="0"/>
              <a:t> </a:t>
            </a:r>
            <a:r>
              <a:rPr dirty="0" err="1"/>
              <a:t>af</a:t>
            </a:r>
            <a:r>
              <a:rPr dirty="0"/>
              <a:t>, </a:t>
            </a:r>
            <a:r>
              <a:rPr dirty="0" err="1"/>
              <a:t>hvor</a:t>
            </a:r>
            <a:r>
              <a:rPr dirty="0"/>
              <a:t> </a:t>
            </a:r>
            <a:r>
              <a:rPr dirty="0" err="1"/>
              <a:t>dygtig</a:t>
            </a:r>
            <a:r>
              <a:rPr dirty="0"/>
              <a:t> du er </a:t>
            </a:r>
            <a:r>
              <a:rPr dirty="0" err="1"/>
              <a:t>til</a:t>
            </a:r>
            <a:r>
              <a:rPr dirty="0"/>
              <a:t> at </a:t>
            </a:r>
            <a:r>
              <a:rPr dirty="0" err="1"/>
              <a:t>færdes</a:t>
            </a:r>
            <a:r>
              <a:rPr dirty="0"/>
              <a:t> </a:t>
            </a:r>
            <a:r>
              <a:rPr dirty="0" err="1"/>
              <a:t>på</a:t>
            </a:r>
            <a:r>
              <a:rPr dirty="0"/>
              <a:t> </a:t>
            </a:r>
            <a:r>
              <a:rPr dirty="0" err="1"/>
              <a:t>nettet</a:t>
            </a:r>
            <a:r>
              <a:rPr dirty="0"/>
              <a:t> </a:t>
            </a:r>
            <a:r>
              <a:rPr dirty="0" err="1"/>
              <a:t>og</a:t>
            </a:r>
            <a:r>
              <a:rPr dirty="0"/>
              <a:t> </a:t>
            </a:r>
            <a:r>
              <a:rPr dirty="0" err="1"/>
              <a:t>til</a:t>
            </a:r>
            <a:r>
              <a:rPr dirty="0"/>
              <a:t> at </a:t>
            </a:r>
            <a:r>
              <a:rPr dirty="0" err="1"/>
              <a:t>beskytte</a:t>
            </a:r>
            <a:r>
              <a:rPr dirty="0"/>
              <a:t> dine data. </a:t>
            </a:r>
            <a:br>
              <a:rPr dirty="0"/>
            </a:br>
            <a:br>
              <a:rPr dirty="0"/>
            </a:br>
            <a:r>
              <a:rPr dirty="0"/>
              <a:t>Tag </a:t>
            </a:r>
            <a:r>
              <a:rPr dirty="0" err="1"/>
              <a:t>testen</a:t>
            </a:r>
            <a:r>
              <a:rPr dirty="0"/>
              <a:t> </a:t>
            </a:r>
            <a:r>
              <a:rPr dirty="0" err="1"/>
              <a:t>fra</a:t>
            </a:r>
            <a:r>
              <a:rPr dirty="0"/>
              <a:t> Digital </a:t>
            </a:r>
            <a:r>
              <a:rPr dirty="0" err="1"/>
              <a:t>dannelse</a:t>
            </a:r>
            <a:r>
              <a:rPr dirty="0"/>
              <a:t> </a:t>
            </a:r>
            <a:r>
              <a:rPr dirty="0">
                <a:solidFill>
                  <a:srgbClr val="F45363"/>
                </a:solidFill>
                <a:uFill>
                  <a:solidFill>
                    <a:srgbClr val="0000FF"/>
                  </a:solidFill>
                </a:uFill>
              </a:rPr>
              <a:t>her</a:t>
            </a:r>
            <a:endParaRPr dirty="0">
              <a:solidFill>
                <a:srgbClr val="F45363"/>
              </a:solidFill>
              <a:uFill>
                <a:solidFill>
                  <a:srgbClr val="0000FF"/>
                </a:solidFill>
              </a:uFill>
              <a:hlinkClick r:id="rId2"/>
            </a:endParaRPr>
          </a:p>
        </p:txBody>
      </p:sp>
      <p:sp>
        <p:nvSpPr>
          <p:cNvPr id="169" name="Rektangel"/>
          <p:cNvSpPr/>
          <p:nvPr/>
        </p:nvSpPr>
        <p:spPr>
          <a:xfrm>
            <a:off x="2120871" y="4659373"/>
            <a:ext cx="8039408" cy="1008943"/>
          </a:xfrm>
          <a:prstGeom prst="rect">
            <a:avLst/>
          </a:prstGeom>
          <a:solidFill>
            <a:srgbClr val="BDD5DB"/>
          </a:solidFill>
          <a:ln w="12700">
            <a:miter lim="400000"/>
          </a:ln>
        </p:spPr>
        <p:txBody>
          <a:bodyPr lIns="45718" tIns="45718" rIns="45718" bIns="45718" anchor="ctr"/>
          <a:lstStyle/>
          <a:p>
            <a:endParaRPr/>
          </a:p>
        </p:txBody>
      </p:sp>
      <p:sp>
        <p:nvSpPr>
          <p:cNvPr id="170" name="Elevens digitale kompetencehjul"/>
          <p:cNvSpPr txBox="1"/>
          <p:nvPr/>
        </p:nvSpPr>
        <p:spPr>
          <a:xfrm>
            <a:off x="2550913" y="4978426"/>
            <a:ext cx="7179324" cy="4343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2300">
                <a:solidFill>
                  <a:srgbClr val="1F3540"/>
                </a:solidFill>
                <a:latin typeface="Klint Pro Regular"/>
                <a:ea typeface="Klint Pro Regular"/>
                <a:cs typeface="Klint Pro Regular"/>
                <a:sym typeface="Klint Pro Regular"/>
              </a:defRPr>
            </a:lvl1pPr>
          </a:lstStyle>
          <a:p>
            <a:r>
              <a:t>Elevens digitale kompetencehjul</a:t>
            </a:r>
          </a:p>
        </p:txBody>
      </p:sp>
      <p:sp>
        <p:nvSpPr>
          <p:cNvPr id="2" name="Rektangel 1">
            <a:hlinkClick r:id="rId3"/>
            <a:extLst>
              <a:ext uri="{FF2B5EF4-FFF2-40B4-BE49-F238E27FC236}">
                <a16:creationId xmlns:a16="http://schemas.microsoft.com/office/drawing/2014/main" id="{415AFD61-BC9F-7C4B-A453-E318FB97C410}"/>
              </a:ext>
            </a:extLst>
          </p:cNvPr>
          <p:cNvSpPr/>
          <p:nvPr/>
        </p:nvSpPr>
        <p:spPr>
          <a:xfrm>
            <a:off x="6096000" y="3859619"/>
            <a:ext cx="411126" cy="340241"/>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76"/>
          <p:cNvSpPr txBox="1">
            <a:spLocks noGrp="1"/>
          </p:cNvSpPr>
          <p:nvPr>
            <p:ph type="sldNum" sz="quarter" idx="4294967295"/>
          </p:nvPr>
        </p:nvSpPr>
        <p:spPr>
          <a:xfrm>
            <a:off x="11681303" y="6556788"/>
            <a:ext cx="127001" cy="13707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a:solidFill>
                  <a:srgbClr val="F35364"/>
                </a:solidFill>
              </a:defRPr>
            </a:lvl1pPr>
          </a:lstStyle>
          <a:p>
            <a:fld id="{86CB4B4D-7CA3-9044-876B-883B54F8677D}" type="slidenum">
              <a:t>4</a:t>
            </a:fld>
            <a:endParaRPr/>
          </a:p>
        </p:txBody>
      </p:sp>
      <p:sp>
        <p:nvSpPr>
          <p:cNvPr id="173"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74" name="Shape 77"/>
          <p:cNvSpPr txBox="1">
            <a:spLocks noGrp="1"/>
          </p:cNvSpPr>
          <p:nvPr>
            <p:ph type="body" sz="half" idx="4294967295"/>
          </p:nvPr>
        </p:nvSpPr>
        <p:spPr>
          <a:xfrm>
            <a:off x="1307668" y="3081216"/>
            <a:ext cx="4656159" cy="4300974"/>
          </a:xfrm>
          <a:prstGeom prst="rect">
            <a:avLst/>
          </a:prstGeom>
        </p:spPr>
        <p:txBody>
          <a:bodyPr/>
          <a:lstStyle/>
          <a:p>
            <a:pPr marL="0" lvl="1" indent="0">
              <a:buClrTx/>
              <a:buSzTx/>
              <a:buNone/>
            </a:pPr>
            <a:r>
              <a:rPr dirty="0"/>
              <a:t>Se </a:t>
            </a:r>
            <a:r>
              <a:rPr dirty="0" err="1"/>
              <a:t>hvilke</a:t>
            </a:r>
            <a:r>
              <a:rPr dirty="0"/>
              <a:t> </a:t>
            </a:r>
            <a:r>
              <a:rPr dirty="0" err="1"/>
              <a:t>pligter</a:t>
            </a:r>
            <a:r>
              <a:rPr dirty="0"/>
              <a:t> </a:t>
            </a:r>
            <a:r>
              <a:rPr dirty="0" err="1"/>
              <a:t>virksomheder</a:t>
            </a:r>
            <a:r>
              <a:rPr dirty="0"/>
              <a:t> har, </a:t>
            </a:r>
            <a:r>
              <a:rPr dirty="0" err="1"/>
              <a:t>hvis</a:t>
            </a:r>
            <a:r>
              <a:rPr dirty="0"/>
              <a:t> </a:t>
            </a:r>
            <a:r>
              <a:rPr dirty="0" err="1"/>
              <a:t>deres</a:t>
            </a:r>
            <a:r>
              <a:rPr dirty="0"/>
              <a:t> it-</a:t>
            </a:r>
            <a:r>
              <a:rPr dirty="0" err="1"/>
              <a:t>systemer</a:t>
            </a:r>
            <a:r>
              <a:rPr dirty="0"/>
              <a:t> har </a:t>
            </a:r>
            <a:r>
              <a:rPr dirty="0" err="1"/>
              <a:t>været</a:t>
            </a:r>
            <a:r>
              <a:rPr dirty="0"/>
              <a:t> </a:t>
            </a:r>
            <a:r>
              <a:rPr dirty="0" err="1"/>
              <a:t>udsat</a:t>
            </a:r>
            <a:r>
              <a:rPr dirty="0"/>
              <a:t> for hacking.</a:t>
            </a:r>
          </a:p>
          <a:p>
            <a:pPr marL="0" lvl="1" indent="0">
              <a:spcBef>
                <a:spcPts val="3100"/>
              </a:spcBef>
              <a:buClrTx/>
              <a:buSzTx/>
              <a:buNone/>
              <a:defRPr i="1">
                <a:solidFill>
                  <a:srgbClr val="E15F67"/>
                </a:solidFill>
              </a:defRPr>
            </a:pPr>
            <a:r>
              <a:rPr i="1" dirty="0">
                <a:uFill>
                  <a:solidFill>
                    <a:srgbClr val="0000FF"/>
                  </a:solidFill>
                </a:uFill>
                <a:latin typeface="Klint Pro" panose="020D0503020204080204" pitchFamily="34" charset="77"/>
              </a:rPr>
              <a:t>https://www.youtube.com/watch?v=0I3nbZqFKrU</a:t>
            </a:r>
            <a:endParaRPr sz="1200" i="1" dirty="0">
              <a:solidFill>
                <a:srgbClr val="000000"/>
              </a:solidFill>
              <a:latin typeface="Klint Pro" panose="020D0503020204080204" pitchFamily="34" charset="77"/>
              <a:ea typeface="Times Roman"/>
              <a:cs typeface="Times Roman"/>
              <a:sym typeface="Times Roman"/>
            </a:endParaRPr>
          </a:p>
          <a:p>
            <a:pPr marL="0" lvl="1" indent="228600">
              <a:spcBef>
                <a:spcPts val="3100"/>
              </a:spcBef>
              <a:buClrTx/>
              <a:buSzTx/>
              <a:buFontTx/>
              <a:buNone/>
              <a:defRPr i="1">
                <a:solidFill>
                  <a:srgbClr val="E15F67"/>
                </a:solidFill>
              </a:defRPr>
            </a:pPr>
            <a:endParaRPr sz="1200" dirty="0">
              <a:solidFill>
                <a:srgbClr val="000000"/>
              </a:solidFill>
              <a:latin typeface="Times Roman"/>
              <a:ea typeface="Times Roman"/>
              <a:cs typeface="Times Roman"/>
              <a:sym typeface="Times Roman"/>
            </a:endParaRPr>
          </a:p>
        </p:txBody>
      </p:sp>
      <p:pic>
        <p:nvPicPr>
          <p:cNvPr id="175" name="Billede" descr="Billede"/>
          <p:cNvPicPr>
            <a:picLocks noChangeAspect="1"/>
          </p:cNvPicPr>
          <p:nvPr/>
        </p:nvPicPr>
        <p:blipFill>
          <a:blip r:embed="rId2"/>
          <a:srcRect/>
          <a:stretch>
            <a:fillRect/>
          </a:stretch>
        </p:blipFill>
        <p:spPr>
          <a:xfrm>
            <a:off x="6397957" y="3145455"/>
            <a:ext cx="4956525" cy="2238929"/>
          </a:xfrm>
          <a:prstGeom prst="rect">
            <a:avLst/>
          </a:prstGeom>
          <a:ln w="12700">
            <a:miter lim="400000"/>
          </a:ln>
        </p:spPr>
      </p:pic>
      <p:sp>
        <p:nvSpPr>
          <p:cNvPr id="6" name="Rektangel 5">
            <a:hlinkClick r:id="rId3"/>
            <a:extLst>
              <a:ext uri="{FF2B5EF4-FFF2-40B4-BE49-F238E27FC236}">
                <a16:creationId xmlns:a16="http://schemas.microsoft.com/office/drawing/2014/main" id="{C07C3C13-2345-0144-B2D6-578F7BA12F81}"/>
              </a:ext>
            </a:extLst>
          </p:cNvPr>
          <p:cNvSpPr/>
          <p:nvPr/>
        </p:nvSpPr>
        <p:spPr>
          <a:xfrm>
            <a:off x="4586177" y="5061582"/>
            <a:ext cx="411126" cy="340241"/>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
        <p:nvSpPr>
          <p:cNvPr id="2" name="Rektangel 1">
            <a:hlinkClick r:id="rId4"/>
            <a:extLst>
              <a:ext uri="{FF2B5EF4-FFF2-40B4-BE49-F238E27FC236}">
                <a16:creationId xmlns:a16="http://schemas.microsoft.com/office/drawing/2014/main" id="{AABCBB5B-19E8-4544-87F8-4EF80699A782}"/>
              </a:ext>
            </a:extLst>
          </p:cNvPr>
          <p:cNvSpPr/>
          <p:nvPr/>
        </p:nvSpPr>
        <p:spPr>
          <a:xfrm>
            <a:off x="1092820" y="4438185"/>
            <a:ext cx="5003180" cy="1137425"/>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76"/>
          <p:cNvSpPr txBox="1">
            <a:spLocks noGrp="1"/>
          </p:cNvSpPr>
          <p:nvPr>
            <p:ph type="sldNum" sz="quarter" idx="4294967295"/>
          </p:nvPr>
        </p:nvSpPr>
        <p:spPr>
          <a:xfrm>
            <a:off x="11681303" y="6556788"/>
            <a:ext cx="127001" cy="13707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a:solidFill>
                  <a:srgbClr val="F35364"/>
                </a:solidFill>
              </a:defRPr>
            </a:lvl1pPr>
          </a:lstStyle>
          <a:p>
            <a:fld id="{86CB4B4D-7CA3-9044-876B-883B54F8677D}" type="slidenum">
              <a:t>5</a:t>
            </a:fld>
            <a:endParaRPr/>
          </a:p>
        </p:txBody>
      </p:sp>
      <p:sp>
        <p:nvSpPr>
          <p:cNvPr id="178"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79" name="Shape 77"/>
          <p:cNvSpPr txBox="1">
            <a:spLocks noGrp="1"/>
          </p:cNvSpPr>
          <p:nvPr>
            <p:ph type="body" sz="half" idx="4294967295"/>
          </p:nvPr>
        </p:nvSpPr>
        <p:spPr>
          <a:xfrm>
            <a:off x="1307668" y="3081216"/>
            <a:ext cx="4656159" cy="4300974"/>
          </a:xfrm>
          <a:prstGeom prst="rect">
            <a:avLst/>
          </a:prstGeom>
        </p:spPr>
        <p:txBody>
          <a:bodyPr/>
          <a:lstStyle/>
          <a:p>
            <a:pPr marL="0" lvl="1" indent="0">
              <a:buClrTx/>
              <a:buSzTx/>
              <a:buNone/>
            </a:pPr>
            <a:r>
              <a:rPr dirty="0" err="1"/>
              <a:t>Hackeren</a:t>
            </a:r>
            <a:r>
              <a:rPr dirty="0"/>
              <a:t> Thomas Webb </a:t>
            </a:r>
            <a:r>
              <a:rPr dirty="0" err="1"/>
              <a:t>fortælle</a:t>
            </a:r>
            <a:r>
              <a:rPr dirty="0"/>
              <a:t> om, at alt er </a:t>
            </a:r>
            <a:r>
              <a:rPr dirty="0" err="1"/>
              <a:t>muligt</a:t>
            </a:r>
            <a:r>
              <a:rPr dirty="0"/>
              <a:t>, </a:t>
            </a:r>
            <a:r>
              <a:rPr dirty="0" err="1"/>
              <a:t>hvis</a:t>
            </a:r>
            <a:r>
              <a:rPr dirty="0"/>
              <a:t> blot man </a:t>
            </a:r>
            <a:r>
              <a:rPr dirty="0" err="1"/>
              <a:t>kan</a:t>
            </a:r>
            <a:r>
              <a:rPr dirty="0"/>
              <a:t> </a:t>
            </a:r>
            <a:r>
              <a:rPr dirty="0" err="1"/>
              <a:t>kode</a:t>
            </a:r>
            <a:r>
              <a:rPr dirty="0"/>
              <a:t>.</a:t>
            </a:r>
          </a:p>
          <a:p>
            <a:pPr marL="0" lvl="1" indent="0">
              <a:spcBef>
                <a:spcPts val="3100"/>
              </a:spcBef>
              <a:buClrTx/>
              <a:buSzTx/>
              <a:buNone/>
              <a:defRPr i="1">
                <a:solidFill>
                  <a:srgbClr val="E15F67"/>
                </a:solidFill>
              </a:defRPr>
            </a:pPr>
            <a:r>
              <a:rPr i="1" dirty="0">
                <a:uFill>
                  <a:solidFill>
                    <a:srgbClr val="0000FF"/>
                  </a:solidFill>
                </a:uFill>
                <a:latin typeface="Klint Pro" panose="020D0503020204080204" pitchFamily="34" charset="77"/>
              </a:rPr>
              <a:t>https://www.youtube.com/watch?v=Tp25LmdYlds&amp;t=1s</a:t>
            </a:r>
            <a:endParaRPr sz="1200" i="1" dirty="0">
              <a:solidFill>
                <a:srgbClr val="000000"/>
              </a:solidFill>
              <a:latin typeface="Klint Pro" panose="020D0503020204080204" pitchFamily="34" charset="77"/>
              <a:ea typeface="Times Roman"/>
              <a:cs typeface="Times Roman"/>
              <a:sym typeface="Times Roman"/>
            </a:endParaRPr>
          </a:p>
        </p:txBody>
      </p:sp>
      <p:pic>
        <p:nvPicPr>
          <p:cNvPr id="180" name="Billede" descr="Billede"/>
          <p:cNvPicPr>
            <a:picLocks noChangeAspect="1"/>
          </p:cNvPicPr>
          <p:nvPr/>
        </p:nvPicPr>
        <p:blipFill>
          <a:blip r:embed="rId2"/>
          <a:stretch>
            <a:fillRect/>
          </a:stretch>
        </p:blipFill>
        <p:spPr>
          <a:xfrm>
            <a:off x="6355033" y="2908726"/>
            <a:ext cx="4907546" cy="2545300"/>
          </a:xfrm>
          <a:prstGeom prst="rect">
            <a:avLst/>
          </a:prstGeom>
          <a:ln w="12700">
            <a:miter lim="400000"/>
          </a:ln>
        </p:spPr>
      </p:pic>
      <p:sp>
        <p:nvSpPr>
          <p:cNvPr id="6" name="Rektangel 5">
            <a:hlinkClick r:id="rId3"/>
            <a:extLst>
              <a:ext uri="{FF2B5EF4-FFF2-40B4-BE49-F238E27FC236}">
                <a16:creationId xmlns:a16="http://schemas.microsoft.com/office/drawing/2014/main" id="{C4025928-8B31-A444-9292-EEAC982CD0BC}"/>
              </a:ext>
            </a:extLst>
          </p:cNvPr>
          <p:cNvSpPr/>
          <p:nvPr/>
        </p:nvSpPr>
        <p:spPr>
          <a:xfrm>
            <a:off x="1092820" y="4438185"/>
            <a:ext cx="5003180" cy="1137425"/>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dirty="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ikkerhed og adfærd inddeles i fire overordnede kategorier, som efterfølgende vil blive behandlet én for én:"/>
          <p:cNvSpPr txBox="1">
            <a:spLocks noGrp="1"/>
          </p:cNvSpPr>
          <p:nvPr>
            <p:ph type="body" sz="half" idx="4294967295"/>
          </p:nvPr>
        </p:nvSpPr>
        <p:spPr>
          <a:xfrm>
            <a:off x="1579480" y="2931631"/>
            <a:ext cx="9122190" cy="3475126"/>
          </a:xfrm>
          <a:prstGeom prst="rect">
            <a:avLst/>
          </a:prstGeom>
        </p:spPr>
        <p:txBody>
          <a:bodyPr/>
          <a:lstStyle/>
          <a:p>
            <a:pPr marL="0" lvl="1" indent="0">
              <a:spcBef>
                <a:spcPts val="2400"/>
              </a:spcBef>
              <a:buClrTx/>
              <a:buSzTx/>
              <a:buNone/>
              <a:defRPr sz="2000">
                <a:solidFill>
                  <a:srgbClr val="1F3540"/>
                </a:solidFill>
                <a:latin typeface="Klint Pro Light"/>
                <a:ea typeface="Klint Pro Light"/>
                <a:cs typeface="Klint Pro Light"/>
                <a:sym typeface="Klint Pro Medium"/>
              </a:defRPr>
            </a:pPr>
            <a:r>
              <a:rPr b="1" u="sng" dirty="0" err="1">
                <a:latin typeface="Klint Pro Light" panose="020D0303020204080204" pitchFamily="34" charset="77"/>
                <a:sym typeface="Klint Pro Regular"/>
              </a:rPr>
              <a:t>Sikkerhed</a:t>
            </a:r>
            <a:r>
              <a:rPr b="1" u="sng" dirty="0">
                <a:latin typeface="Klint Pro Light" panose="020D0303020204080204" pitchFamily="34" charset="77"/>
                <a:sym typeface="Klint Pro Regular"/>
              </a:rPr>
              <a:t> </a:t>
            </a:r>
            <a:r>
              <a:rPr b="1" u="sng" dirty="0" err="1">
                <a:latin typeface="Klint Pro Light" panose="020D0303020204080204" pitchFamily="34" charset="77"/>
                <a:sym typeface="Klint Pro Regular"/>
              </a:rPr>
              <a:t>og</a:t>
            </a:r>
            <a:r>
              <a:rPr b="1" u="sng" dirty="0">
                <a:latin typeface="Klint Pro Light" panose="020D0303020204080204" pitchFamily="34" charset="77"/>
                <a:sym typeface="Klint Pro Regular"/>
              </a:rPr>
              <a:t> </a:t>
            </a:r>
            <a:r>
              <a:rPr b="1" u="sng" dirty="0" err="1">
                <a:latin typeface="Klint Pro Light" panose="020D0303020204080204" pitchFamily="34" charset="77"/>
                <a:sym typeface="Klint Pro Regular"/>
              </a:rPr>
              <a:t>adfærd</a:t>
            </a:r>
            <a:r>
              <a:rPr b="1" dirty="0">
                <a:latin typeface="Klint Pro Light" panose="020D0303020204080204" pitchFamily="34" charset="77"/>
              </a:rPr>
              <a:t> </a:t>
            </a:r>
            <a:r>
              <a:rPr b="1" dirty="0" err="1">
                <a:latin typeface="Klint Pro Light" panose="020D0303020204080204" pitchFamily="34" charset="77"/>
              </a:rPr>
              <a:t>inddeles</a:t>
            </a:r>
            <a:r>
              <a:rPr b="1" dirty="0">
                <a:latin typeface="Klint Pro Light" panose="020D0303020204080204" pitchFamily="34" charset="77"/>
              </a:rPr>
              <a:t> </a:t>
            </a:r>
            <a:r>
              <a:rPr b="1" dirty="0" err="1">
                <a:latin typeface="Klint Pro Light" panose="020D0303020204080204" pitchFamily="34" charset="77"/>
              </a:rPr>
              <a:t>i</a:t>
            </a:r>
            <a:r>
              <a:rPr b="1" dirty="0">
                <a:latin typeface="Klint Pro Light" panose="020D0303020204080204" pitchFamily="34" charset="77"/>
              </a:rPr>
              <a:t> fire </a:t>
            </a:r>
            <a:r>
              <a:rPr b="1" dirty="0" err="1">
                <a:latin typeface="Klint Pro Light" panose="020D0303020204080204" pitchFamily="34" charset="77"/>
              </a:rPr>
              <a:t>overordnede</a:t>
            </a:r>
            <a:r>
              <a:rPr b="1" dirty="0">
                <a:latin typeface="Klint Pro Light" panose="020D0303020204080204" pitchFamily="34" charset="77"/>
              </a:rPr>
              <a:t> </a:t>
            </a:r>
            <a:r>
              <a:rPr b="1" dirty="0" err="1">
                <a:latin typeface="Klint Pro Light" panose="020D0303020204080204" pitchFamily="34" charset="77"/>
              </a:rPr>
              <a:t>kategorier</a:t>
            </a:r>
            <a:r>
              <a:rPr b="1" dirty="0">
                <a:latin typeface="Klint Pro Light" panose="020D0303020204080204" pitchFamily="34" charset="77"/>
              </a:rPr>
              <a:t>, </a:t>
            </a:r>
            <a:r>
              <a:rPr b="1" dirty="0" err="1">
                <a:latin typeface="Klint Pro Light" panose="020D0303020204080204" pitchFamily="34" charset="77"/>
              </a:rPr>
              <a:t>som</a:t>
            </a:r>
            <a:r>
              <a:rPr b="1" dirty="0">
                <a:latin typeface="Klint Pro Light" panose="020D0303020204080204" pitchFamily="34" charset="77"/>
              </a:rPr>
              <a:t> </a:t>
            </a:r>
            <a:r>
              <a:rPr b="1" dirty="0" err="1">
                <a:latin typeface="Klint Pro Light" panose="020D0303020204080204" pitchFamily="34" charset="77"/>
              </a:rPr>
              <a:t>efterfølgende</a:t>
            </a:r>
            <a:r>
              <a:rPr b="1" dirty="0">
                <a:latin typeface="Klint Pro Light" panose="020D0303020204080204" pitchFamily="34" charset="77"/>
              </a:rPr>
              <a:t> </a:t>
            </a:r>
            <a:r>
              <a:rPr b="1" dirty="0" err="1">
                <a:latin typeface="Klint Pro Light" panose="020D0303020204080204" pitchFamily="34" charset="77"/>
              </a:rPr>
              <a:t>vil</a:t>
            </a:r>
            <a:r>
              <a:rPr b="1" dirty="0">
                <a:latin typeface="Klint Pro Light" panose="020D0303020204080204" pitchFamily="34" charset="77"/>
              </a:rPr>
              <a:t> </a:t>
            </a:r>
            <a:r>
              <a:rPr b="1" dirty="0" err="1">
                <a:latin typeface="Klint Pro Light" panose="020D0303020204080204" pitchFamily="34" charset="77"/>
              </a:rPr>
              <a:t>blive</a:t>
            </a:r>
            <a:r>
              <a:rPr b="1" dirty="0">
                <a:latin typeface="Klint Pro Light" panose="020D0303020204080204" pitchFamily="34" charset="77"/>
              </a:rPr>
              <a:t> </a:t>
            </a:r>
            <a:r>
              <a:rPr b="1" dirty="0" err="1">
                <a:latin typeface="Klint Pro Light" panose="020D0303020204080204" pitchFamily="34" charset="77"/>
              </a:rPr>
              <a:t>behandlet</a:t>
            </a:r>
            <a:r>
              <a:rPr b="1" dirty="0">
                <a:latin typeface="Klint Pro Light" panose="020D0303020204080204" pitchFamily="34" charset="77"/>
              </a:rPr>
              <a:t> </a:t>
            </a:r>
            <a:r>
              <a:rPr b="1" dirty="0" err="1">
                <a:latin typeface="Klint Pro Light" panose="020D0303020204080204" pitchFamily="34" charset="77"/>
              </a:rPr>
              <a:t>én</a:t>
            </a:r>
            <a:r>
              <a:rPr b="1" dirty="0">
                <a:latin typeface="Klint Pro Light" panose="020D0303020204080204" pitchFamily="34" charset="77"/>
              </a:rPr>
              <a:t> for </a:t>
            </a:r>
            <a:r>
              <a:rPr b="1" dirty="0" err="1">
                <a:latin typeface="Klint Pro Light" panose="020D0303020204080204" pitchFamily="34" charset="77"/>
              </a:rPr>
              <a:t>én</a:t>
            </a:r>
            <a:r>
              <a:rPr b="1" dirty="0">
                <a:latin typeface="Klint Pro Light" panose="020D0303020204080204" pitchFamily="34" charset="77"/>
              </a:rPr>
              <a:t>:</a:t>
            </a:r>
            <a:endParaRPr sz="1200" b="1" dirty="0">
              <a:solidFill>
                <a:srgbClr val="000000"/>
              </a:solidFill>
              <a:latin typeface="Klint Pro Light" panose="020D0303020204080204" pitchFamily="34" charset="77"/>
              <a:ea typeface="Times Roman"/>
              <a:cs typeface="Times Roman"/>
              <a:sym typeface="Times Roman"/>
            </a:endParaRPr>
          </a:p>
        </p:txBody>
      </p:sp>
      <p:sp>
        <p:nvSpPr>
          <p:cNvPr id="183" name="Cybersikkerhed (sikring af data)…"/>
          <p:cNvSpPr txBox="1"/>
          <p:nvPr/>
        </p:nvSpPr>
        <p:spPr>
          <a:xfrm>
            <a:off x="1426298" y="3724542"/>
            <a:ext cx="5001857" cy="5123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err="1"/>
              <a:t>Cybersikkerhed</a:t>
            </a:r>
            <a:r>
              <a:rPr dirty="0"/>
              <a:t> </a:t>
            </a:r>
            <a:r>
              <a:rPr i="1" dirty="0">
                <a:latin typeface="Klint Pro" panose="020D0503020204080204" pitchFamily="34" charset="77"/>
              </a:rPr>
              <a:t>(</a:t>
            </a:r>
            <a:r>
              <a:rPr i="1" dirty="0" err="1">
                <a:latin typeface="Klint Pro" panose="020D0503020204080204" pitchFamily="34" charset="77"/>
              </a:rPr>
              <a:t>sikring</a:t>
            </a:r>
            <a:r>
              <a:rPr i="1" dirty="0">
                <a:latin typeface="Klint Pro" panose="020D0503020204080204" pitchFamily="34" charset="77"/>
              </a:rPr>
              <a:t> </a:t>
            </a:r>
            <a:r>
              <a:rPr i="1" dirty="0" err="1">
                <a:latin typeface="Klint Pro" panose="020D0503020204080204" pitchFamily="34" charset="77"/>
              </a:rPr>
              <a:t>af</a:t>
            </a:r>
            <a:r>
              <a:rPr i="1" dirty="0">
                <a:latin typeface="Klint Pro" panose="020D0503020204080204" pitchFamily="34" charset="77"/>
              </a:rPr>
              <a:t> data)</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err="1"/>
              <a:t>Informationsspredning</a:t>
            </a:r>
            <a:r>
              <a:rPr dirty="0"/>
              <a:t> </a:t>
            </a:r>
            <a:r>
              <a:rPr dirty="0" err="1"/>
              <a:t>og</a:t>
            </a:r>
            <a:r>
              <a:rPr dirty="0"/>
              <a:t> </a:t>
            </a:r>
            <a:r>
              <a:rPr dirty="0" err="1"/>
              <a:t>adfærd</a:t>
            </a:r>
            <a:r>
              <a:rPr dirty="0"/>
              <a:t> </a:t>
            </a:r>
            <a:r>
              <a:rPr i="1" dirty="0">
                <a:latin typeface="Klint Pro" panose="020D0503020204080204" pitchFamily="34" charset="77"/>
              </a:rPr>
              <a:t>(</a:t>
            </a:r>
            <a:r>
              <a:rPr i="1" dirty="0" err="1">
                <a:latin typeface="Klint Pro" panose="020D0503020204080204" pitchFamily="34" charset="77"/>
              </a:rPr>
              <a:t>datalæk</a:t>
            </a:r>
            <a:r>
              <a:rPr i="1" dirty="0">
                <a:latin typeface="Klint Pro" panose="020D0503020204080204" pitchFamily="34" charset="77"/>
              </a:rPr>
              <a:t>)</a:t>
            </a:r>
            <a:endParaRPr sz="1200" i="1" dirty="0">
              <a:solidFill>
                <a:srgbClr val="000000"/>
              </a:solidFill>
              <a:latin typeface="Klint Pro" panose="020D0503020204080204" pitchFamily="34" charset="77"/>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p:txBody>
      </p:sp>
      <p:sp>
        <p:nvSpPr>
          <p:cNvPr id="184"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85" name="Erhvervsrettet brug af digitale fodspor (big data)…"/>
          <p:cNvSpPr txBox="1"/>
          <p:nvPr/>
        </p:nvSpPr>
        <p:spPr>
          <a:xfrm>
            <a:off x="5851176" y="3724542"/>
            <a:ext cx="5001857" cy="5123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err="1"/>
              <a:t>Erhvervsrettet</a:t>
            </a:r>
            <a:r>
              <a:rPr dirty="0"/>
              <a:t> </a:t>
            </a:r>
            <a:r>
              <a:rPr dirty="0" err="1"/>
              <a:t>brug</a:t>
            </a:r>
            <a:r>
              <a:rPr dirty="0"/>
              <a:t> </a:t>
            </a:r>
            <a:r>
              <a:rPr dirty="0" err="1"/>
              <a:t>af</a:t>
            </a:r>
            <a:r>
              <a:rPr dirty="0"/>
              <a:t> </a:t>
            </a:r>
            <a:r>
              <a:rPr dirty="0" err="1"/>
              <a:t>digitale</a:t>
            </a:r>
            <a:r>
              <a:rPr dirty="0"/>
              <a:t> </a:t>
            </a:r>
            <a:r>
              <a:rPr dirty="0" err="1"/>
              <a:t>fodspor</a:t>
            </a:r>
            <a:r>
              <a:rPr dirty="0"/>
              <a:t> </a:t>
            </a:r>
            <a:r>
              <a:rPr i="1" dirty="0">
                <a:latin typeface="Klint Pro" panose="020D0503020204080204" pitchFamily="34" charset="77"/>
              </a:rPr>
              <a:t>(big data)</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a:t>Love </a:t>
            </a:r>
            <a:r>
              <a:rPr dirty="0" err="1"/>
              <a:t>og</a:t>
            </a:r>
            <a:r>
              <a:rPr dirty="0"/>
              <a:t> </a:t>
            </a:r>
            <a:r>
              <a:rPr dirty="0" err="1"/>
              <a:t>regler</a:t>
            </a:r>
            <a:r>
              <a:rPr dirty="0"/>
              <a:t> </a:t>
            </a:r>
            <a:r>
              <a:rPr dirty="0" err="1"/>
              <a:t>i</a:t>
            </a:r>
            <a:r>
              <a:rPr dirty="0"/>
              <a:t> </a:t>
            </a:r>
            <a:r>
              <a:rPr dirty="0" err="1"/>
              <a:t>forbindelse</a:t>
            </a:r>
            <a:r>
              <a:rPr dirty="0"/>
              <a:t> med data </a:t>
            </a:r>
            <a:r>
              <a:rPr i="1" dirty="0">
                <a:latin typeface="Klint Pro" panose="020D0503020204080204" pitchFamily="34" charset="77"/>
              </a:rPr>
              <a:t>(</a:t>
            </a:r>
            <a:r>
              <a:rPr i="1" dirty="0" err="1">
                <a:latin typeface="Klint Pro" panose="020D0503020204080204" pitchFamily="34" charset="77"/>
              </a:rPr>
              <a:t>persondata</a:t>
            </a:r>
            <a:r>
              <a:rPr i="1" dirty="0">
                <a:latin typeface="Klint Pro" panose="020D0503020204080204" pitchFamily="34" charset="77"/>
              </a:rPr>
              <a:t>)</a:t>
            </a:r>
            <a:r>
              <a:rPr sz="1200" i="1" dirty="0">
                <a:solidFill>
                  <a:srgbClr val="000000"/>
                </a:solidFill>
                <a:latin typeface="Klint Pro" panose="020D0503020204080204" pitchFamily="34" charset="77"/>
                <a:ea typeface="Times Roman"/>
                <a:cs typeface="Times Roman"/>
                <a:sym typeface="Times Roman"/>
              </a:rPr>
              <a:t> </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88" name="Cybersikkerhed vedrører beskyttelse af de data om kunderne, som virksomheden håndterer. Det handler kort om, hvordan man sikrer data  i en virksomhed.…"/>
          <p:cNvSpPr txBox="1">
            <a:spLocks noGrp="1"/>
          </p:cNvSpPr>
          <p:nvPr>
            <p:ph type="body" sz="half" idx="4294967295"/>
          </p:nvPr>
        </p:nvSpPr>
        <p:spPr>
          <a:xfrm>
            <a:off x="2279344" y="2796985"/>
            <a:ext cx="4146241" cy="4601092"/>
          </a:xfrm>
          <a:prstGeom prst="rect">
            <a:avLst/>
          </a:prstGeom>
        </p:spPr>
        <p:txBody>
          <a:bodyPr/>
          <a:lstStyle/>
          <a:p>
            <a:pPr marL="0" lvl="1" indent="0">
              <a:buClrTx/>
              <a:buSzTx/>
              <a:buNone/>
              <a:defRPr sz="2200"/>
            </a:pPr>
            <a:r>
              <a:rPr dirty="0" err="1"/>
              <a:t>Cybersikkerhed</a:t>
            </a:r>
            <a:r>
              <a:rPr dirty="0"/>
              <a:t> </a:t>
            </a:r>
            <a:r>
              <a:rPr dirty="0" err="1"/>
              <a:t>vedrører</a:t>
            </a:r>
            <a:r>
              <a:rPr dirty="0"/>
              <a:t> </a:t>
            </a:r>
            <a:r>
              <a:rPr dirty="0" err="1"/>
              <a:t>beskyttelse</a:t>
            </a:r>
            <a:r>
              <a:rPr dirty="0"/>
              <a:t> </a:t>
            </a:r>
            <a:r>
              <a:rPr dirty="0" err="1"/>
              <a:t>af</a:t>
            </a:r>
            <a:r>
              <a:rPr dirty="0"/>
              <a:t> de data om </a:t>
            </a:r>
            <a:r>
              <a:rPr dirty="0" err="1"/>
              <a:t>kunderne</a:t>
            </a:r>
            <a:r>
              <a:rPr dirty="0"/>
              <a:t>, </a:t>
            </a:r>
            <a:r>
              <a:rPr dirty="0" err="1"/>
              <a:t>som</a:t>
            </a:r>
            <a:r>
              <a:rPr dirty="0"/>
              <a:t> </a:t>
            </a:r>
            <a:r>
              <a:rPr dirty="0" err="1"/>
              <a:t>virksomheden</a:t>
            </a:r>
            <a:r>
              <a:rPr dirty="0"/>
              <a:t> </a:t>
            </a:r>
            <a:r>
              <a:rPr dirty="0" err="1"/>
              <a:t>håndterer</a:t>
            </a:r>
            <a:r>
              <a:rPr dirty="0"/>
              <a:t>. Det handler </a:t>
            </a:r>
            <a:r>
              <a:rPr dirty="0" err="1"/>
              <a:t>kort</a:t>
            </a:r>
            <a:r>
              <a:rPr dirty="0"/>
              <a:t> om, </a:t>
            </a:r>
            <a:r>
              <a:rPr dirty="0" err="1"/>
              <a:t>hvordan</a:t>
            </a:r>
            <a:r>
              <a:rPr dirty="0"/>
              <a:t> man </a:t>
            </a:r>
            <a:r>
              <a:rPr dirty="0" err="1"/>
              <a:t>sikrer</a:t>
            </a:r>
            <a:r>
              <a:rPr dirty="0"/>
              <a:t> data </a:t>
            </a:r>
            <a:br>
              <a:rPr dirty="0"/>
            </a:br>
            <a:r>
              <a:rPr dirty="0" err="1"/>
              <a:t>i</a:t>
            </a:r>
            <a:r>
              <a:rPr dirty="0"/>
              <a:t> </a:t>
            </a:r>
            <a:r>
              <a:rPr dirty="0" err="1"/>
              <a:t>en</a:t>
            </a:r>
            <a:r>
              <a:rPr dirty="0"/>
              <a:t> </a:t>
            </a:r>
            <a:r>
              <a:rPr dirty="0" err="1"/>
              <a:t>virksomhed</a:t>
            </a:r>
            <a:r>
              <a:rPr dirty="0"/>
              <a:t>. </a:t>
            </a:r>
          </a:p>
          <a:p>
            <a:pPr marL="0" lvl="1" indent="0">
              <a:buClrTx/>
              <a:buSzTx/>
              <a:buNone/>
              <a:defRPr sz="2200">
                <a:solidFill>
                  <a:srgbClr val="E15F67"/>
                </a:solidFill>
              </a:defRPr>
            </a:pPr>
            <a:r>
              <a:rPr dirty="0"/>
              <a:t>Man </a:t>
            </a:r>
            <a:r>
              <a:rPr dirty="0" err="1"/>
              <a:t>kan</a:t>
            </a:r>
            <a:r>
              <a:rPr dirty="0"/>
              <a:t> </a:t>
            </a:r>
            <a:r>
              <a:rPr dirty="0" err="1"/>
              <a:t>kigge</a:t>
            </a:r>
            <a:r>
              <a:rPr dirty="0"/>
              <a:t> </a:t>
            </a:r>
            <a:r>
              <a:rPr dirty="0" err="1"/>
              <a:t>på</a:t>
            </a:r>
            <a:r>
              <a:rPr dirty="0"/>
              <a:t> </a:t>
            </a:r>
            <a:r>
              <a:rPr dirty="0" err="1"/>
              <a:t>cybersikkerhed</a:t>
            </a:r>
            <a:r>
              <a:rPr dirty="0"/>
              <a:t> </a:t>
            </a:r>
            <a:r>
              <a:rPr dirty="0" err="1"/>
              <a:t>på</a:t>
            </a:r>
            <a:r>
              <a:rPr dirty="0"/>
              <a:t> fire </a:t>
            </a:r>
            <a:r>
              <a:rPr dirty="0" err="1"/>
              <a:t>måder</a:t>
            </a:r>
            <a:r>
              <a:rPr dirty="0"/>
              <a:t>: </a:t>
            </a:r>
            <a:endParaRPr sz="1200" dirty="0">
              <a:solidFill>
                <a:srgbClr val="000000"/>
              </a:solidFill>
              <a:latin typeface="Times Roman"/>
              <a:ea typeface="Times Roman"/>
              <a:cs typeface="Times Roman"/>
              <a:sym typeface="Times Roman"/>
            </a:endParaRPr>
          </a:p>
          <a:p>
            <a:pPr marL="0" lvl="1" indent="228600">
              <a:buClrTx/>
              <a:buSzTx/>
              <a:buFontTx/>
              <a:buNone/>
            </a:pPr>
            <a:endParaRPr sz="1200" dirty="0">
              <a:solidFill>
                <a:srgbClr val="000000"/>
              </a:solidFill>
              <a:latin typeface="Times Roman"/>
              <a:ea typeface="Times Roman"/>
              <a:cs typeface="Times Roman"/>
              <a:sym typeface="Times Roman"/>
            </a:endParaRPr>
          </a:p>
        </p:txBody>
      </p:sp>
      <p:sp>
        <p:nvSpPr>
          <p:cNvPr id="189" name="Fysisk sikkerhed…"/>
          <p:cNvSpPr txBox="1"/>
          <p:nvPr/>
        </p:nvSpPr>
        <p:spPr>
          <a:xfrm>
            <a:off x="6848957" y="2810747"/>
            <a:ext cx="3063700" cy="6386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r>
              <a:t>Fysisk sikkerhed</a:t>
            </a:r>
          </a:p>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r>
              <a:t>Logisk sikkerhed</a:t>
            </a:r>
          </a:p>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r>
              <a:t>Sikkerhedskopiering</a:t>
            </a:r>
          </a:p>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r>
              <a:t>Antivirus</a:t>
            </a:r>
            <a:r>
              <a:rPr>
                <a:solidFill>
                  <a:srgbClr val="000000"/>
                </a:solidFill>
                <a:latin typeface="Times Roman"/>
                <a:ea typeface="Times Roman"/>
                <a:cs typeface="Times Roman"/>
                <a:sym typeface="Times Roman"/>
              </a:rPr>
              <a:t> </a:t>
            </a:r>
            <a:r>
              <a:t> </a:t>
            </a:r>
            <a:endParaRPr>
              <a:solidFill>
                <a:srgbClr val="000000"/>
              </a:solidFill>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endParaRPr>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200">
                <a:solidFill>
                  <a:srgbClr val="404040"/>
                </a:solidFill>
                <a:latin typeface="Klint Pro Regular"/>
                <a:ea typeface="Klint Pro Regular"/>
                <a:cs typeface="Klint Pro Regular"/>
                <a:sym typeface="Klint Pro Regular"/>
              </a:defRPr>
            </a:pPr>
            <a:endParaRPr>
              <a:latin typeface="Times Roman"/>
              <a:ea typeface="Times Roman"/>
              <a:cs typeface="Times Roman"/>
              <a:sym typeface="Times Roman"/>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92" name="Fysisk system   Fysisk sikkerhed handler om, hvordan data opbevares fysisk, altså i virksomhedens lokaler. Er data på lagringsenheder, som fx computere, harddiske, servere, mobile enheder og USB-nøgler, låst inde? Er de sikret i tilfælde af brand? På de "/>
          <p:cNvSpPr txBox="1"/>
          <p:nvPr/>
        </p:nvSpPr>
        <p:spPr>
          <a:xfrm>
            <a:off x="2678586" y="2789411"/>
            <a:ext cx="7725100" cy="20641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1" defTabSz="914400">
              <a:lnSpc>
                <a:spcPct val="90000"/>
              </a:lnSpc>
              <a:spcBef>
                <a:spcPts val="3300"/>
              </a:spcBef>
              <a:defRPr sz="2000">
                <a:solidFill>
                  <a:srgbClr val="1F3540"/>
                </a:solidFill>
                <a:latin typeface="Klint Pro Regular"/>
                <a:ea typeface="Klint Pro Regular"/>
                <a:cs typeface="Klint Pro Regular"/>
                <a:sym typeface="Klint Pro Regular"/>
              </a:defRPr>
            </a:pPr>
            <a:r>
              <a:rPr sz="2200" b="1" dirty="0" err="1">
                <a:latin typeface="Klint Pro Light" panose="020D0303020204080204" pitchFamily="34" charset="77"/>
                <a:ea typeface="Klint Pro Light"/>
                <a:cs typeface="Klint Pro Light"/>
                <a:sym typeface="Klint Pro Medium"/>
              </a:rPr>
              <a:t>Fysisk</a:t>
            </a:r>
            <a:r>
              <a:rPr sz="2200" b="1" dirty="0">
                <a:latin typeface="Klint Pro Light" panose="020D0303020204080204" pitchFamily="34" charset="77"/>
                <a:ea typeface="Klint Pro Light"/>
                <a:cs typeface="Klint Pro Light"/>
                <a:sym typeface="Klint Pro Medium"/>
              </a:rPr>
              <a:t> system </a:t>
            </a:r>
            <a:br>
              <a:rPr dirty="0"/>
            </a:br>
            <a:br>
              <a:rPr dirty="0"/>
            </a:br>
            <a:r>
              <a:rPr dirty="0" err="1"/>
              <a:t>Fysisk</a:t>
            </a:r>
            <a:r>
              <a:rPr dirty="0"/>
              <a:t> </a:t>
            </a:r>
            <a:r>
              <a:rPr dirty="0" err="1"/>
              <a:t>sikkerhed</a:t>
            </a:r>
            <a:r>
              <a:rPr dirty="0"/>
              <a:t> handler om, </a:t>
            </a:r>
            <a:r>
              <a:rPr dirty="0" err="1"/>
              <a:t>hvordan</a:t>
            </a:r>
            <a:r>
              <a:rPr dirty="0"/>
              <a:t> data </a:t>
            </a:r>
            <a:r>
              <a:rPr dirty="0" err="1"/>
              <a:t>opbevares</a:t>
            </a:r>
            <a:r>
              <a:rPr dirty="0"/>
              <a:t> </a:t>
            </a:r>
            <a:r>
              <a:rPr dirty="0" err="1"/>
              <a:t>fysisk</a:t>
            </a:r>
            <a:r>
              <a:rPr dirty="0"/>
              <a:t>, </a:t>
            </a:r>
            <a:r>
              <a:rPr dirty="0" err="1"/>
              <a:t>altså</a:t>
            </a:r>
            <a:r>
              <a:rPr dirty="0"/>
              <a:t> </a:t>
            </a:r>
            <a:r>
              <a:rPr dirty="0" err="1"/>
              <a:t>i</a:t>
            </a:r>
            <a:r>
              <a:rPr dirty="0"/>
              <a:t> </a:t>
            </a:r>
            <a:r>
              <a:rPr dirty="0" err="1"/>
              <a:t>virksomhedens</a:t>
            </a:r>
            <a:r>
              <a:rPr dirty="0"/>
              <a:t> </a:t>
            </a:r>
            <a:r>
              <a:rPr dirty="0" err="1"/>
              <a:t>lokaler</a:t>
            </a:r>
            <a:r>
              <a:rPr dirty="0"/>
              <a:t>. Er data </a:t>
            </a:r>
            <a:r>
              <a:rPr dirty="0" err="1"/>
              <a:t>på</a:t>
            </a:r>
            <a:r>
              <a:rPr dirty="0"/>
              <a:t> </a:t>
            </a:r>
            <a:r>
              <a:rPr dirty="0" err="1"/>
              <a:t>lagringsenheder</a:t>
            </a:r>
            <a:r>
              <a:rPr dirty="0"/>
              <a:t>, </a:t>
            </a:r>
            <a:r>
              <a:rPr dirty="0" err="1"/>
              <a:t>som</a:t>
            </a:r>
            <a:r>
              <a:rPr dirty="0"/>
              <a:t> </a:t>
            </a:r>
            <a:r>
              <a:rPr dirty="0" err="1"/>
              <a:t>fx</a:t>
            </a:r>
            <a:r>
              <a:rPr dirty="0"/>
              <a:t> </a:t>
            </a:r>
            <a:r>
              <a:rPr dirty="0" err="1"/>
              <a:t>computere</a:t>
            </a:r>
            <a:r>
              <a:rPr dirty="0"/>
              <a:t>, </a:t>
            </a:r>
            <a:r>
              <a:rPr dirty="0" err="1"/>
              <a:t>harddiske</a:t>
            </a:r>
            <a:r>
              <a:rPr dirty="0"/>
              <a:t>, </a:t>
            </a:r>
            <a:r>
              <a:rPr dirty="0" err="1"/>
              <a:t>servere</a:t>
            </a:r>
            <a:r>
              <a:rPr dirty="0"/>
              <a:t>, mobile </a:t>
            </a:r>
            <a:r>
              <a:rPr dirty="0" err="1"/>
              <a:t>enheder</a:t>
            </a:r>
            <a:r>
              <a:rPr dirty="0"/>
              <a:t> </a:t>
            </a:r>
            <a:r>
              <a:rPr dirty="0" err="1"/>
              <a:t>og</a:t>
            </a:r>
            <a:r>
              <a:rPr dirty="0"/>
              <a:t> USB-</a:t>
            </a:r>
            <a:r>
              <a:rPr dirty="0" err="1"/>
              <a:t>nøgler</a:t>
            </a:r>
            <a:r>
              <a:rPr dirty="0"/>
              <a:t>, </a:t>
            </a:r>
            <a:r>
              <a:rPr dirty="0" err="1"/>
              <a:t>låst</a:t>
            </a:r>
            <a:r>
              <a:rPr dirty="0"/>
              <a:t> </a:t>
            </a:r>
            <a:r>
              <a:rPr dirty="0" err="1"/>
              <a:t>inde</a:t>
            </a:r>
            <a:r>
              <a:rPr dirty="0"/>
              <a:t>? Er de </a:t>
            </a:r>
            <a:r>
              <a:rPr dirty="0" err="1"/>
              <a:t>sikret</a:t>
            </a:r>
            <a:r>
              <a:rPr dirty="0"/>
              <a:t> </a:t>
            </a:r>
            <a:r>
              <a:rPr dirty="0" err="1"/>
              <a:t>i</a:t>
            </a:r>
            <a:r>
              <a:rPr dirty="0"/>
              <a:t> </a:t>
            </a:r>
            <a:r>
              <a:rPr dirty="0" err="1"/>
              <a:t>tilfælde</a:t>
            </a:r>
            <a:r>
              <a:rPr dirty="0"/>
              <a:t> </a:t>
            </a:r>
            <a:r>
              <a:rPr dirty="0" err="1"/>
              <a:t>af</a:t>
            </a:r>
            <a:r>
              <a:rPr dirty="0"/>
              <a:t> brand? </a:t>
            </a:r>
            <a:r>
              <a:rPr dirty="0" err="1"/>
              <a:t>På</a:t>
            </a:r>
            <a:r>
              <a:rPr dirty="0"/>
              <a:t> de </a:t>
            </a:r>
            <a:r>
              <a:rPr dirty="0" err="1"/>
              <a:t>fleste</a:t>
            </a:r>
            <a:r>
              <a:rPr dirty="0"/>
              <a:t> </a:t>
            </a:r>
            <a:r>
              <a:rPr dirty="0" err="1"/>
              <a:t>arbejdspladser</a:t>
            </a:r>
            <a:r>
              <a:rPr dirty="0"/>
              <a:t> har man </a:t>
            </a:r>
            <a:r>
              <a:rPr dirty="0" err="1"/>
              <a:t>fysiske</a:t>
            </a:r>
            <a:r>
              <a:rPr dirty="0"/>
              <a:t> rum, </a:t>
            </a:r>
            <a:r>
              <a:rPr dirty="0" err="1"/>
              <a:t>hvor</a:t>
            </a:r>
            <a:r>
              <a:rPr dirty="0"/>
              <a:t> data </a:t>
            </a:r>
            <a:r>
              <a:rPr dirty="0" err="1"/>
              <a:t>opbevares</a:t>
            </a:r>
            <a:endParaRPr dirty="0">
              <a:solidFill>
                <a:srgbClr val="000000"/>
              </a:solidFill>
              <a:latin typeface="Times Roman"/>
              <a:ea typeface="Times Roman"/>
              <a:cs typeface="Times Roman"/>
              <a:sym typeface="Times Roman"/>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Cybersikkerhed"/>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Cybersikkerhed</a:t>
            </a:r>
            <a:r>
              <a:rPr sz="1200" spc="-25">
                <a:solidFill>
                  <a:srgbClr val="000000"/>
                </a:solidFill>
                <a:latin typeface="Times Roman"/>
                <a:ea typeface="Times Roman"/>
                <a:cs typeface="Times Roman"/>
                <a:sym typeface="Times Roman"/>
              </a:rPr>
              <a:t> </a:t>
            </a:r>
          </a:p>
        </p:txBody>
      </p:sp>
      <p:sp>
        <p:nvSpPr>
          <p:cNvPr id="195" name="Logisk sikkerhed  Logisk sikkerhed handler om gentagen brug af login. Logisk sikkerhed findes på forskellige niveauer og drejer sig om at beskytte data ved at tildele adgang på de forskellige niveauer ved hjælp af adgangskoder.   Et eksempel kunne være m"/>
          <p:cNvSpPr txBox="1"/>
          <p:nvPr/>
        </p:nvSpPr>
        <p:spPr>
          <a:xfrm>
            <a:off x="2026655" y="2535411"/>
            <a:ext cx="8227840" cy="34440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1" defTabSz="914400">
              <a:lnSpc>
                <a:spcPct val="90000"/>
              </a:lnSpc>
              <a:spcBef>
                <a:spcPts val="3300"/>
              </a:spcBef>
              <a:defRPr sz="2000">
                <a:solidFill>
                  <a:srgbClr val="1F3540"/>
                </a:solidFill>
                <a:latin typeface="Klint Pro Regular"/>
                <a:ea typeface="Klint Pro Regular"/>
                <a:cs typeface="Klint Pro Regular"/>
                <a:sym typeface="Klint Pro Regular"/>
              </a:defRPr>
            </a:pPr>
            <a:r>
              <a:rPr sz="2200" b="1" dirty="0" err="1">
                <a:latin typeface="Klint Pro Light" panose="020D0303020204080204" pitchFamily="34" charset="77"/>
                <a:ea typeface="Klint Pro Light"/>
                <a:cs typeface="Klint Pro Light"/>
                <a:sym typeface="Klint Pro Medium"/>
              </a:rPr>
              <a:t>Logisk</a:t>
            </a:r>
            <a:r>
              <a:rPr sz="2200" b="1" dirty="0">
                <a:latin typeface="Klint Pro Light" panose="020D0303020204080204" pitchFamily="34" charset="77"/>
                <a:ea typeface="Klint Pro Light"/>
                <a:cs typeface="Klint Pro Light"/>
                <a:sym typeface="Klint Pro Medium"/>
              </a:rPr>
              <a:t> </a:t>
            </a:r>
            <a:r>
              <a:rPr sz="2200" b="1" dirty="0" err="1">
                <a:latin typeface="Klint Pro Light" panose="020D0303020204080204" pitchFamily="34" charset="77"/>
                <a:ea typeface="Klint Pro Light"/>
                <a:cs typeface="Klint Pro Light"/>
                <a:sym typeface="Klint Pro Medium"/>
              </a:rPr>
              <a:t>sikkerhed</a:t>
            </a:r>
            <a:br>
              <a:rPr sz="2200" dirty="0">
                <a:latin typeface="Klint Pro Light"/>
                <a:ea typeface="Klint Pro Light"/>
                <a:cs typeface="Klint Pro Light"/>
                <a:sym typeface="Klint Pro Medium"/>
              </a:rPr>
            </a:br>
            <a:br>
              <a:rPr dirty="0"/>
            </a:br>
            <a:r>
              <a:rPr dirty="0" err="1"/>
              <a:t>Logisk</a:t>
            </a:r>
            <a:r>
              <a:rPr dirty="0"/>
              <a:t> </a:t>
            </a:r>
            <a:r>
              <a:rPr dirty="0" err="1"/>
              <a:t>sikkerhed</a:t>
            </a:r>
            <a:r>
              <a:rPr dirty="0"/>
              <a:t> handler om </a:t>
            </a:r>
            <a:r>
              <a:rPr dirty="0" err="1"/>
              <a:t>gentagen</a:t>
            </a:r>
            <a:r>
              <a:rPr dirty="0"/>
              <a:t> </a:t>
            </a:r>
            <a:r>
              <a:rPr dirty="0" err="1"/>
              <a:t>brug</a:t>
            </a:r>
            <a:r>
              <a:rPr dirty="0"/>
              <a:t> </a:t>
            </a:r>
            <a:r>
              <a:rPr dirty="0" err="1"/>
              <a:t>af</a:t>
            </a:r>
            <a:r>
              <a:rPr dirty="0"/>
              <a:t> login. </a:t>
            </a:r>
            <a:r>
              <a:rPr dirty="0" err="1"/>
              <a:t>Logisk</a:t>
            </a:r>
            <a:r>
              <a:rPr dirty="0"/>
              <a:t> </a:t>
            </a:r>
            <a:r>
              <a:rPr dirty="0" err="1"/>
              <a:t>sikkerhed</a:t>
            </a:r>
            <a:r>
              <a:rPr dirty="0"/>
              <a:t> </a:t>
            </a:r>
            <a:r>
              <a:rPr dirty="0" err="1"/>
              <a:t>findes</a:t>
            </a:r>
            <a:r>
              <a:rPr dirty="0"/>
              <a:t> </a:t>
            </a:r>
            <a:r>
              <a:rPr dirty="0" err="1"/>
              <a:t>på</a:t>
            </a:r>
            <a:r>
              <a:rPr dirty="0"/>
              <a:t> </a:t>
            </a:r>
            <a:r>
              <a:rPr dirty="0" err="1"/>
              <a:t>forskellige</a:t>
            </a:r>
            <a:r>
              <a:rPr dirty="0"/>
              <a:t> </a:t>
            </a:r>
            <a:r>
              <a:rPr dirty="0" err="1"/>
              <a:t>niveauer</a:t>
            </a:r>
            <a:r>
              <a:rPr dirty="0"/>
              <a:t> </a:t>
            </a:r>
            <a:r>
              <a:rPr dirty="0" err="1"/>
              <a:t>og</a:t>
            </a:r>
            <a:r>
              <a:rPr dirty="0"/>
              <a:t> </a:t>
            </a:r>
            <a:r>
              <a:rPr dirty="0" err="1"/>
              <a:t>drejer</a:t>
            </a:r>
            <a:r>
              <a:rPr dirty="0"/>
              <a:t> sig om at </a:t>
            </a:r>
            <a:r>
              <a:rPr dirty="0" err="1"/>
              <a:t>beskytte</a:t>
            </a:r>
            <a:r>
              <a:rPr dirty="0"/>
              <a:t> data </a:t>
            </a:r>
            <a:r>
              <a:rPr dirty="0" err="1"/>
              <a:t>ved</a:t>
            </a:r>
            <a:r>
              <a:rPr dirty="0"/>
              <a:t> at </a:t>
            </a:r>
            <a:r>
              <a:rPr dirty="0" err="1"/>
              <a:t>tildele</a:t>
            </a:r>
            <a:r>
              <a:rPr dirty="0"/>
              <a:t> </a:t>
            </a:r>
            <a:r>
              <a:rPr dirty="0" err="1"/>
              <a:t>adgang</a:t>
            </a:r>
            <a:r>
              <a:rPr dirty="0"/>
              <a:t> </a:t>
            </a:r>
            <a:r>
              <a:rPr dirty="0" err="1"/>
              <a:t>på</a:t>
            </a:r>
            <a:r>
              <a:rPr dirty="0"/>
              <a:t> de </a:t>
            </a:r>
            <a:r>
              <a:rPr dirty="0" err="1"/>
              <a:t>forskellige</a:t>
            </a:r>
            <a:r>
              <a:rPr dirty="0"/>
              <a:t> </a:t>
            </a:r>
            <a:r>
              <a:rPr dirty="0" err="1"/>
              <a:t>niveauer</a:t>
            </a:r>
            <a:r>
              <a:rPr dirty="0"/>
              <a:t> </a:t>
            </a:r>
            <a:r>
              <a:rPr dirty="0" err="1"/>
              <a:t>ved</a:t>
            </a:r>
            <a:r>
              <a:rPr dirty="0"/>
              <a:t> </a:t>
            </a:r>
            <a:r>
              <a:rPr dirty="0" err="1"/>
              <a:t>hjælp</a:t>
            </a:r>
            <a:r>
              <a:rPr dirty="0"/>
              <a:t> </a:t>
            </a:r>
            <a:r>
              <a:rPr dirty="0" err="1"/>
              <a:t>af</a:t>
            </a:r>
            <a:r>
              <a:rPr dirty="0"/>
              <a:t> </a:t>
            </a:r>
            <a:r>
              <a:rPr dirty="0" err="1"/>
              <a:t>adgangskoder</a:t>
            </a:r>
            <a:r>
              <a:rPr dirty="0"/>
              <a:t>. </a:t>
            </a:r>
            <a:br>
              <a:rPr dirty="0"/>
            </a:br>
            <a:br>
              <a:rPr dirty="0"/>
            </a:br>
            <a:r>
              <a:rPr dirty="0"/>
              <a:t>Et </a:t>
            </a:r>
            <a:r>
              <a:rPr dirty="0" err="1"/>
              <a:t>eksempel</a:t>
            </a:r>
            <a:r>
              <a:rPr dirty="0"/>
              <a:t> </a:t>
            </a:r>
            <a:r>
              <a:rPr dirty="0" err="1"/>
              <a:t>kunne</a:t>
            </a:r>
            <a:r>
              <a:rPr dirty="0"/>
              <a:t> </a:t>
            </a:r>
            <a:r>
              <a:rPr dirty="0" err="1"/>
              <a:t>være</a:t>
            </a:r>
            <a:r>
              <a:rPr dirty="0"/>
              <a:t> </a:t>
            </a:r>
            <a:r>
              <a:rPr dirty="0" err="1"/>
              <a:t>mobiltelefonen</a:t>
            </a:r>
            <a:r>
              <a:rPr dirty="0"/>
              <a:t>. De </a:t>
            </a:r>
            <a:r>
              <a:rPr dirty="0" err="1"/>
              <a:t>fleste</a:t>
            </a:r>
            <a:r>
              <a:rPr dirty="0"/>
              <a:t> </a:t>
            </a:r>
            <a:r>
              <a:rPr dirty="0" err="1"/>
              <a:t>telefoner</a:t>
            </a:r>
            <a:r>
              <a:rPr dirty="0"/>
              <a:t> er </a:t>
            </a:r>
            <a:r>
              <a:rPr dirty="0" err="1"/>
              <a:t>beskyttet</a:t>
            </a:r>
            <a:r>
              <a:rPr dirty="0"/>
              <a:t> </a:t>
            </a:r>
            <a:r>
              <a:rPr dirty="0" err="1"/>
              <a:t>af</a:t>
            </a:r>
            <a:r>
              <a:rPr dirty="0"/>
              <a:t> </a:t>
            </a:r>
            <a:r>
              <a:rPr dirty="0" err="1"/>
              <a:t>en</a:t>
            </a:r>
            <a:r>
              <a:rPr dirty="0"/>
              <a:t> </a:t>
            </a:r>
            <a:r>
              <a:rPr dirty="0" err="1"/>
              <a:t>adgangskode</a:t>
            </a:r>
            <a:r>
              <a:rPr dirty="0"/>
              <a:t>. </a:t>
            </a:r>
            <a:r>
              <a:rPr dirty="0" err="1"/>
              <a:t>Hvis</a:t>
            </a:r>
            <a:r>
              <a:rPr dirty="0"/>
              <a:t> </a:t>
            </a:r>
            <a:r>
              <a:rPr dirty="0" err="1"/>
              <a:t>adgangskoder</a:t>
            </a:r>
            <a:r>
              <a:rPr dirty="0"/>
              <a:t> </a:t>
            </a:r>
            <a:r>
              <a:rPr dirty="0" err="1"/>
              <a:t>skal</a:t>
            </a:r>
            <a:r>
              <a:rPr dirty="0"/>
              <a:t> </a:t>
            </a:r>
            <a:r>
              <a:rPr dirty="0" err="1"/>
              <a:t>være</a:t>
            </a:r>
            <a:r>
              <a:rPr dirty="0"/>
              <a:t> </a:t>
            </a:r>
            <a:r>
              <a:rPr dirty="0" err="1"/>
              <a:t>sikker</a:t>
            </a:r>
            <a:r>
              <a:rPr dirty="0"/>
              <a:t>, </a:t>
            </a:r>
            <a:r>
              <a:rPr dirty="0" err="1"/>
              <a:t>må</a:t>
            </a:r>
            <a:r>
              <a:rPr dirty="0"/>
              <a:t> de </a:t>
            </a:r>
            <a:r>
              <a:rPr dirty="0" err="1"/>
              <a:t>ikke</a:t>
            </a:r>
            <a:r>
              <a:rPr dirty="0"/>
              <a:t> </a:t>
            </a:r>
            <a:r>
              <a:rPr dirty="0" err="1"/>
              <a:t>kunne</a:t>
            </a:r>
            <a:r>
              <a:rPr dirty="0"/>
              <a:t> </a:t>
            </a:r>
            <a:r>
              <a:rPr dirty="0" err="1"/>
              <a:t>gættes</a:t>
            </a:r>
            <a:r>
              <a:rPr dirty="0"/>
              <a:t> </a:t>
            </a:r>
            <a:r>
              <a:rPr dirty="0" err="1"/>
              <a:t>eller</a:t>
            </a:r>
            <a:r>
              <a:rPr dirty="0"/>
              <a:t> </a:t>
            </a:r>
            <a:r>
              <a:rPr dirty="0" err="1"/>
              <a:t>aflures</a:t>
            </a:r>
            <a:r>
              <a:rPr dirty="0"/>
              <a:t>. For at </a:t>
            </a:r>
            <a:r>
              <a:rPr dirty="0" err="1"/>
              <a:t>mindske</a:t>
            </a:r>
            <a:r>
              <a:rPr dirty="0"/>
              <a:t> </a:t>
            </a:r>
            <a:r>
              <a:rPr dirty="0" err="1"/>
              <a:t>risikoen</a:t>
            </a:r>
            <a:r>
              <a:rPr dirty="0"/>
              <a:t> </a:t>
            </a:r>
            <a:r>
              <a:rPr dirty="0" err="1"/>
              <a:t>bør</a:t>
            </a:r>
            <a:r>
              <a:rPr dirty="0"/>
              <a:t> </a:t>
            </a:r>
            <a:r>
              <a:rPr dirty="0" err="1"/>
              <a:t>fx</a:t>
            </a:r>
            <a:r>
              <a:rPr dirty="0"/>
              <a:t> </a:t>
            </a:r>
            <a:r>
              <a:rPr dirty="0" err="1"/>
              <a:t>en</a:t>
            </a:r>
            <a:r>
              <a:rPr dirty="0"/>
              <a:t> </a:t>
            </a:r>
            <a:r>
              <a:rPr dirty="0" err="1"/>
              <a:t>arbejdstelefon</a:t>
            </a:r>
            <a:r>
              <a:rPr dirty="0"/>
              <a:t> </a:t>
            </a:r>
            <a:r>
              <a:rPr dirty="0" err="1"/>
              <a:t>og</a:t>
            </a:r>
            <a:r>
              <a:rPr dirty="0"/>
              <a:t> </a:t>
            </a:r>
            <a:r>
              <a:rPr dirty="0" err="1"/>
              <a:t>en</a:t>
            </a:r>
            <a:r>
              <a:rPr dirty="0"/>
              <a:t> </a:t>
            </a:r>
            <a:r>
              <a:rPr dirty="0" err="1"/>
              <a:t>privat</a:t>
            </a:r>
            <a:r>
              <a:rPr dirty="0"/>
              <a:t> </a:t>
            </a:r>
            <a:r>
              <a:rPr dirty="0" err="1"/>
              <a:t>telefon</a:t>
            </a:r>
            <a:r>
              <a:rPr dirty="0"/>
              <a:t> </a:t>
            </a:r>
            <a:r>
              <a:rPr dirty="0" err="1"/>
              <a:t>ikke</a:t>
            </a:r>
            <a:r>
              <a:rPr dirty="0"/>
              <a:t> </a:t>
            </a:r>
            <a:r>
              <a:rPr dirty="0" err="1"/>
              <a:t>benytte</a:t>
            </a:r>
            <a:r>
              <a:rPr dirty="0"/>
              <a:t> </a:t>
            </a:r>
            <a:r>
              <a:rPr dirty="0" err="1"/>
              <a:t>samme</a:t>
            </a:r>
            <a:r>
              <a:rPr dirty="0"/>
              <a:t> </a:t>
            </a:r>
            <a:r>
              <a:rPr dirty="0" err="1"/>
              <a:t>adgangskode</a:t>
            </a:r>
            <a:r>
              <a:rPr dirty="0"/>
              <a:t>. Jo </a:t>
            </a:r>
            <a:r>
              <a:rPr dirty="0" err="1"/>
              <a:t>flere</a:t>
            </a:r>
            <a:r>
              <a:rPr dirty="0"/>
              <a:t> </a:t>
            </a:r>
            <a:r>
              <a:rPr dirty="0" err="1"/>
              <a:t>enheder</a:t>
            </a:r>
            <a:r>
              <a:rPr dirty="0"/>
              <a:t>, der </a:t>
            </a:r>
            <a:r>
              <a:rPr dirty="0" err="1"/>
              <a:t>bruger</a:t>
            </a:r>
            <a:r>
              <a:rPr dirty="0"/>
              <a:t> </a:t>
            </a:r>
            <a:r>
              <a:rPr dirty="0" err="1"/>
              <a:t>samme</a:t>
            </a:r>
            <a:r>
              <a:rPr dirty="0"/>
              <a:t> </a:t>
            </a:r>
            <a:r>
              <a:rPr dirty="0" err="1"/>
              <a:t>adgangskode</a:t>
            </a:r>
            <a:r>
              <a:rPr dirty="0"/>
              <a:t>, </a:t>
            </a:r>
            <a:br>
              <a:rPr dirty="0"/>
            </a:br>
            <a:r>
              <a:rPr dirty="0"/>
              <a:t>jo </a:t>
            </a:r>
            <a:r>
              <a:rPr dirty="0" err="1"/>
              <a:t>større</a:t>
            </a:r>
            <a:r>
              <a:rPr dirty="0"/>
              <a:t> er </a:t>
            </a:r>
            <a:r>
              <a:rPr dirty="0" err="1"/>
              <a:t>risikoen</a:t>
            </a:r>
            <a:r>
              <a:rPr dirty="0"/>
              <a:t>. </a:t>
            </a:r>
          </a:p>
        </p:txBody>
      </p:sp>
    </p:spTree>
  </p:cSld>
  <p:clrMapOvr>
    <a:masterClrMapping/>
  </p:clrMapOvr>
  <p:transition spd="med"/>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772</Words>
  <Application>Microsoft Macintosh PowerPoint</Application>
  <PresentationFormat>Widescreen</PresentationFormat>
  <Paragraphs>50</Paragraphs>
  <Slides>13</Slides>
  <Notes>0</Notes>
  <HiddenSlides>0</HiddenSlides>
  <MMClips>0</MMClips>
  <ScaleCrop>false</ScaleCrop>
  <HeadingPairs>
    <vt:vector size="6" baseType="variant">
      <vt:variant>
        <vt:lpstr>Benyttede skrifttyper</vt:lpstr>
      </vt:variant>
      <vt:variant>
        <vt:i4>10</vt:i4>
      </vt:variant>
      <vt:variant>
        <vt:lpstr>Tema</vt:lpstr>
      </vt:variant>
      <vt:variant>
        <vt:i4>1</vt:i4>
      </vt:variant>
      <vt:variant>
        <vt:lpstr>Slidetitler</vt:lpstr>
      </vt:variant>
      <vt:variant>
        <vt:i4>13</vt:i4>
      </vt:variant>
    </vt:vector>
  </HeadingPairs>
  <TitlesOfParts>
    <vt:vector size="24" baseType="lpstr">
      <vt:lpstr>Calibri</vt:lpstr>
      <vt:lpstr>Calibri Light</vt:lpstr>
      <vt:lpstr>Helvetica</vt:lpstr>
      <vt:lpstr>Helvetica Neue</vt:lpstr>
      <vt:lpstr>Klint Pro</vt:lpstr>
      <vt:lpstr>Klint Pro Light</vt:lpstr>
      <vt:lpstr>Klint Pro Regular</vt:lpstr>
      <vt:lpstr>Times Roman</vt:lpstr>
      <vt:lpstr>Trebuchet MS</vt:lpstr>
      <vt:lpstr>Wingdings 3</vt:lpstr>
      <vt:lpstr>Default</vt:lpstr>
      <vt:lpstr>Sikkerhed og adfærd  </vt:lpstr>
      <vt:lpstr>Cybersikkerhed </vt:lpstr>
      <vt:lpstr>Cybersikkerhed </vt:lpstr>
      <vt:lpstr>Cybersikkerhed </vt:lpstr>
      <vt:lpstr>Cybersikkerhed </vt:lpstr>
      <vt:lpstr>Cybersikkerhed </vt:lpstr>
      <vt:lpstr>Cybersikkerhed </vt:lpstr>
      <vt:lpstr>Cybersikkerhed </vt:lpstr>
      <vt:lpstr>Cybersikkerhed </vt:lpstr>
      <vt:lpstr>Cybersikkerhed </vt:lpstr>
      <vt:lpstr>Cybersikkerhed </vt:lpstr>
      <vt:lpstr>Cybersikkerhed </vt:lpstr>
      <vt:lpstr>Opgave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Sikkerhed og adfærd  </dc:title>
  <cp:lastModifiedBy>Anette Nicolajsen (312622)</cp:lastModifiedBy>
  <cp:revision>2</cp:revision>
  <dcterms:modified xsi:type="dcterms:W3CDTF">2022-02-15T18:16:32Z</dcterms:modified>
</cp:coreProperties>
</file>