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5D8CA"/>
          </a:solidFill>
        </a:fill>
      </a:tcStyle>
    </a:wholeTbl>
    <a:band2H>
      <a:tcTxStyle/>
      <a:tcStyle>
        <a:tcBdr/>
        <a:fill>
          <a:solidFill>
            <a:srgbClr val="FAEC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8D0CD"/>
          </a:solidFill>
        </a:fill>
      </a:tcStyle>
    </a:wholeTbl>
    <a:band2H>
      <a:tcTxStyle/>
      <a:tcStyle>
        <a:tcBdr/>
        <a:fill>
          <a:solidFill>
            <a:srgbClr val="EDE9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CDFD9"/>
          </a:solidFill>
        </a:fill>
      </a:tcStyle>
    </a:wholeTbl>
    <a:band2H>
      <a:tcTxStyle/>
      <a:tcStyle>
        <a:tcBdr/>
        <a:fill>
          <a:solidFill>
            <a:srgbClr val="EEF0ED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4"/>
  </p:normalViewPr>
  <p:slideViewPr>
    <p:cSldViewPr snapToGrid="0" snapToObjects="1">
      <p:cViewPr varScale="1">
        <p:scale>
          <a:sx n="106" d="100"/>
          <a:sy n="106" d="100"/>
        </p:scale>
        <p:origin x="79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3" name="Shape 15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143147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65785" y="-7776817"/>
            <a:ext cx="14379794" cy="12756915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Streg"/>
          <p:cNvSpPr/>
          <p:nvPr/>
        </p:nvSpPr>
        <p:spPr>
          <a:xfrm>
            <a:off x="432717" y="446092"/>
            <a:ext cx="3795466" cy="1"/>
          </a:xfrm>
          <a:prstGeom prst="line">
            <a:avLst/>
          </a:prstGeom>
          <a:ln w="635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7" name="Streg"/>
          <p:cNvSpPr/>
          <p:nvPr/>
        </p:nvSpPr>
        <p:spPr>
          <a:xfrm>
            <a:off x="7963817" y="471492"/>
            <a:ext cx="3795465" cy="1"/>
          </a:xfrm>
          <a:prstGeom prst="line">
            <a:avLst/>
          </a:prstGeom>
          <a:ln w="635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8" name="Forløb: Ejendomsserviceteknikker [komp 1] — fil 12 af 16"/>
          <p:cNvSpPr txBox="1"/>
          <p:nvPr/>
        </p:nvSpPr>
        <p:spPr>
          <a:xfrm>
            <a:off x="4218717" y="333782"/>
            <a:ext cx="3753353" cy="243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20000"/>
              </a:lnSpc>
              <a:defRPr sz="1000" spc="39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lvl1pPr>
          </a:lstStyle>
          <a:p>
            <a:r>
              <a:t>Forløb: Ejendomsserviceteknikker [komp 1] — fil 12 af 16</a:t>
            </a:r>
          </a:p>
        </p:txBody>
      </p:sp>
      <p:sp>
        <p:nvSpPr>
          <p:cNvPr id="19" name="Lysbillednummer"/>
          <p:cNvSpPr txBox="1">
            <a:spLocks noGrp="1"/>
          </p:cNvSpPr>
          <p:nvPr>
            <p:ph type="sldNum" sz="quarter" idx="2"/>
          </p:nvPr>
        </p:nvSpPr>
        <p:spPr>
          <a:xfrm>
            <a:off x="11569353" y="6528096"/>
            <a:ext cx="232873" cy="22850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35364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46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9" name="Shape 47"/>
          <p:cNvSpPr/>
          <p:nvPr/>
        </p:nvSpPr>
        <p:spPr>
          <a:xfrm>
            <a:off x="11" y="4915075"/>
            <a:ext cx="12188832" cy="6401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0" name="Titeltekst"/>
          <p:cNvSpPr txBox="1">
            <a:spLocks noGrp="1"/>
          </p:cNvSpPr>
          <p:nvPr>
            <p:ph type="title"/>
          </p:nvPr>
        </p:nvSpPr>
        <p:spPr>
          <a:xfrm>
            <a:off x="1097280" y="3360420"/>
            <a:ext cx="10113265" cy="2537464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r>
              <a:t>Titeltekst</a:t>
            </a:r>
          </a:p>
        </p:txBody>
      </p:sp>
      <p:sp>
        <p:nvSpPr>
          <p:cNvPr id="111" name="Brødtekst, niveau et…"/>
          <p:cNvSpPr txBox="1">
            <a:spLocks noGrp="1"/>
          </p:cNvSpPr>
          <p:nvPr>
            <p:ph type="body" sz="quarter" idx="1"/>
          </p:nvPr>
        </p:nvSpPr>
        <p:spPr>
          <a:xfrm>
            <a:off x="1097280" y="5907023"/>
            <a:ext cx="10113265" cy="95098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buClrTx/>
              <a:buSzTx/>
              <a:buFontTx/>
              <a:buNone/>
              <a:defRPr sz="1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indent="0">
              <a:spcBef>
                <a:spcPts val="600"/>
              </a:spcBef>
              <a:buClrTx/>
              <a:buSzTx/>
              <a:buFontTx/>
              <a:buNone/>
              <a:defRPr sz="1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indent="0">
              <a:spcBef>
                <a:spcPts val="600"/>
              </a:spcBef>
              <a:buClrTx/>
              <a:buSzTx/>
              <a:buFontTx/>
              <a:buNone/>
              <a:defRPr sz="1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indent="0">
              <a:spcBef>
                <a:spcPts val="600"/>
              </a:spcBef>
              <a:buClrTx/>
              <a:buSzTx/>
              <a:buFontTx/>
              <a:buNone/>
              <a:defRPr sz="1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indent="0">
              <a:spcBef>
                <a:spcPts val="600"/>
              </a:spcBef>
              <a:buClrTx/>
              <a:buSzTx/>
              <a:buFontTx/>
              <a:buNone/>
              <a:defRPr sz="1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12" name="Lysbilled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2"/>
          <p:cNvSpPr/>
          <p:nvPr/>
        </p:nvSpPr>
        <p:spPr>
          <a:xfrm>
            <a:off x="-2" y="6400800"/>
            <a:ext cx="12192007" cy="4572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0" name="Shape 3"/>
          <p:cNvSpPr/>
          <p:nvPr/>
        </p:nvSpPr>
        <p:spPr>
          <a:xfrm>
            <a:off x="-3" y="6334316"/>
            <a:ext cx="12192007" cy="6600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1" name="Shape 4"/>
          <p:cNvSpPr/>
          <p:nvPr/>
        </p:nvSpPr>
        <p:spPr>
          <a:xfrm>
            <a:off x="1193532" y="1737844"/>
            <a:ext cx="9966961" cy="6"/>
          </a:xfrm>
          <a:prstGeom prst="line">
            <a:avLst/>
          </a:prstGeom>
          <a:ln w="6350">
            <a:solidFill>
              <a:srgbClr val="80808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22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123" name="Brødtekst, niveau et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24" name="Lysbilled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5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2" name="Shape 57"/>
          <p:cNvSpPr/>
          <p:nvPr/>
        </p:nvSpPr>
        <p:spPr>
          <a:xfrm>
            <a:off x="11" y="6334316"/>
            <a:ext cx="12188832" cy="6401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3" name="Titeltekst"/>
          <p:cNvSpPr txBox="1">
            <a:spLocks noGrp="1"/>
          </p:cNvSpPr>
          <p:nvPr>
            <p:ph type="title"/>
          </p:nvPr>
        </p:nvSpPr>
        <p:spPr>
          <a:xfrm>
            <a:off x="8724900" y="0"/>
            <a:ext cx="2628900" cy="6172200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134" name="Brødtekst, niveau et…"/>
          <p:cNvSpPr txBox="1">
            <a:spLocks noGrp="1"/>
          </p:cNvSpPr>
          <p:nvPr>
            <p:ph type="body" idx="1"/>
          </p:nvPr>
        </p:nvSpPr>
        <p:spPr>
          <a:xfrm>
            <a:off x="838200" y="414777"/>
            <a:ext cx="7734300" cy="6443223"/>
          </a:xfrm>
          <a:prstGeom prst="rect">
            <a:avLst/>
          </a:prstGeom>
        </p:spPr>
        <p:txBody>
          <a:bodyPr/>
          <a:lstStyle/>
          <a:p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35" name="Lysbilled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2"/>
          <p:cNvSpPr/>
          <p:nvPr/>
        </p:nvSpPr>
        <p:spPr>
          <a:xfrm>
            <a:off x="-2" y="6400800"/>
            <a:ext cx="12192007" cy="4572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3" name="Shape 3"/>
          <p:cNvSpPr/>
          <p:nvPr/>
        </p:nvSpPr>
        <p:spPr>
          <a:xfrm>
            <a:off x="-3" y="6334316"/>
            <a:ext cx="12192007" cy="6600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4" name="Shape 4"/>
          <p:cNvSpPr/>
          <p:nvPr/>
        </p:nvSpPr>
        <p:spPr>
          <a:xfrm>
            <a:off x="1193532" y="1737844"/>
            <a:ext cx="9966961" cy="6"/>
          </a:xfrm>
          <a:prstGeom prst="line">
            <a:avLst/>
          </a:prstGeom>
          <a:ln w="6350">
            <a:solidFill>
              <a:srgbClr val="80808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45" name="Brødtekst, niveau et…"/>
          <p:cNvSpPr txBox="1">
            <a:spLocks noGrp="1"/>
          </p:cNvSpPr>
          <p:nvPr>
            <p:ph type="body" idx="1"/>
          </p:nvPr>
        </p:nvSpPr>
        <p:spPr>
          <a:xfrm>
            <a:off x="838200" y="771896"/>
            <a:ext cx="10515600" cy="5405067"/>
          </a:xfrm>
          <a:prstGeom prst="rect">
            <a:avLst/>
          </a:prstGeom>
        </p:spPr>
        <p:txBody>
          <a:bodyPr/>
          <a:lstStyle/>
          <a:p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46" name="Lysbilled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om kop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48850" y="-10164417"/>
            <a:ext cx="14379789" cy="12756915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Streg"/>
          <p:cNvSpPr/>
          <p:nvPr/>
        </p:nvSpPr>
        <p:spPr>
          <a:xfrm>
            <a:off x="432717" y="446092"/>
            <a:ext cx="3795466" cy="1"/>
          </a:xfrm>
          <a:prstGeom prst="line">
            <a:avLst/>
          </a:prstGeom>
          <a:ln w="635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8" name="Streg"/>
          <p:cNvSpPr/>
          <p:nvPr/>
        </p:nvSpPr>
        <p:spPr>
          <a:xfrm>
            <a:off x="7963817" y="471492"/>
            <a:ext cx="3795465" cy="1"/>
          </a:xfrm>
          <a:prstGeom prst="line">
            <a:avLst/>
          </a:prstGeom>
          <a:ln w="635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9" name="Forløb: Ejendomsserviceteknikker [komp 1] — fil 12 af 16"/>
          <p:cNvSpPr txBox="1"/>
          <p:nvPr/>
        </p:nvSpPr>
        <p:spPr>
          <a:xfrm>
            <a:off x="4218717" y="333782"/>
            <a:ext cx="3753353" cy="243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20000"/>
              </a:lnSpc>
              <a:defRPr sz="1000" spc="39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lvl1pPr>
          </a:lstStyle>
          <a:p>
            <a:r>
              <a:t>Forløb: Ejendomsserviceteknikker [komp 1] — fil 12 af 16</a:t>
            </a:r>
          </a:p>
        </p:txBody>
      </p:sp>
      <p:sp>
        <p:nvSpPr>
          <p:cNvPr id="30" name="Lysbillednummer"/>
          <p:cNvSpPr txBox="1">
            <a:spLocks noGrp="1"/>
          </p:cNvSpPr>
          <p:nvPr>
            <p:ph type="sldNum" sz="quarter" idx="2"/>
          </p:nvPr>
        </p:nvSpPr>
        <p:spPr>
          <a:xfrm>
            <a:off x="11666868" y="6556788"/>
            <a:ext cx="141437" cy="137072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Lysbilled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65785" y="-5109817"/>
            <a:ext cx="14379794" cy="12756915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Streg"/>
          <p:cNvSpPr/>
          <p:nvPr/>
        </p:nvSpPr>
        <p:spPr>
          <a:xfrm>
            <a:off x="432717" y="446092"/>
            <a:ext cx="3795466" cy="1"/>
          </a:xfrm>
          <a:prstGeom prst="line">
            <a:avLst/>
          </a:prstGeom>
          <a:ln w="635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46" name="Streg"/>
          <p:cNvSpPr/>
          <p:nvPr/>
        </p:nvSpPr>
        <p:spPr>
          <a:xfrm>
            <a:off x="7963817" y="471492"/>
            <a:ext cx="3795465" cy="1"/>
          </a:xfrm>
          <a:prstGeom prst="line">
            <a:avLst/>
          </a:prstGeom>
          <a:ln w="635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47" name="Forløb: Ejendomsserviceteknikker [komp 1] — fil 12 af 16"/>
          <p:cNvSpPr txBox="1"/>
          <p:nvPr/>
        </p:nvSpPr>
        <p:spPr>
          <a:xfrm>
            <a:off x="4218717" y="333782"/>
            <a:ext cx="3753353" cy="243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20000"/>
              </a:lnSpc>
              <a:defRPr sz="1000" spc="39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lvl1pPr>
          </a:lstStyle>
          <a:p>
            <a:r>
              <a:t>Forløb: Ejendomsserviceteknikker [komp 1] — fil 12 af 16</a:t>
            </a:r>
          </a:p>
        </p:txBody>
      </p:sp>
      <p:sp>
        <p:nvSpPr>
          <p:cNvPr id="48" name="Lysbilled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2"/>
          <p:cNvSpPr/>
          <p:nvPr/>
        </p:nvSpPr>
        <p:spPr>
          <a:xfrm>
            <a:off x="-2" y="6400800"/>
            <a:ext cx="12192007" cy="4572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56" name="Shape 3"/>
          <p:cNvSpPr/>
          <p:nvPr/>
        </p:nvSpPr>
        <p:spPr>
          <a:xfrm>
            <a:off x="-3" y="6334316"/>
            <a:ext cx="12192007" cy="6600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57" name="Shape 4"/>
          <p:cNvSpPr/>
          <p:nvPr/>
        </p:nvSpPr>
        <p:spPr>
          <a:xfrm>
            <a:off x="1193532" y="1737844"/>
            <a:ext cx="9966961" cy="6"/>
          </a:xfrm>
          <a:prstGeom prst="line">
            <a:avLst/>
          </a:prstGeom>
          <a:ln w="6350">
            <a:solidFill>
              <a:srgbClr val="80808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5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9" name="Brødtekst, niveau et…"/>
          <p:cNvSpPr txBox="1">
            <a:spLocks noGrp="1"/>
          </p:cNvSpPr>
          <p:nvPr>
            <p:ph type="body" sz="half" idx="1"/>
          </p:nvPr>
        </p:nvSpPr>
        <p:spPr>
          <a:xfrm>
            <a:off x="1097277" y="1845734"/>
            <a:ext cx="4937763" cy="5012267"/>
          </a:xfrm>
          <a:prstGeom prst="rect">
            <a:avLst/>
          </a:prstGeom>
        </p:spPr>
        <p:txBody>
          <a:bodyPr/>
          <a:lstStyle/>
          <a:p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60" name="Lysbilled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2"/>
          <p:cNvSpPr/>
          <p:nvPr/>
        </p:nvSpPr>
        <p:spPr>
          <a:xfrm>
            <a:off x="-2" y="6400800"/>
            <a:ext cx="12192007" cy="4572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68" name="Shape 3"/>
          <p:cNvSpPr/>
          <p:nvPr/>
        </p:nvSpPr>
        <p:spPr>
          <a:xfrm>
            <a:off x="-3" y="6334316"/>
            <a:ext cx="12192007" cy="6600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69" name="Shape 4"/>
          <p:cNvSpPr/>
          <p:nvPr/>
        </p:nvSpPr>
        <p:spPr>
          <a:xfrm>
            <a:off x="1193532" y="1737844"/>
            <a:ext cx="9966961" cy="6"/>
          </a:xfrm>
          <a:prstGeom prst="line">
            <a:avLst/>
          </a:prstGeom>
          <a:ln w="6350">
            <a:solidFill>
              <a:srgbClr val="80808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70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71" name="Brødtekst, niveau et…"/>
          <p:cNvSpPr txBox="1">
            <a:spLocks noGrp="1"/>
          </p:cNvSpPr>
          <p:nvPr>
            <p:ph type="body" sz="quarter" idx="1"/>
          </p:nvPr>
        </p:nvSpPr>
        <p:spPr>
          <a:xfrm>
            <a:off x="1097280" y="1737360"/>
            <a:ext cx="4937760" cy="953668"/>
          </a:xfrm>
          <a:prstGeom prst="rect">
            <a:avLst/>
          </a:prstGeom>
        </p:spPr>
        <p:txBody>
          <a:bodyPr lIns="45718" tIns="45718" rIns="45718" bIns="45718" anchor="ctr"/>
          <a:lstStyle>
            <a:lvl1pPr marL="0" indent="0">
              <a:spcBef>
                <a:spcPts val="1200"/>
              </a:spcBef>
              <a:buClrTx/>
              <a:buSzTx/>
              <a:buFontTx/>
              <a:buNone/>
              <a:defRPr sz="2000" cap="all">
                <a:solidFill>
                  <a:srgbClr val="63705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indent="0">
              <a:spcBef>
                <a:spcPts val="1200"/>
              </a:spcBef>
              <a:buClrTx/>
              <a:buSzTx/>
              <a:buFontTx/>
              <a:buNone/>
              <a:defRPr sz="2000" cap="all">
                <a:solidFill>
                  <a:srgbClr val="63705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indent="0">
              <a:spcBef>
                <a:spcPts val="1200"/>
              </a:spcBef>
              <a:buClrTx/>
              <a:buSzTx/>
              <a:buFontTx/>
              <a:buNone/>
              <a:defRPr sz="2000" cap="all">
                <a:solidFill>
                  <a:srgbClr val="63705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indent="0">
              <a:spcBef>
                <a:spcPts val="1200"/>
              </a:spcBef>
              <a:buClrTx/>
              <a:buSzTx/>
              <a:buFontTx/>
              <a:buNone/>
              <a:defRPr sz="2000" cap="all">
                <a:solidFill>
                  <a:srgbClr val="63705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indent="0">
              <a:spcBef>
                <a:spcPts val="1200"/>
              </a:spcBef>
              <a:buClrTx/>
              <a:buSzTx/>
              <a:buFontTx/>
              <a:buNone/>
              <a:defRPr sz="2000" cap="all">
                <a:solidFill>
                  <a:srgbClr val="637052"/>
                </a:solidFill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72" name="Lysbilled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2"/>
          <p:cNvSpPr/>
          <p:nvPr/>
        </p:nvSpPr>
        <p:spPr>
          <a:xfrm>
            <a:off x="-2" y="6400800"/>
            <a:ext cx="12192007" cy="4572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0" name="Shape 3"/>
          <p:cNvSpPr/>
          <p:nvPr/>
        </p:nvSpPr>
        <p:spPr>
          <a:xfrm>
            <a:off x="-3" y="6334316"/>
            <a:ext cx="12192007" cy="6600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1" name="Shape 4"/>
          <p:cNvSpPr/>
          <p:nvPr/>
        </p:nvSpPr>
        <p:spPr>
          <a:xfrm>
            <a:off x="1193532" y="1737844"/>
            <a:ext cx="9966961" cy="6"/>
          </a:xfrm>
          <a:prstGeom prst="line">
            <a:avLst/>
          </a:prstGeom>
          <a:ln w="6350">
            <a:solidFill>
              <a:srgbClr val="80808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82" name="Titeltekst"/>
          <p:cNvSpPr txBox="1">
            <a:spLocks noGrp="1"/>
          </p:cNvSpPr>
          <p:nvPr>
            <p:ph type="title"/>
          </p:nvPr>
        </p:nvSpPr>
        <p:spPr>
          <a:xfrm>
            <a:off x="1097280" y="286603"/>
            <a:ext cx="10058401" cy="1450757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83" name="Lysbilled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Lysbillednummer"/>
          <p:cNvSpPr txBox="1">
            <a:spLocks noGrp="1"/>
          </p:cNvSpPr>
          <p:nvPr>
            <p:ph type="sldNum" sz="quarter" idx="2"/>
          </p:nvPr>
        </p:nvSpPr>
        <p:spPr>
          <a:xfrm>
            <a:off x="11569353" y="6528096"/>
            <a:ext cx="232873" cy="22850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35364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40"/>
          <p:cNvSpPr/>
          <p:nvPr/>
        </p:nvSpPr>
        <p:spPr>
          <a:xfrm>
            <a:off x="14" y="0"/>
            <a:ext cx="4050795" cy="68580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8" name="Shape 41"/>
          <p:cNvSpPr/>
          <p:nvPr/>
        </p:nvSpPr>
        <p:spPr>
          <a:xfrm>
            <a:off x="4040070" y="0"/>
            <a:ext cx="64010" cy="6858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9" name="Titeltekst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3200400" cy="2880362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r>
              <a:t>Titeltekst</a:t>
            </a:r>
          </a:p>
        </p:txBody>
      </p:sp>
      <p:sp>
        <p:nvSpPr>
          <p:cNvPr id="100" name="Brødtekst, niveau et…"/>
          <p:cNvSpPr txBox="1">
            <a:spLocks noGrp="1"/>
          </p:cNvSpPr>
          <p:nvPr>
            <p:ph type="body" idx="1"/>
          </p:nvPr>
        </p:nvSpPr>
        <p:spPr>
          <a:xfrm>
            <a:off x="4800600" y="731519"/>
            <a:ext cx="6492241" cy="6126482"/>
          </a:xfrm>
          <a:prstGeom prst="rect">
            <a:avLst/>
          </a:prstGeom>
        </p:spPr>
        <p:txBody>
          <a:bodyPr/>
          <a:lstStyle/>
          <a:p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01" name="Lysbilled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37052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-image.pdf" descr="pasted-image.pdf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665785" y="-6506817"/>
            <a:ext cx="14379794" cy="12756915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treg"/>
          <p:cNvSpPr/>
          <p:nvPr/>
        </p:nvSpPr>
        <p:spPr>
          <a:xfrm>
            <a:off x="432717" y="446092"/>
            <a:ext cx="3795466" cy="1"/>
          </a:xfrm>
          <a:prstGeom prst="line">
            <a:avLst/>
          </a:prstGeom>
          <a:ln w="635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4" name="Streg"/>
          <p:cNvSpPr/>
          <p:nvPr/>
        </p:nvSpPr>
        <p:spPr>
          <a:xfrm>
            <a:off x="7963817" y="471492"/>
            <a:ext cx="3795465" cy="1"/>
          </a:xfrm>
          <a:prstGeom prst="line">
            <a:avLst/>
          </a:prstGeom>
          <a:ln w="635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5" name="Forløb: Ejendomsserviceteknikker [komp 1] — fil 12 af 16"/>
          <p:cNvSpPr txBox="1"/>
          <p:nvPr/>
        </p:nvSpPr>
        <p:spPr>
          <a:xfrm>
            <a:off x="4218717" y="333782"/>
            <a:ext cx="3753353" cy="243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20000"/>
              </a:lnSpc>
              <a:defRPr sz="1000" spc="39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lvl1pPr>
          </a:lstStyle>
          <a:p>
            <a:r>
              <a:t>Forløb: Ejendomsserviceteknikker [komp 1] — fil 12 af 16</a:t>
            </a:r>
          </a:p>
        </p:txBody>
      </p:sp>
      <p:sp>
        <p:nvSpPr>
          <p:cNvPr id="6" name="Titeltekst"/>
          <p:cNvSpPr txBox="1">
            <a:spLocks noGrp="1"/>
          </p:cNvSpPr>
          <p:nvPr>
            <p:ph type="title"/>
          </p:nvPr>
        </p:nvSpPr>
        <p:spPr>
          <a:xfrm>
            <a:off x="1097280" y="0"/>
            <a:ext cx="10058401" cy="1737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b">
            <a:normAutofit/>
          </a:bodyPr>
          <a:lstStyle/>
          <a:p>
            <a:r>
              <a:t>Titeltekst</a:t>
            </a:r>
          </a:p>
        </p:txBody>
      </p:sp>
      <p:sp>
        <p:nvSpPr>
          <p:cNvPr id="7" name="Brødtekst, niveau et…"/>
          <p:cNvSpPr txBox="1">
            <a:spLocks noGrp="1"/>
          </p:cNvSpPr>
          <p:nvPr>
            <p:ph type="body" idx="1"/>
          </p:nvPr>
        </p:nvSpPr>
        <p:spPr>
          <a:xfrm>
            <a:off x="1097280" y="1845734"/>
            <a:ext cx="10058401" cy="50122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8" name="Lysbillednummer"/>
          <p:cNvSpPr txBox="1">
            <a:spLocks noGrp="1"/>
          </p:cNvSpPr>
          <p:nvPr>
            <p:ph type="sldNum" sz="quarter" idx="2"/>
          </p:nvPr>
        </p:nvSpPr>
        <p:spPr>
          <a:xfrm>
            <a:off x="10979612" y="6528096"/>
            <a:ext cx="232873" cy="22850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-5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-5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-5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-5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-5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-5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-5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-5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-5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82292" marR="0" indent="-82292" algn="l" defTabSz="914400" rtl="0" latinLnBrk="0">
        <a:lnSpc>
          <a:spcPct val="90000"/>
        </a:lnSpc>
        <a:spcBef>
          <a:spcPts val="400"/>
        </a:spcBef>
        <a:spcAft>
          <a:spcPts val="0"/>
        </a:spcAft>
        <a:buClr>
          <a:schemeClr val="accent1"/>
        </a:buClr>
        <a:buSzPct val="100000"/>
        <a:buFont typeface="Trebuchet MS"/>
        <a:buChar char=" "/>
        <a:tabLst/>
        <a:defRPr sz="1800" b="0" i="0" u="none" strike="noStrike" cap="none" spc="0" baseline="0">
          <a:solidFill>
            <a:srgbClr val="404040"/>
          </a:solidFill>
          <a:uFillTx/>
          <a:latin typeface="Klint Pro Regular"/>
          <a:ea typeface="Klint Pro Regular"/>
          <a:cs typeface="Klint Pro Regular"/>
          <a:sym typeface="Klint Pro Regular"/>
        </a:defRPr>
      </a:lvl1pPr>
      <a:lvl2pPr marL="384048" marR="0" indent="-182880" algn="l" defTabSz="914400" rtl="0" latinLnBrk="0">
        <a:lnSpc>
          <a:spcPct val="90000"/>
        </a:lnSpc>
        <a:spcBef>
          <a:spcPts val="4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sz="1800" b="0" i="0" u="none" strike="noStrike" cap="none" spc="0" baseline="0">
          <a:solidFill>
            <a:srgbClr val="404040"/>
          </a:solidFill>
          <a:uFillTx/>
          <a:latin typeface="Klint Pro Regular"/>
          <a:ea typeface="Klint Pro Regular"/>
          <a:cs typeface="Klint Pro Regular"/>
          <a:sym typeface="Klint Pro Regular"/>
        </a:defRPr>
      </a:lvl2pPr>
      <a:lvl3pPr marL="619178" marR="0" indent="-235130" algn="l" defTabSz="914400" rtl="0" latinLnBrk="0">
        <a:lnSpc>
          <a:spcPct val="90000"/>
        </a:lnSpc>
        <a:spcBef>
          <a:spcPts val="4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sz="1800" b="0" i="0" u="none" strike="noStrike" cap="none" spc="0" baseline="0">
          <a:solidFill>
            <a:srgbClr val="404040"/>
          </a:solidFill>
          <a:uFillTx/>
          <a:latin typeface="Klint Pro Regular"/>
          <a:ea typeface="Klint Pro Regular"/>
          <a:cs typeface="Klint Pro Regular"/>
          <a:sym typeface="Klint Pro Regular"/>
        </a:defRPr>
      </a:lvl3pPr>
      <a:lvl4pPr marL="802059" marR="0" indent="-235131" algn="l" defTabSz="914400" rtl="0" latinLnBrk="0">
        <a:lnSpc>
          <a:spcPct val="90000"/>
        </a:lnSpc>
        <a:spcBef>
          <a:spcPts val="4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sz="1800" b="0" i="0" u="none" strike="noStrike" cap="none" spc="0" baseline="0">
          <a:solidFill>
            <a:srgbClr val="404040"/>
          </a:solidFill>
          <a:uFillTx/>
          <a:latin typeface="Klint Pro Regular"/>
          <a:ea typeface="Klint Pro Regular"/>
          <a:cs typeface="Klint Pro Regular"/>
          <a:sym typeface="Klint Pro Regular"/>
        </a:defRPr>
      </a:lvl4pPr>
      <a:lvl5pPr marL="984939" marR="0" indent="-235131" algn="l" defTabSz="914400" rtl="0" latinLnBrk="0">
        <a:lnSpc>
          <a:spcPct val="90000"/>
        </a:lnSpc>
        <a:spcBef>
          <a:spcPts val="4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sz="1800" b="0" i="0" u="none" strike="noStrike" cap="none" spc="0" baseline="0">
          <a:solidFill>
            <a:srgbClr val="404040"/>
          </a:solidFill>
          <a:uFillTx/>
          <a:latin typeface="Klint Pro Regular"/>
          <a:ea typeface="Klint Pro Regular"/>
          <a:cs typeface="Klint Pro Regular"/>
          <a:sym typeface="Klint Pro Regular"/>
        </a:defRPr>
      </a:lvl5pPr>
      <a:lvl6pPr marL="1165311" marR="0" indent="-293913" algn="l" defTabSz="914400" rtl="0" latinLnBrk="0">
        <a:lnSpc>
          <a:spcPct val="90000"/>
        </a:lnSpc>
        <a:spcBef>
          <a:spcPts val="4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sz="1800" b="0" i="0" u="none" strike="noStrike" cap="none" spc="0" baseline="0">
          <a:solidFill>
            <a:srgbClr val="404040"/>
          </a:solidFill>
          <a:uFillTx/>
          <a:latin typeface="Klint Pro Regular"/>
          <a:ea typeface="Klint Pro Regular"/>
          <a:cs typeface="Klint Pro Regular"/>
          <a:sym typeface="Klint Pro Regular"/>
        </a:defRPr>
      </a:lvl6pPr>
      <a:lvl7pPr marL="1365311" marR="0" indent="-293913" algn="l" defTabSz="914400" rtl="0" latinLnBrk="0">
        <a:lnSpc>
          <a:spcPct val="90000"/>
        </a:lnSpc>
        <a:spcBef>
          <a:spcPts val="4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sz="1800" b="0" i="0" u="none" strike="noStrike" cap="none" spc="0" baseline="0">
          <a:solidFill>
            <a:srgbClr val="404040"/>
          </a:solidFill>
          <a:uFillTx/>
          <a:latin typeface="Klint Pro Regular"/>
          <a:ea typeface="Klint Pro Regular"/>
          <a:cs typeface="Klint Pro Regular"/>
          <a:sym typeface="Klint Pro Regular"/>
        </a:defRPr>
      </a:lvl7pPr>
      <a:lvl8pPr marL="1565312" marR="0" indent="-293913" algn="l" defTabSz="914400" rtl="0" latinLnBrk="0">
        <a:lnSpc>
          <a:spcPct val="90000"/>
        </a:lnSpc>
        <a:spcBef>
          <a:spcPts val="4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sz="1800" b="0" i="0" u="none" strike="noStrike" cap="none" spc="0" baseline="0">
          <a:solidFill>
            <a:srgbClr val="404040"/>
          </a:solidFill>
          <a:uFillTx/>
          <a:latin typeface="Klint Pro Regular"/>
          <a:ea typeface="Klint Pro Regular"/>
          <a:cs typeface="Klint Pro Regular"/>
          <a:sym typeface="Klint Pro Regular"/>
        </a:defRPr>
      </a:lvl8pPr>
      <a:lvl9pPr marL="1765314" marR="0" indent="-293912" algn="l" defTabSz="914400" rtl="0" latinLnBrk="0">
        <a:lnSpc>
          <a:spcPct val="90000"/>
        </a:lnSpc>
        <a:spcBef>
          <a:spcPts val="4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sz="1800" b="0" i="0" u="none" strike="noStrike" cap="none" spc="0" baseline="0">
          <a:solidFill>
            <a:srgbClr val="404040"/>
          </a:solidFill>
          <a:uFillTx/>
          <a:latin typeface="Klint Pro Regular"/>
          <a:ea typeface="Klint Pro Regular"/>
          <a:cs typeface="Klint Pro Regular"/>
          <a:sym typeface="Klint Pro Regular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time_continue=18&amp;v=USCBCmwMCDA&amp;feature=emb_logo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D6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67"/>
          <p:cNvSpPr txBox="1">
            <a:spLocks noGrp="1"/>
          </p:cNvSpPr>
          <p:nvPr>
            <p:ph type="title" idx="4294967295"/>
          </p:nvPr>
        </p:nvSpPr>
        <p:spPr>
          <a:xfrm>
            <a:off x="915742" y="4705323"/>
            <a:ext cx="9966557" cy="1143005"/>
          </a:xfrm>
          <a:prstGeom prst="rect">
            <a:avLst/>
          </a:prstGeom>
        </p:spPr>
        <p:txBody>
          <a:bodyPr lIns="0" tIns="0" rIns="0" bIns="0"/>
          <a:lstStyle>
            <a:lvl1pPr defTabSz="905255">
              <a:defRPr sz="6500" spc="-118">
                <a:solidFill>
                  <a:srgbClr val="FFFBF8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r>
              <a:t>Digitalmyndigørelse  </a:t>
            </a:r>
          </a:p>
        </p:txBody>
      </p:sp>
      <p:sp>
        <p:nvSpPr>
          <p:cNvPr id="156" name="Shape 68"/>
          <p:cNvSpPr txBox="1">
            <a:spLocks noGrp="1"/>
          </p:cNvSpPr>
          <p:nvPr>
            <p:ph type="body" sz="quarter" idx="4294967295"/>
          </p:nvPr>
        </p:nvSpPr>
        <p:spPr>
          <a:xfrm>
            <a:off x="915742" y="5578283"/>
            <a:ext cx="10058401" cy="1143005"/>
          </a:xfrm>
          <a:prstGeom prst="rect">
            <a:avLst/>
          </a:prstGeom>
        </p:spPr>
        <p:txBody>
          <a:bodyPr lIns="45718" tIns="45718" rIns="45718" bIns="45718"/>
          <a:lstStyle/>
          <a:p>
            <a:pPr marL="0" indent="0">
              <a:lnSpc>
                <a:spcPts val="5600"/>
              </a:lnSpc>
              <a:buSzTx/>
              <a:buNone/>
              <a:defRPr sz="2400" cap="all" spc="200">
                <a:solidFill>
                  <a:srgbClr val="003B41"/>
                </a:solidFill>
              </a:defRPr>
            </a:pPr>
            <a:r>
              <a:t>Modul 2 </a:t>
            </a:r>
            <a:r>
              <a:rPr>
                <a:solidFill>
                  <a:srgbClr val="F35364"/>
                </a:solidFill>
              </a:rPr>
              <a:t> |</a:t>
            </a:r>
            <a:r>
              <a:t>   Digitalanalyse</a:t>
            </a:r>
          </a:p>
        </p:txBody>
      </p:sp>
      <p:sp>
        <p:nvSpPr>
          <p:cNvPr id="157" name="Streg"/>
          <p:cNvSpPr/>
          <p:nvPr/>
        </p:nvSpPr>
        <p:spPr>
          <a:xfrm>
            <a:off x="432717" y="446092"/>
            <a:ext cx="3795466" cy="1"/>
          </a:xfrm>
          <a:prstGeom prst="line">
            <a:avLst/>
          </a:prstGeom>
          <a:ln w="635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8" name="Streg"/>
          <p:cNvSpPr/>
          <p:nvPr/>
        </p:nvSpPr>
        <p:spPr>
          <a:xfrm>
            <a:off x="7963817" y="471492"/>
            <a:ext cx="3795465" cy="1"/>
          </a:xfrm>
          <a:prstGeom prst="line">
            <a:avLst/>
          </a:prstGeom>
          <a:ln w="635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9" name="Forløb: Ejendomsserviceteknikker [komp 1] — fil 12 af 16"/>
          <p:cNvSpPr txBox="1"/>
          <p:nvPr/>
        </p:nvSpPr>
        <p:spPr>
          <a:xfrm>
            <a:off x="4218717" y="333782"/>
            <a:ext cx="3753353" cy="243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20000"/>
              </a:lnSpc>
              <a:defRPr sz="1000" spc="39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lvl1pPr>
          </a:lstStyle>
          <a:p>
            <a:r>
              <a:t>Forløb: Ejendomsserviceteknikker [komp 1] — fil 12 af 16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Analyse af digitalt artefakt"/>
          <p:cNvSpPr txBox="1">
            <a:spLocks noGrp="1"/>
          </p:cNvSpPr>
          <p:nvPr>
            <p:ph type="title" idx="4294967295"/>
          </p:nvPr>
        </p:nvSpPr>
        <p:spPr>
          <a:xfrm>
            <a:off x="-1" y="329190"/>
            <a:ext cx="12281152" cy="1450764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pc="-100">
                <a:solidFill>
                  <a:srgbClr val="1F586C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r>
              <a:t>Analyse af digitalt artefakt </a:t>
            </a:r>
          </a:p>
        </p:txBody>
      </p:sp>
      <p:sp>
        <p:nvSpPr>
          <p:cNvPr id="253" name="Ud af de artefakter, I fandt frem til før,  skal I nu udvælge det, I synes er mest interessant og lave en analyse af"/>
          <p:cNvSpPr txBox="1"/>
          <p:nvPr/>
        </p:nvSpPr>
        <p:spPr>
          <a:xfrm>
            <a:off x="1862068" y="2487027"/>
            <a:ext cx="8557014" cy="7809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ts val="4300"/>
              </a:lnSpc>
              <a:defRPr sz="2400">
                <a:solidFill>
                  <a:srgbClr val="E15F67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endParaRPr dirty="0">
              <a:solidFill>
                <a:srgbClr val="000000"/>
              </a:solidFill>
            </a:endParaRPr>
          </a:p>
          <a:p>
            <a:pPr algn="ctr">
              <a:spcBef>
                <a:spcPts val="1500"/>
              </a:spcBef>
              <a:defRPr sz="2600">
                <a:solidFill>
                  <a:srgbClr val="E15F67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sz="2600" dirty="0" err="1">
                <a:latin typeface="Klint Pro" panose="020D0503020204080204" pitchFamily="34" charset="77"/>
              </a:rPr>
              <a:t>Ud</a:t>
            </a:r>
            <a:r>
              <a:rPr sz="2600" dirty="0">
                <a:latin typeface="Klint Pro" panose="020D0503020204080204" pitchFamily="34" charset="77"/>
              </a:rPr>
              <a:t> </a:t>
            </a:r>
            <a:r>
              <a:rPr sz="2600" dirty="0" err="1">
                <a:latin typeface="Klint Pro" panose="020D0503020204080204" pitchFamily="34" charset="77"/>
              </a:rPr>
              <a:t>af</a:t>
            </a:r>
            <a:r>
              <a:rPr sz="2600" dirty="0">
                <a:latin typeface="Klint Pro" panose="020D0503020204080204" pitchFamily="34" charset="77"/>
              </a:rPr>
              <a:t> de </a:t>
            </a:r>
            <a:r>
              <a:rPr sz="2600" dirty="0" err="1">
                <a:latin typeface="Klint Pro" panose="020D0503020204080204" pitchFamily="34" charset="77"/>
              </a:rPr>
              <a:t>artefakter</a:t>
            </a:r>
            <a:r>
              <a:rPr sz="2600" dirty="0">
                <a:latin typeface="Klint Pro" panose="020D0503020204080204" pitchFamily="34" charset="77"/>
              </a:rPr>
              <a:t>, I </a:t>
            </a:r>
            <a:r>
              <a:rPr sz="2600" dirty="0" err="1">
                <a:latin typeface="Klint Pro" panose="020D0503020204080204" pitchFamily="34" charset="77"/>
              </a:rPr>
              <a:t>fandt</a:t>
            </a:r>
            <a:r>
              <a:rPr sz="2600" dirty="0">
                <a:latin typeface="Klint Pro" panose="020D0503020204080204" pitchFamily="34" charset="77"/>
              </a:rPr>
              <a:t> </a:t>
            </a:r>
            <a:r>
              <a:rPr sz="2600" dirty="0" err="1">
                <a:latin typeface="Klint Pro" panose="020D0503020204080204" pitchFamily="34" charset="77"/>
              </a:rPr>
              <a:t>frem</a:t>
            </a:r>
            <a:r>
              <a:rPr sz="2600" dirty="0">
                <a:latin typeface="Klint Pro" panose="020D0503020204080204" pitchFamily="34" charset="77"/>
              </a:rPr>
              <a:t> </a:t>
            </a:r>
            <a:r>
              <a:rPr sz="2600" dirty="0" err="1">
                <a:latin typeface="Klint Pro" panose="020D0503020204080204" pitchFamily="34" charset="77"/>
              </a:rPr>
              <a:t>til</a:t>
            </a:r>
            <a:r>
              <a:rPr sz="2600" dirty="0">
                <a:latin typeface="Klint Pro" panose="020D0503020204080204" pitchFamily="34" charset="77"/>
              </a:rPr>
              <a:t> </a:t>
            </a:r>
            <a:r>
              <a:rPr sz="2600" dirty="0" err="1">
                <a:latin typeface="Klint Pro" panose="020D0503020204080204" pitchFamily="34" charset="77"/>
              </a:rPr>
              <a:t>før</a:t>
            </a:r>
            <a:r>
              <a:rPr sz="2600" dirty="0">
                <a:latin typeface="Klint Pro" panose="020D0503020204080204" pitchFamily="34" charset="77"/>
              </a:rPr>
              <a:t>, </a:t>
            </a:r>
            <a:br>
              <a:rPr sz="2600" dirty="0">
                <a:latin typeface="Klint Pro" panose="020D0503020204080204" pitchFamily="34" charset="77"/>
              </a:rPr>
            </a:br>
            <a:r>
              <a:rPr sz="2600" dirty="0" err="1">
                <a:latin typeface="Klint Pro" panose="020D0503020204080204" pitchFamily="34" charset="77"/>
              </a:rPr>
              <a:t>skal</a:t>
            </a:r>
            <a:r>
              <a:rPr sz="2600" dirty="0">
                <a:latin typeface="Klint Pro" panose="020D0503020204080204" pitchFamily="34" charset="77"/>
              </a:rPr>
              <a:t> I nu </a:t>
            </a:r>
            <a:r>
              <a:rPr sz="2600" dirty="0" err="1">
                <a:latin typeface="Klint Pro" panose="020D0503020204080204" pitchFamily="34" charset="77"/>
              </a:rPr>
              <a:t>udvælge</a:t>
            </a:r>
            <a:r>
              <a:rPr sz="2600" dirty="0">
                <a:latin typeface="Klint Pro" panose="020D0503020204080204" pitchFamily="34" charset="77"/>
              </a:rPr>
              <a:t> det, I </a:t>
            </a:r>
            <a:r>
              <a:rPr sz="2600" dirty="0" err="1">
                <a:latin typeface="Klint Pro" panose="020D0503020204080204" pitchFamily="34" charset="77"/>
              </a:rPr>
              <a:t>synes</a:t>
            </a:r>
            <a:r>
              <a:rPr sz="2600" dirty="0">
                <a:latin typeface="Klint Pro" panose="020D0503020204080204" pitchFamily="34" charset="77"/>
              </a:rPr>
              <a:t> er </a:t>
            </a:r>
            <a:r>
              <a:rPr sz="2600" dirty="0" err="1">
                <a:latin typeface="Klint Pro" panose="020D0503020204080204" pitchFamily="34" charset="77"/>
              </a:rPr>
              <a:t>mest</a:t>
            </a:r>
            <a:r>
              <a:rPr sz="2600" dirty="0">
                <a:latin typeface="Klint Pro" panose="020D0503020204080204" pitchFamily="34" charset="77"/>
              </a:rPr>
              <a:t> </a:t>
            </a:r>
            <a:r>
              <a:rPr sz="2600" dirty="0" err="1">
                <a:latin typeface="Klint Pro" panose="020D0503020204080204" pitchFamily="34" charset="77"/>
              </a:rPr>
              <a:t>interessant</a:t>
            </a:r>
            <a:r>
              <a:rPr sz="2600" dirty="0">
                <a:latin typeface="Klint Pro" panose="020D0503020204080204" pitchFamily="34" charset="77"/>
              </a:rPr>
              <a:t> </a:t>
            </a:r>
            <a:r>
              <a:rPr sz="2600" dirty="0" err="1">
                <a:latin typeface="Klint Pro" panose="020D0503020204080204" pitchFamily="34" charset="77"/>
              </a:rPr>
              <a:t>og</a:t>
            </a:r>
            <a:r>
              <a:rPr sz="2600" dirty="0">
                <a:latin typeface="Klint Pro" panose="020D0503020204080204" pitchFamily="34" charset="77"/>
              </a:rPr>
              <a:t> lave </a:t>
            </a:r>
            <a:r>
              <a:rPr sz="2600" dirty="0" err="1">
                <a:latin typeface="Klint Pro" panose="020D0503020204080204" pitchFamily="34" charset="77"/>
              </a:rPr>
              <a:t>en</a:t>
            </a:r>
            <a:r>
              <a:rPr sz="2600" dirty="0">
                <a:latin typeface="Klint Pro" panose="020D0503020204080204" pitchFamily="34" charset="77"/>
              </a:rPr>
              <a:t> </a:t>
            </a:r>
            <a:r>
              <a:rPr sz="2600" dirty="0" err="1">
                <a:latin typeface="Klint Pro" panose="020D0503020204080204" pitchFamily="34" charset="77"/>
              </a:rPr>
              <a:t>analyse</a:t>
            </a:r>
            <a:r>
              <a:rPr sz="2600" dirty="0">
                <a:latin typeface="Klint Pro" panose="020D0503020204080204" pitchFamily="34" charset="77"/>
              </a:rPr>
              <a:t> </a:t>
            </a:r>
            <a:r>
              <a:rPr sz="2600" dirty="0" err="1">
                <a:latin typeface="Klint Pro" panose="020D0503020204080204" pitchFamily="34" charset="77"/>
              </a:rPr>
              <a:t>af</a:t>
            </a:r>
            <a:endParaRPr sz="2600" dirty="0">
              <a:solidFill>
                <a:srgbClr val="000000"/>
              </a:solidFill>
              <a:latin typeface="Klint Pro" panose="020D0503020204080204" pitchFamily="34" charset="77"/>
            </a:endParaRPr>
          </a:p>
          <a:p>
            <a:pPr algn="ctr">
              <a:lnSpc>
                <a:spcPts val="5000"/>
              </a:lnSpc>
              <a:spcBef>
                <a:spcPts val="1500"/>
              </a:spcBef>
              <a:defRPr sz="3000">
                <a:solidFill>
                  <a:srgbClr val="E15F67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endParaRPr sz="1200" dirty="0"/>
          </a:p>
          <a:p>
            <a:pPr>
              <a:lnSpc>
                <a:spcPts val="4300"/>
              </a:lnSpc>
              <a:defRPr sz="2400">
                <a:solidFill>
                  <a:srgbClr val="E15F67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endParaRPr sz="1200" dirty="0">
              <a:solidFill>
                <a:srgbClr val="000000"/>
              </a:solidFill>
            </a:endParaRPr>
          </a:p>
          <a:p>
            <a:pPr>
              <a:lnSpc>
                <a:spcPts val="4300"/>
              </a:lnSpc>
              <a:defRPr sz="24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endParaRPr sz="1200" dirty="0"/>
          </a:p>
          <a:p>
            <a:pPr>
              <a:lnSpc>
                <a:spcPts val="4600"/>
              </a:lnSpc>
              <a:defRPr sz="2666">
                <a:latin typeface="Tw Cen MT"/>
                <a:ea typeface="Tw Cen MT"/>
                <a:cs typeface="Tw Cen MT"/>
                <a:sym typeface="Tw Cen MT"/>
              </a:defRPr>
            </a:pPr>
            <a:endParaRPr sz="1200" dirty="0"/>
          </a:p>
          <a:p>
            <a:pPr>
              <a:lnSpc>
                <a:spcPts val="4600"/>
              </a:lnSpc>
              <a:defRPr sz="2666" u="sng">
                <a:latin typeface="Tw Cen MT"/>
                <a:ea typeface="Tw Cen MT"/>
                <a:cs typeface="Tw Cen MT"/>
                <a:sym typeface="Tw Cen MT"/>
              </a:defRPr>
            </a:pPr>
            <a:endParaRPr sz="1200" u="none" dirty="0">
              <a:latin typeface="Times Roman"/>
              <a:ea typeface="Times Roman"/>
              <a:cs typeface="Times Roman"/>
              <a:sym typeface="Times Roman"/>
            </a:endParaRPr>
          </a:p>
          <a:p>
            <a:pPr>
              <a:lnSpc>
                <a:spcPts val="4600"/>
              </a:lnSpc>
              <a:defRPr sz="2666" u="sng">
                <a:latin typeface="Tw Cen MT"/>
                <a:ea typeface="Tw Cen MT"/>
                <a:cs typeface="Tw Cen MT"/>
                <a:sym typeface="Tw Cen MT"/>
              </a:defRPr>
            </a:pPr>
            <a:endParaRPr sz="1200" dirty="0"/>
          </a:p>
          <a:p>
            <a:pPr>
              <a:lnSpc>
                <a:spcPts val="4600"/>
              </a:lnSpc>
              <a:defRPr sz="2666" u="sng">
                <a:latin typeface="Tw Cen MT"/>
                <a:ea typeface="Tw Cen MT"/>
                <a:cs typeface="Tw Cen MT"/>
                <a:sym typeface="Tw Cen MT"/>
              </a:defRPr>
            </a:pPr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Model til analyse af digitalt artefakt"/>
          <p:cNvSpPr txBox="1">
            <a:spLocks noGrp="1"/>
          </p:cNvSpPr>
          <p:nvPr>
            <p:ph type="title" idx="4294967295"/>
          </p:nvPr>
        </p:nvSpPr>
        <p:spPr>
          <a:xfrm>
            <a:off x="-1" y="824820"/>
            <a:ext cx="12281152" cy="955133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/>
              <a:t>Model </a:t>
            </a:r>
            <a:r>
              <a:rPr dirty="0" err="1"/>
              <a:t>til</a:t>
            </a:r>
            <a:r>
              <a:rPr dirty="0"/>
              <a:t> </a:t>
            </a:r>
            <a:r>
              <a:rPr dirty="0" err="1"/>
              <a:t>analyse</a:t>
            </a:r>
            <a:r>
              <a:rPr dirty="0"/>
              <a:t> </a:t>
            </a:r>
            <a:r>
              <a:rPr dirty="0" err="1"/>
              <a:t>af</a:t>
            </a:r>
            <a:r>
              <a:rPr dirty="0"/>
              <a:t> </a:t>
            </a:r>
            <a:r>
              <a:rPr dirty="0" err="1"/>
              <a:t>digitalt</a:t>
            </a:r>
            <a:r>
              <a:rPr dirty="0"/>
              <a:t> </a:t>
            </a:r>
            <a:r>
              <a:rPr dirty="0" err="1"/>
              <a:t>artefakt</a:t>
            </a:r>
            <a:r>
              <a:rPr spc="-25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56" name="Afrundet rektangel"/>
          <p:cNvSpPr/>
          <p:nvPr/>
        </p:nvSpPr>
        <p:spPr>
          <a:xfrm>
            <a:off x="1975511" y="2794000"/>
            <a:ext cx="8330128" cy="3105084"/>
          </a:xfrm>
          <a:prstGeom prst="roundRect">
            <a:avLst>
              <a:gd name="adj" fmla="val 6135"/>
            </a:avLst>
          </a:prstGeom>
          <a:solidFill>
            <a:srgbClr val="F4F9FB"/>
          </a:solidFill>
          <a:ln w="25400">
            <a:solidFill>
              <a:srgbClr val="1F586C"/>
            </a:solidFill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57" name="Afrundet rektangel"/>
          <p:cNvSpPr/>
          <p:nvPr/>
        </p:nvSpPr>
        <p:spPr>
          <a:xfrm>
            <a:off x="4778898" y="3838972"/>
            <a:ext cx="2723354" cy="1015140"/>
          </a:xfrm>
          <a:prstGeom prst="roundRect">
            <a:avLst>
              <a:gd name="adj" fmla="val 6135"/>
            </a:avLst>
          </a:prstGeom>
          <a:solidFill>
            <a:srgbClr val="1F586C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58" name="Streg"/>
          <p:cNvSpPr/>
          <p:nvPr/>
        </p:nvSpPr>
        <p:spPr>
          <a:xfrm flipH="1" flipV="1">
            <a:off x="1976630" y="4346542"/>
            <a:ext cx="3063279" cy="1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59" name="Streg"/>
          <p:cNvSpPr/>
          <p:nvPr/>
        </p:nvSpPr>
        <p:spPr>
          <a:xfrm flipV="1">
            <a:off x="6140575" y="4622800"/>
            <a:ext cx="1" cy="1270000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60" name="Streg"/>
          <p:cNvSpPr/>
          <p:nvPr/>
        </p:nvSpPr>
        <p:spPr>
          <a:xfrm flipH="1" flipV="1">
            <a:off x="7234430" y="4346542"/>
            <a:ext cx="3063279" cy="1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61" name="Streg"/>
          <p:cNvSpPr/>
          <p:nvPr/>
        </p:nvSpPr>
        <p:spPr>
          <a:xfrm flipV="1">
            <a:off x="6140575" y="2794000"/>
            <a:ext cx="1" cy="1270000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62" name="DIGITALT ARTEFAKT"/>
          <p:cNvSpPr txBox="1"/>
          <p:nvPr/>
        </p:nvSpPr>
        <p:spPr>
          <a:xfrm>
            <a:off x="4828134" y="4161123"/>
            <a:ext cx="2624882" cy="369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>
                <a:solidFill>
                  <a:srgbClr val="F4F9FB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lvl1pPr>
          </a:lstStyle>
          <a:p>
            <a:r>
              <a:rPr b="1" dirty="0">
                <a:latin typeface="Klint Pro Light" panose="020D0303020204080204" pitchFamily="34" charset="77"/>
              </a:rPr>
              <a:t>DIGITALT ARTEFAKT</a:t>
            </a:r>
          </a:p>
        </p:txBody>
      </p:sp>
      <p:sp>
        <p:nvSpPr>
          <p:cNvPr id="263" name="TEKNOLOGIANALYSE"/>
          <p:cNvSpPr txBox="1"/>
          <p:nvPr/>
        </p:nvSpPr>
        <p:spPr>
          <a:xfrm>
            <a:off x="2735088" y="3322121"/>
            <a:ext cx="2624882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>
                <a:solidFill>
                  <a:srgbClr val="1F586C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r>
              <a:t>TEKNOLOGIANALYSE</a:t>
            </a:r>
          </a:p>
        </p:txBody>
      </p:sp>
      <p:sp>
        <p:nvSpPr>
          <p:cNvPr id="264" name="BRUGSSTUDIER"/>
          <p:cNvSpPr txBox="1"/>
          <p:nvPr/>
        </p:nvSpPr>
        <p:spPr>
          <a:xfrm>
            <a:off x="7025090" y="3322121"/>
            <a:ext cx="2624882" cy="369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>
                <a:solidFill>
                  <a:srgbClr val="1F586C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r>
              <a:rPr dirty="0">
                <a:latin typeface="Klint Pro" panose="020D0503020204080204" pitchFamily="34" charset="77"/>
              </a:rPr>
              <a:t>BRUGSSTUDIER</a:t>
            </a:r>
          </a:p>
        </p:txBody>
      </p:sp>
      <p:sp>
        <p:nvSpPr>
          <p:cNvPr id="265" name="FORMÅLSANALYSE"/>
          <p:cNvSpPr txBox="1"/>
          <p:nvPr/>
        </p:nvSpPr>
        <p:spPr>
          <a:xfrm>
            <a:off x="7025090" y="5012826"/>
            <a:ext cx="2624882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>
                <a:solidFill>
                  <a:srgbClr val="1F586C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r>
              <a:t>FORMÅLSANALYSE</a:t>
            </a:r>
          </a:p>
        </p:txBody>
      </p:sp>
      <p:sp>
        <p:nvSpPr>
          <p:cNvPr id="266" name="KONSEKVENSANALYSE"/>
          <p:cNvSpPr txBox="1"/>
          <p:nvPr/>
        </p:nvSpPr>
        <p:spPr>
          <a:xfrm>
            <a:off x="2735088" y="5012826"/>
            <a:ext cx="2624882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>
                <a:solidFill>
                  <a:srgbClr val="1F586C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r>
              <a:t>KONSEKVENSANALYSE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Teknologianalyse"/>
          <p:cNvSpPr txBox="1">
            <a:spLocks noGrp="1"/>
          </p:cNvSpPr>
          <p:nvPr>
            <p:ph type="title" idx="4294967295"/>
          </p:nvPr>
        </p:nvSpPr>
        <p:spPr>
          <a:xfrm>
            <a:off x="-1" y="824820"/>
            <a:ext cx="12281152" cy="955133"/>
          </a:xfrm>
          <a:prstGeom prst="rect">
            <a:avLst/>
          </a:prstGeom>
        </p:spPr>
        <p:txBody>
          <a:bodyPr lIns="0" tIns="0" rIns="0" bIns="0"/>
          <a:lstStyle/>
          <a:p>
            <a: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Teknologianalyse</a:t>
            </a:r>
            <a:r>
              <a:rPr sz="1200" spc="-25">
                <a:solidFill>
                  <a:srgbClr val="000000"/>
                </a:solidFill>
              </a:rPr>
              <a:t>  </a:t>
            </a:r>
          </a:p>
        </p:txBody>
      </p:sp>
      <p:sp>
        <p:nvSpPr>
          <p:cNvPr id="269" name="Her skal du beskrive det digitale artefakt. Det overordnede spørgsmål, du kan stille, er:…"/>
          <p:cNvSpPr txBox="1">
            <a:spLocks noGrp="1"/>
          </p:cNvSpPr>
          <p:nvPr>
            <p:ph type="body" idx="4294967295"/>
          </p:nvPr>
        </p:nvSpPr>
        <p:spPr>
          <a:xfrm>
            <a:off x="2031952" y="2481096"/>
            <a:ext cx="9018368" cy="4716512"/>
          </a:xfrm>
          <a:prstGeom prst="rect">
            <a:avLst/>
          </a:prstGeom>
        </p:spPr>
        <p:txBody>
          <a:bodyPr/>
          <a:lstStyle/>
          <a:p>
            <a:pPr marL="0" lvl="1" indent="228600">
              <a:spcBef>
                <a:spcPts val="2400"/>
              </a:spcBef>
              <a:buClrTx/>
              <a:buSzTx/>
              <a:buFontTx/>
              <a:buNone/>
              <a:defRPr sz="1600">
                <a:solidFill>
                  <a:srgbClr val="E15F67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rPr b="1" dirty="0">
                <a:latin typeface="Klint Pro Light" panose="020D0303020204080204" pitchFamily="34" charset="77"/>
              </a:rPr>
              <a:t>Her </a:t>
            </a:r>
            <a:r>
              <a:rPr b="1" dirty="0" err="1">
                <a:latin typeface="Klint Pro Light" panose="020D0303020204080204" pitchFamily="34" charset="77"/>
              </a:rPr>
              <a:t>skal</a:t>
            </a:r>
            <a:r>
              <a:rPr b="1" dirty="0">
                <a:latin typeface="Klint Pro Light" panose="020D0303020204080204" pitchFamily="34" charset="77"/>
              </a:rPr>
              <a:t> du </a:t>
            </a:r>
            <a:r>
              <a:rPr b="1" u="sng" dirty="0" err="1">
                <a:latin typeface="Klint Pro Light" panose="020D0303020204080204" pitchFamily="34" charset="77"/>
              </a:rPr>
              <a:t>beskrive</a:t>
            </a:r>
            <a:r>
              <a:rPr b="1" u="sng" dirty="0">
                <a:latin typeface="Klint Pro Light" panose="020D0303020204080204" pitchFamily="34" charset="77"/>
              </a:rPr>
              <a:t> </a:t>
            </a:r>
            <a:r>
              <a:rPr b="1" dirty="0">
                <a:latin typeface="Klint Pro Light" panose="020D0303020204080204" pitchFamily="34" charset="77"/>
              </a:rPr>
              <a:t>det </a:t>
            </a:r>
            <a:r>
              <a:rPr b="1" dirty="0" err="1">
                <a:latin typeface="Klint Pro Light" panose="020D0303020204080204" pitchFamily="34" charset="77"/>
              </a:rPr>
              <a:t>digitale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artefakt</a:t>
            </a:r>
            <a:r>
              <a:rPr b="1" dirty="0">
                <a:latin typeface="Klint Pro Light" panose="020D0303020204080204" pitchFamily="34" charset="77"/>
              </a:rPr>
              <a:t>. Det </a:t>
            </a:r>
            <a:r>
              <a:rPr b="1" dirty="0" err="1">
                <a:latin typeface="Klint Pro Light" panose="020D0303020204080204" pitchFamily="34" charset="77"/>
              </a:rPr>
              <a:t>overordnede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spørgsmål</a:t>
            </a:r>
            <a:r>
              <a:rPr b="1" dirty="0">
                <a:latin typeface="Klint Pro Light" panose="020D0303020204080204" pitchFamily="34" charset="77"/>
              </a:rPr>
              <a:t>, du </a:t>
            </a:r>
            <a:r>
              <a:rPr b="1" dirty="0" err="1">
                <a:latin typeface="Klint Pro Light" panose="020D0303020204080204" pitchFamily="34" charset="77"/>
              </a:rPr>
              <a:t>kan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stille</a:t>
            </a:r>
            <a:r>
              <a:rPr b="1" dirty="0">
                <a:latin typeface="Klint Pro Light" panose="020D0303020204080204" pitchFamily="34" charset="77"/>
              </a:rPr>
              <a:t>, er:</a:t>
            </a:r>
          </a:p>
          <a:p>
            <a:pPr marL="384047" lvl="1" indent="-182879">
              <a:spcBef>
                <a:spcPts val="2400"/>
              </a:spcBef>
              <a:buClr>
                <a:srgbClr val="F35364"/>
              </a:buClr>
              <a:defRPr sz="1600"/>
            </a:pPr>
            <a:r>
              <a:rPr b="1" dirty="0" err="1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Hvad</a:t>
            </a:r>
            <a:r>
              <a:rPr b="1" dirty="0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 er det? </a:t>
            </a:r>
            <a:r>
              <a:rPr dirty="0"/>
              <a:t>Du </a:t>
            </a:r>
            <a:r>
              <a:rPr dirty="0" err="1"/>
              <a:t>kan</a:t>
            </a:r>
            <a:r>
              <a:rPr dirty="0"/>
              <a:t> </a:t>
            </a:r>
            <a:r>
              <a:rPr dirty="0" err="1"/>
              <a:t>fx</a:t>
            </a:r>
            <a:r>
              <a:rPr dirty="0"/>
              <a:t> se </a:t>
            </a:r>
            <a:r>
              <a:rPr dirty="0" err="1"/>
              <a:t>på</a:t>
            </a:r>
            <a:r>
              <a:rPr dirty="0"/>
              <a:t>, om der </a:t>
            </a:r>
            <a:r>
              <a:rPr dirty="0" err="1"/>
              <a:t>hører</a:t>
            </a:r>
            <a:r>
              <a:rPr dirty="0"/>
              <a:t> </a:t>
            </a:r>
            <a:r>
              <a:rPr dirty="0" err="1"/>
              <a:t>tekniske</a:t>
            </a:r>
            <a:r>
              <a:rPr dirty="0"/>
              <a:t> </a:t>
            </a:r>
            <a:r>
              <a:rPr dirty="0" err="1"/>
              <a:t>specifikationer</a:t>
            </a:r>
            <a:r>
              <a:rPr dirty="0"/>
              <a:t> </a:t>
            </a:r>
            <a:r>
              <a:rPr dirty="0" err="1"/>
              <a:t>til</a:t>
            </a:r>
            <a:r>
              <a:rPr dirty="0"/>
              <a:t> </a:t>
            </a:r>
            <a:r>
              <a:rPr dirty="0" err="1"/>
              <a:t>artefaktet</a:t>
            </a:r>
            <a:r>
              <a:rPr dirty="0"/>
              <a:t>. </a:t>
            </a:r>
            <a:br>
              <a:rPr dirty="0"/>
            </a:br>
            <a:r>
              <a:rPr dirty="0"/>
              <a:t>Du </a:t>
            </a:r>
            <a:r>
              <a:rPr dirty="0" err="1"/>
              <a:t>kan</a:t>
            </a:r>
            <a:r>
              <a:rPr dirty="0"/>
              <a:t> lave det </a:t>
            </a:r>
            <a:r>
              <a:rPr dirty="0" err="1"/>
              <a:t>som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teknisk</a:t>
            </a:r>
            <a:r>
              <a:rPr dirty="0"/>
              <a:t> </a:t>
            </a:r>
            <a:r>
              <a:rPr dirty="0" err="1"/>
              <a:t>gennemgang</a:t>
            </a:r>
            <a:r>
              <a:rPr dirty="0"/>
              <a:t>, </a:t>
            </a:r>
            <a:r>
              <a:rPr dirty="0" err="1"/>
              <a:t>hvor</a:t>
            </a:r>
            <a:r>
              <a:rPr dirty="0"/>
              <a:t> du </a:t>
            </a:r>
            <a:r>
              <a:rPr dirty="0" err="1"/>
              <a:t>går</a:t>
            </a:r>
            <a:r>
              <a:rPr dirty="0"/>
              <a:t> hele </a:t>
            </a:r>
            <a:r>
              <a:rPr dirty="0" err="1"/>
              <a:t>artefaktet</a:t>
            </a:r>
            <a:r>
              <a:rPr dirty="0"/>
              <a:t> </a:t>
            </a:r>
            <a:r>
              <a:rPr dirty="0" err="1"/>
              <a:t>igennem</a:t>
            </a:r>
            <a:r>
              <a:rPr dirty="0"/>
              <a:t> </a:t>
            </a:r>
            <a:r>
              <a:rPr dirty="0" err="1"/>
              <a:t>og</a:t>
            </a:r>
            <a:r>
              <a:rPr dirty="0"/>
              <a:t> </a:t>
            </a:r>
            <a:r>
              <a:rPr dirty="0" err="1"/>
              <a:t>kommer</a:t>
            </a:r>
            <a:r>
              <a:rPr dirty="0"/>
              <a:t> </a:t>
            </a:r>
            <a:r>
              <a:rPr dirty="0" err="1"/>
              <a:t>omkring</a:t>
            </a:r>
            <a:r>
              <a:rPr dirty="0"/>
              <a:t>:</a:t>
            </a:r>
            <a:endParaRPr dirty="0">
              <a:solidFill>
                <a:srgbClr val="000000"/>
              </a:solidFill>
            </a:endParaRPr>
          </a:p>
          <a:p>
            <a:pPr lvl="3">
              <a:spcBef>
                <a:spcPts val="1200"/>
              </a:spcBef>
              <a:buClr>
                <a:srgbClr val="F35364"/>
              </a:buClr>
              <a:defRPr sz="1600"/>
            </a:pPr>
            <a:r>
              <a:rPr b="1" dirty="0" err="1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Udseende</a:t>
            </a:r>
            <a:r>
              <a:rPr b="1" dirty="0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: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dirty="0"/>
              <a:t>form, </a:t>
            </a:r>
            <a:r>
              <a:rPr dirty="0" err="1"/>
              <a:t>farve</a:t>
            </a:r>
            <a:r>
              <a:rPr dirty="0"/>
              <a:t>, </a:t>
            </a:r>
            <a:r>
              <a:rPr dirty="0" err="1"/>
              <a:t>materiale</a:t>
            </a:r>
            <a:r>
              <a:rPr dirty="0"/>
              <a:t> mv</a:t>
            </a:r>
            <a:r>
              <a:rPr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</a:p>
          <a:p>
            <a:pPr lvl="3">
              <a:spcBef>
                <a:spcPts val="1200"/>
              </a:spcBef>
              <a:buClr>
                <a:srgbClr val="F35364"/>
              </a:buClr>
              <a:defRPr sz="1600"/>
            </a:pPr>
            <a:r>
              <a:rPr b="1" dirty="0" err="1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Funktionalitet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dirty="0"/>
              <a:t>(</a:t>
            </a:r>
            <a:r>
              <a:rPr dirty="0" err="1"/>
              <a:t>hvad</a:t>
            </a:r>
            <a:r>
              <a:rPr dirty="0"/>
              <a:t> </a:t>
            </a:r>
            <a:r>
              <a:rPr dirty="0" err="1"/>
              <a:t>gør</a:t>
            </a:r>
            <a:r>
              <a:rPr dirty="0"/>
              <a:t> den)</a:t>
            </a:r>
            <a:r>
              <a:rPr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</a:p>
          <a:p>
            <a:pPr lvl="3">
              <a:spcBef>
                <a:spcPts val="1200"/>
              </a:spcBef>
              <a:buClr>
                <a:srgbClr val="F35364"/>
              </a:buClr>
              <a:defRPr sz="1600"/>
            </a:pPr>
            <a:r>
              <a:rPr b="1" dirty="0" err="1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Brugergrænseflade</a:t>
            </a:r>
            <a:r>
              <a:rPr dirty="0"/>
              <a:t> (display, </a:t>
            </a:r>
            <a:r>
              <a:rPr dirty="0" err="1"/>
              <a:t>knapper</a:t>
            </a:r>
            <a:r>
              <a:rPr dirty="0"/>
              <a:t>, </a:t>
            </a:r>
            <a:r>
              <a:rPr dirty="0" err="1"/>
              <a:t>lyd</a:t>
            </a:r>
            <a:r>
              <a:rPr dirty="0"/>
              <a:t>, </a:t>
            </a:r>
            <a:r>
              <a:rPr dirty="0" err="1"/>
              <a:t>lys</a:t>
            </a:r>
            <a:r>
              <a:rPr dirty="0"/>
              <a:t>)</a:t>
            </a:r>
            <a:r>
              <a:rPr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</a:p>
          <a:p>
            <a:pPr lvl="3">
              <a:spcBef>
                <a:spcPts val="1200"/>
              </a:spcBef>
              <a:buClr>
                <a:srgbClr val="F35364"/>
              </a:buClr>
              <a:defRPr sz="1600"/>
            </a:pPr>
            <a:r>
              <a:rPr b="1" dirty="0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Input-</a:t>
            </a:r>
            <a:r>
              <a:rPr b="1" dirty="0" err="1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teknologi</a:t>
            </a:r>
            <a:r>
              <a:rPr dirty="0">
                <a:latin typeface="Klint Pro Light"/>
                <a:ea typeface="Klint Pro Light"/>
                <a:cs typeface="Klint Pro Light"/>
                <a:sym typeface="Klint Pro Medium"/>
              </a:rPr>
              <a:t> </a:t>
            </a:r>
            <a:r>
              <a:rPr dirty="0"/>
              <a:t>(</a:t>
            </a:r>
            <a:r>
              <a:rPr dirty="0" err="1"/>
              <a:t>hvilke</a:t>
            </a:r>
            <a:r>
              <a:rPr dirty="0"/>
              <a:t> </a:t>
            </a:r>
            <a:r>
              <a:rPr dirty="0" err="1"/>
              <a:t>datainput</a:t>
            </a:r>
            <a:r>
              <a:rPr dirty="0"/>
              <a:t>, </a:t>
            </a:r>
            <a:r>
              <a:rPr dirty="0" err="1"/>
              <a:t>fx</a:t>
            </a:r>
            <a:r>
              <a:rPr dirty="0"/>
              <a:t> </a:t>
            </a:r>
            <a:r>
              <a:rPr dirty="0" err="1"/>
              <a:t>censorer</a:t>
            </a:r>
            <a:r>
              <a:rPr dirty="0"/>
              <a:t>, </a:t>
            </a:r>
            <a:r>
              <a:rPr dirty="0" err="1"/>
              <a:t>kamera</a:t>
            </a:r>
            <a:r>
              <a:rPr dirty="0"/>
              <a:t>, </a:t>
            </a:r>
            <a:r>
              <a:rPr dirty="0" err="1"/>
              <a:t>satellit</a:t>
            </a:r>
            <a:r>
              <a:rPr dirty="0"/>
              <a:t> mv)</a:t>
            </a:r>
            <a:r>
              <a:rPr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</a:p>
          <a:p>
            <a:pPr lvl="3">
              <a:spcBef>
                <a:spcPts val="1200"/>
              </a:spcBef>
              <a:buClr>
                <a:srgbClr val="F35364"/>
              </a:buClr>
              <a:defRPr sz="1600"/>
            </a:pPr>
            <a:r>
              <a:rPr b="1" dirty="0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Output-</a:t>
            </a:r>
            <a:r>
              <a:rPr b="1" dirty="0" err="1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teknologi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dirty="0"/>
              <a:t>(</a:t>
            </a:r>
            <a:r>
              <a:rPr dirty="0" err="1"/>
              <a:t>fx</a:t>
            </a:r>
            <a:r>
              <a:rPr dirty="0"/>
              <a:t> </a:t>
            </a:r>
            <a:r>
              <a:rPr dirty="0" err="1"/>
              <a:t>lyd</a:t>
            </a:r>
            <a:r>
              <a:rPr dirty="0"/>
              <a:t>, </a:t>
            </a:r>
            <a:r>
              <a:rPr dirty="0" err="1"/>
              <a:t>lys</a:t>
            </a:r>
            <a:r>
              <a:rPr dirty="0"/>
              <a:t>, </a:t>
            </a:r>
            <a:r>
              <a:rPr dirty="0" err="1"/>
              <a:t>funktion</a:t>
            </a:r>
            <a:r>
              <a:rPr dirty="0"/>
              <a:t>, </a:t>
            </a:r>
            <a:r>
              <a:rPr dirty="0" err="1"/>
              <a:t>bevægelse</a:t>
            </a:r>
            <a:r>
              <a:rPr dirty="0"/>
              <a:t>)</a:t>
            </a:r>
            <a:endParaRPr dirty="0">
              <a:solidFill>
                <a:srgbClr val="000000"/>
              </a:solidFill>
            </a:endParaRPr>
          </a:p>
          <a:p>
            <a:pPr marL="418011" lvl="3" indent="0">
              <a:spcBef>
                <a:spcPts val="2400"/>
              </a:spcBef>
              <a:buClrTx/>
              <a:buSzTx/>
              <a:buNone/>
              <a:defRPr sz="1600"/>
            </a:pPr>
            <a:r>
              <a:rPr dirty="0" err="1"/>
              <a:t>Vær</a:t>
            </a:r>
            <a:r>
              <a:rPr dirty="0"/>
              <a:t> </a:t>
            </a:r>
            <a:r>
              <a:rPr dirty="0" err="1"/>
              <a:t>opmærksom</a:t>
            </a:r>
            <a:r>
              <a:rPr dirty="0"/>
              <a:t> </a:t>
            </a:r>
            <a:r>
              <a:rPr dirty="0" err="1"/>
              <a:t>på</a:t>
            </a:r>
            <a:r>
              <a:rPr dirty="0"/>
              <a:t>, at mange </a:t>
            </a:r>
            <a:r>
              <a:rPr dirty="0" err="1"/>
              <a:t>moderne</a:t>
            </a:r>
            <a:r>
              <a:rPr dirty="0"/>
              <a:t> </a:t>
            </a:r>
            <a:r>
              <a:rPr dirty="0" err="1"/>
              <a:t>teknologier</a:t>
            </a:r>
            <a:r>
              <a:rPr dirty="0"/>
              <a:t> har </a:t>
            </a:r>
            <a:r>
              <a:rPr dirty="0" err="1"/>
              <a:t>usynlige</a:t>
            </a:r>
            <a:r>
              <a:rPr dirty="0"/>
              <a:t> </a:t>
            </a:r>
            <a:r>
              <a:rPr dirty="0" err="1"/>
              <a:t>funktioner</a:t>
            </a:r>
            <a:r>
              <a:rPr dirty="0"/>
              <a:t> </a:t>
            </a:r>
            <a:r>
              <a:rPr dirty="0" err="1"/>
              <a:t>og</a:t>
            </a:r>
            <a:r>
              <a:rPr dirty="0"/>
              <a:t> </a:t>
            </a:r>
            <a:r>
              <a:rPr dirty="0" err="1"/>
              <a:t>trådløse</a:t>
            </a:r>
            <a:r>
              <a:rPr dirty="0"/>
              <a:t> </a:t>
            </a:r>
            <a:r>
              <a:rPr dirty="0" err="1"/>
              <a:t>forbindelser</a:t>
            </a:r>
            <a:r>
              <a:rPr dirty="0"/>
              <a:t>. </a:t>
            </a:r>
            <a:r>
              <a:rPr dirty="0" err="1"/>
              <a:t>Forsøg</a:t>
            </a:r>
            <a:r>
              <a:rPr dirty="0"/>
              <a:t> at </a:t>
            </a:r>
            <a:r>
              <a:rPr dirty="0" err="1"/>
              <a:t>få</a:t>
            </a:r>
            <a:r>
              <a:rPr dirty="0"/>
              <a:t> </a:t>
            </a:r>
            <a:r>
              <a:rPr dirty="0" err="1"/>
              <a:t>afdækket</a:t>
            </a:r>
            <a:r>
              <a:rPr dirty="0"/>
              <a:t> det hele.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Formålsanalyse"/>
          <p:cNvSpPr txBox="1">
            <a:spLocks noGrp="1"/>
          </p:cNvSpPr>
          <p:nvPr>
            <p:ph type="title" idx="4294967295"/>
          </p:nvPr>
        </p:nvSpPr>
        <p:spPr>
          <a:xfrm>
            <a:off x="-1" y="824820"/>
            <a:ext cx="12281152" cy="955133"/>
          </a:xfrm>
          <a:prstGeom prst="rect">
            <a:avLst/>
          </a:prstGeom>
        </p:spPr>
        <p:txBody>
          <a:bodyPr lIns="0" tIns="0" rIns="0" bIns="0"/>
          <a:lstStyle/>
          <a:p>
            <a: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Formålsanalyse</a:t>
            </a:r>
            <a:r>
              <a:rPr sz="1200" spc="-25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72" name="Producenten af det digitale artefakt har haft en intention  om, at du skal bruge det på en bestemt måde.…"/>
          <p:cNvSpPr txBox="1">
            <a:spLocks noGrp="1"/>
          </p:cNvSpPr>
          <p:nvPr>
            <p:ph type="body" sz="half" idx="4294967295"/>
          </p:nvPr>
        </p:nvSpPr>
        <p:spPr>
          <a:xfrm>
            <a:off x="1177915" y="2947913"/>
            <a:ext cx="4939534" cy="449923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1" indent="0">
              <a:spcBef>
                <a:spcPts val="2200"/>
              </a:spcBef>
              <a:buClrTx/>
              <a:buSzTx/>
              <a:buNone/>
              <a:defRPr>
                <a:solidFill>
                  <a:srgbClr val="E15F67"/>
                </a:solidFill>
              </a:defRPr>
            </a:pPr>
            <a:r>
              <a:rPr sz="1900" dirty="0" err="1"/>
              <a:t>Producenten</a:t>
            </a:r>
            <a:r>
              <a:rPr sz="1900" dirty="0"/>
              <a:t> </a:t>
            </a:r>
            <a:r>
              <a:rPr sz="1900" dirty="0" err="1"/>
              <a:t>af</a:t>
            </a:r>
            <a:r>
              <a:rPr sz="1900" dirty="0"/>
              <a:t> det </a:t>
            </a:r>
            <a:r>
              <a:rPr sz="1900" dirty="0" err="1"/>
              <a:t>digitale</a:t>
            </a:r>
            <a:r>
              <a:rPr sz="1900" dirty="0"/>
              <a:t> </a:t>
            </a:r>
            <a:r>
              <a:rPr sz="1900" dirty="0" err="1"/>
              <a:t>artefakt</a:t>
            </a:r>
            <a:r>
              <a:rPr sz="1900" dirty="0"/>
              <a:t> har haft </a:t>
            </a:r>
            <a:br>
              <a:rPr lang="da-DK" sz="1900" dirty="0"/>
            </a:br>
            <a:r>
              <a:rPr sz="1900" dirty="0" err="1"/>
              <a:t>en</a:t>
            </a:r>
            <a:r>
              <a:rPr sz="1900" dirty="0"/>
              <a:t> </a:t>
            </a:r>
            <a:r>
              <a:rPr sz="1900" u="sng" dirty="0"/>
              <a:t>intention </a:t>
            </a:r>
            <a:r>
              <a:rPr sz="1900" dirty="0"/>
              <a:t>om, at du </a:t>
            </a:r>
            <a:r>
              <a:rPr sz="1900" dirty="0" err="1"/>
              <a:t>skal</a:t>
            </a:r>
            <a:r>
              <a:rPr sz="1900" dirty="0"/>
              <a:t> </a:t>
            </a:r>
            <a:r>
              <a:rPr sz="1900" dirty="0" err="1"/>
              <a:t>bruge</a:t>
            </a:r>
            <a:r>
              <a:rPr sz="1900" dirty="0"/>
              <a:t> det </a:t>
            </a:r>
            <a:r>
              <a:rPr sz="1900" dirty="0" err="1"/>
              <a:t>på</a:t>
            </a:r>
            <a:r>
              <a:rPr sz="1900" dirty="0"/>
              <a:t> </a:t>
            </a:r>
            <a:r>
              <a:rPr sz="1900" dirty="0" err="1"/>
              <a:t>en</a:t>
            </a:r>
            <a:r>
              <a:rPr sz="1900" dirty="0"/>
              <a:t> </a:t>
            </a:r>
            <a:r>
              <a:rPr sz="1900" dirty="0" err="1"/>
              <a:t>bestemt</a:t>
            </a:r>
            <a:r>
              <a:rPr sz="1900" dirty="0"/>
              <a:t> </a:t>
            </a:r>
            <a:r>
              <a:rPr sz="1900" dirty="0" err="1"/>
              <a:t>måde</a:t>
            </a:r>
            <a:r>
              <a:rPr sz="1900" dirty="0"/>
              <a:t>. </a:t>
            </a:r>
          </a:p>
          <a:p>
            <a:pPr marL="0" lvl="1" indent="0">
              <a:spcBef>
                <a:spcPts val="1500"/>
              </a:spcBef>
              <a:buClrTx/>
              <a:buSzTx/>
              <a:buNone/>
            </a:pPr>
            <a:r>
              <a:rPr sz="1900" dirty="0"/>
              <a:t>Det handler </a:t>
            </a:r>
            <a:r>
              <a:rPr sz="1900" dirty="0" err="1"/>
              <a:t>ikke</a:t>
            </a:r>
            <a:r>
              <a:rPr sz="1900" dirty="0"/>
              <a:t> om, </a:t>
            </a:r>
            <a:r>
              <a:rPr sz="1900" dirty="0" err="1"/>
              <a:t>hvordan</a:t>
            </a:r>
            <a:r>
              <a:rPr sz="1900" dirty="0"/>
              <a:t> du </a:t>
            </a:r>
            <a:r>
              <a:rPr sz="1900" dirty="0" err="1"/>
              <a:t>faktisk</a:t>
            </a:r>
            <a:r>
              <a:rPr sz="1900" dirty="0"/>
              <a:t> </a:t>
            </a:r>
            <a:r>
              <a:rPr sz="1900" dirty="0" err="1"/>
              <a:t>bruger</a:t>
            </a:r>
            <a:r>
              <a:rPr sz="1900" dirty="0"/>
              <a:t> det, men </a:t>
            </a:r>
            <a:r>
              <a:rPr sz="1900" dirty="0" err="1"/>
              <a:t>hvordan</a:t>
            </a:r>
            <a:r>
              <a:rPr sz="1900" dirty="0"/>
              <a:t> </a:t>
            </a:r>
            <a:r>
              <a:rPr sz="1900" dirty="0" err="1"/>
              <a:t>producenten</a:t>
            </a:r>
            <a:r>
              <a:rPr sz="1900" dirty="0"/>
              <a:t> har </a:t>
            </a:r>
            <a:r>
              <a:rPr sz="1900" dirty="0" err="1"/>
              <a:t>forestillet</a:t>
            </a:r>
            <a:r>
              <a:rPr sz="1900" dirty="0"/>
              <a:t> sig, at det passer </a:t>
            </a:r>
            <a:r>
              <a:rPr sz="1900" dirty="0" err="1"/>
              <a:t>til</a:t>
            </a:r>
            <a:r>
              <a:rPr sz="1900" dirty="0"/>
              <a:t> </a:t>
            </a:r>
            <a:r>
              <a:rPr sz="1900" dirty="0" err="1"/>
              <a:t>dit</a:t>
            </a:r>
            <a:r>
              <a:rPr sz="1900" dirty="0"/>
              <a:t> </a:t>
            </a:r>
            <a:r>
              <a:rPr sz="1900" dirty="0" err="1"/>
              <a:t>arbejde</a:t>
            </a:r>
            <a:r>
              <a:rPr sz="1900" dirty="0"/>
              <a:t>.</a:t>
            </a:r>
          </a:p>
          <a:p>
            <a:pPr marL="0" lvl="1" indent="0">
              <a:spcBef>
                <a:spcPts val="1500"/>
              </a:spcBef>
              <a:buClrTx/>
              <a:buSzTx/>
              <a:buNone/>
            </a:pPr>
            <a:r>
              <a:rPr sz="1900" dirty="0"/>
              <a:t>Det </a:t>
            </a:r>
            <a:r>
              <a:rPr sz="1900" dirty="0" err="1"/>
              <a:t>overordnede</a:t>
            </a:r>
            <a:r>
              <a:rPr sz="1900" dirty="0"/>
              <a:t> </a:t>
            </a:r>
            <a:r>
              <a:rPr sz="1900" dirty="0" err="1"/>
              <a:t>spørgsmål</a:t>
            </a:r>
            <a:r>
              <a:rPr sz="1900" dirty="0"/>
              <a:t>, du </a:t>
            </a:r>
            <a:r>
              <a:rPr sz="1900" dirty="0" err="1"/>
              <a:t>kan</a:t>
            </a:r>
            <a:r>
              <a:rPr sz="1900" dirty="0"/>
              <a:t> </a:t>
            </a:r>
            <a:r>
              <a:rPr sz="1900" dirty="0" err="1"/>
              <a:t>stille</a:t>
            </a:r>
            <a:r>
              <a:rPr sz="1900" dirty="0"/>
              <a:t>, er: </a:t>
            </a:r>
            <a:r>
              <a:rPr sz="1900" u="sng" dirty="0" err="1"/>
              <a:t>Hvorfor</a:t>
            </a:r>
            <a:r>
              <a:rPr sz="1900" u="sng" dirty="0"/>
              <a:t> er det </a:t>
            </a:r>
            <a:r>
              <a:rPr sz="1900" u="sng" dirty="0" err="1"/>
              <a:t>lavet</a:t>
            </a:r>
            <a:r>
              <a:rPr sz="1900" u="sng" dirty="0"/>
              <a:t>? </a:t>
            </a:r>
            <a:endParaRPr sz="1900" dirty="0">
              <a:solidFill>
                <a:srgbClr val="000000"/>
              </a:solidFill>
              <a:latin typeface="Times Roman"/>
              <a:ea typeface="Times Roman"/>
              <a:cs typeface="Times Roman"/>
              <a:sym typeface="Times Roman"/>
            </a:endParaRPr>
          </a:p>
          <a:p>
            <a:pPr marL="0" lvl="1" indent="228600">
              <a:spcBef>
                <a:spcPts val="1500"/>
              </a:spcBef>
              <a:buClrTx/>
              <a:buSzTx/>
              <a:buFontTx/>
              <a:buNone/>
              <a:defRPr sz="2400"/>
            </a:pPr>
            <a:endParaRPr sz="1200" dirty="0">
              <a:latin typeface="Times Roman"/>
              <a:ea typeface="Times Roman"/>
              <a:cs typeface="Times Roman"/>
              <a:sym typeface="Times Roman"/>
            </a:endParaRPr>
          </a:p>
        </p:txBody>
      </p:sp>
      <p:sp>
        <p:nvSpPr>
          <p:cNvPr id="273" name="Nogle gange kan der også være formål, som man ikke umiddelbart lægger mærke til.  I formålsanalysen skal du også bruge den teknologianalyse, du netop har lavet, og se på hvorfor artefaktet ser ud og opfører sig, som det gør, set i forhold til, hvad formå"/>
          <p:cNvSpPr txBox="1"/>
          <p:nvPr/>
        </p:nvSpPr>
        <p:spPr>
          <a:xfrm>
            <a:off x="6400799" y="2947913"/>
            <a:ext cx="4702435" cy="44992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pPr lvl="1" defTabSz="914400">
              <a:lnSpc>
                <a:spcPct val="90000"/>
              </a:lnSpc>
              <a:spcBef>
                <a:spcPts val="2400"/>
              </a:spcBef>
              <a:defRPr>
                <a:solidFill>
                  <a:srgbClr val="1F35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 err="1"/>
              <a:t>Nogle</a:t>
            </a:r>
            <a:r>
              <a:rPr dirty="0"/>
              <a:t> </a:t>
            </a:r>
            <a:r>
              <a:rPr dirty="0" err="1"/>
              <a:t>gange</a:t>
            </a:r>
            <a:r>
              <a:rPr dirty="0"/>
              <a:t> </a:t>
            </a:r>
            <a:r>
              <a:rPr dirty="0" err="1"/>
              <a:t>kan</a:t>
            </a:r>
            <a:r>
              <a:rPr dirty="0"/>
              <a:t> der </a:t>
            </a:r>
            <a:r>
              <a:rPr dirty="0" err="1"/>
              <a:t>også</a:t>
            </a:r>
            <a:r>
              <a:rPr dirty="0"/>
              <a:t> </a:t>
            </a:r>
            <a:r>
              <a:rPr dirty="0" err="1"/>
              <a:t>være</a:t>
            </a:r>
            <a:r>
              <a:rPr dirty="0"/>
              <a:t> </a:t>
            </a:r>
            <a:r>
              <a:rPr dirty="0" err="1"/>
              <a:t>formål</a:t>
            </a:r>
            <a:r>
              <a:rPr dirty="0"/>
              <a:t>, </a:t>
            </a:r>
            <a:r>
              <a:rPr dirty="0" err="1"/>
              <a:t>som</a:t>
            </a:r>
            <a:r>
              <a:rPr dirty="0"/>
              <a:t> man </a:t>
            </a:r>
            <a:r>
              <a:rPr dirty="0" err="1"/>
              <a:t>ikke</a:t>
            </a:r>
            <a:r>
              <a:rPr dirty="0"/>
              <a:t> </a:t>
            </a:r>
            <a:r>
              <a:rPr dirty="0" err="1"/>
              <a:t>umiddelbart</a:t>
            </a:r>
            <a:r>
              <a:rPr dirty="0"/>
              <a:t> </a:t>
            </a:r>
            <a:r>
              <a:rPr dirty="0" err="1"/>
              <a:t>lægger</a:t>
            </a:r>
            <a:r>
              <a:rPr dirty="0"/>
              <a:t> </a:t>
            </a:r>
            <a:r>
              <a:rPr dirty="0" err="1"/>
              <a:t>mærke</a:t>
            </a:r>
            <a:r>
              <a:rPr dirty="0"/>
              <a:t> </a:t>
            </a:r>
            <a:r>
              <a:rPr dirty="0" err="1"/>
              <a:t>til</a:t>
            </a:r>
            <a:r>
              <a:rPr dirty="0"/>
              <a:t>. </a:t>
            </a:r>
            <a:br>
              <a:rPr dirty="0"/>
            </a:br>
            <a:r>
              <a:rPr dirty="0"/>
              <a:t>I </a:t>
            </a:r>
            <a:r>
              <a:rPr dirty="0" err="1"/>
              <a:t>formålsanalysen</a:t>
            </a:r>
            <a:r>
              <a:rPr dirty="0"/>
              <a:t> </a:t>
            </a:r>
            <a:r>
              <a:rPr dirty="0" err="1"/>
              <a:t>skal</a:t>
            </a:r>
            <a:r>
              <a:rPr dirty="0"/>
              <a:t> du </a:t>
            </a:r>
            <a:r>
              <a:rPr dirty="0" err="1"/>
              <a:t>også</a:t>
            </a:r>
            <a:r>
              <a:rPr dirty="0"/>
              <a:t> </a:t>
            </a:r>
            <a:r>
              <a:rPr dirty="0" err="1"/>
              <a:t>bruge</a:t>
            </a:r>
            <a:r>
              <a:rPr dirty="0"/>
              <a:t> den </a:t>
            </a:r>
            <a:r>
              <a:rPr dirty="0" err="1"/>
              <a:t>teknologianalyse</a:t>
            </a:r>
            <a:r>
              <a:rPr dirty="0"/>
              <a:t>, du netop har </a:t>
            </a:r>
            <a:r>
              <a:rPr dirty="0" err="1"/>
              <a:t>lavet</a:t>
            </a:r>
            <a:r>
              <a:rPr dirty="0"/>
              <a:t>, </a:t>
            </a:r>
            <a:r>
              <a:rPr dirty="0" err="1"/>
              <a:t>og</a:t>
            </a:r>
            <a:r>
              <a:rPr dirty="0"/>
              <a:t> se </a:t>
            </a:r>
            <a:r>
              <a:rPr dirty="0" err="1"/>
              <a:t>på</a:t>
            </a:r>
            <a:r>
              <a:rPr dirty="0"/>
              <a:t> </a:t>
            </a:r>
            <a:r>
              <a:rPr dirty="0" err="1"/>
              <a:t>hvorfor</a:t>
            </a:r>
            <a:r>
              <a:rPr dirty="0"/>
              <a:t> </a:t>
            </a:r>
            <a:r>
              <a:rPr dirty="0" err="1"/>
              <a:t>artefaktet</a:t>
            </a:r>
            <a:r>
              <a:rPr dirty="0"/>
              <a:t> ser </a:t>
            </a:r>
            <a:r>
              <a:rPr dirty="0" err="1"/>
              <a:t>ud</a:t>
            </a:r>
            <a:r>
              <a:rPr dirty="0"/>
              <a:t> </a:t>
            </a:r>
            <a:r>
              <a:rPr dirty="0" err="1"/>
              <a:t>og</a:t>
            </a:r>
            <a:r>
              <a:rPr dirty="0"/>
              <a:t> </a:t>
            </a:r>
            <a:r>
              <a:rPr dirty="0" err="1"/>
              <a:t>opfører</a:t>
            </a:r>
            <a:r>
              <a:rPr dirty="0"/>
              <a:t> sig, </a:t>
            </a:r>
            <a:r>
              <a:rPr dirty="0" err="1"/>
              <a:t>som</a:t>
            </a:r>
            <a:r>
              <a:rPr dirty="0"/>
              <a:t> det </a:t>
            </a:r>
            <a:r>
              <a:rPr dirty="0" err="1"/>
              <a:t>gør</a:t>
            </a:r>
            <a:r>
              <a:rPr dirty="0"/>
              <a:t>, set </a:t>
            </a:r>
            <a:r>
              <a:rPr dirty="0" err="1"/>
              <a:t>i</a:t>
            </a:r>
            <a:r>
              <a:rPr dirty="0"/>
              <a:t> forhold </a:t>
            </a:r>
            <a:r>
              <a:rPr dirty="0" err="1"/>
              <a:t>til</a:t>
            </a:r>
            <a:r>
              <a:rPr dirty="0"/>
              <a:t>, </a:t>
            </a:r>
            <a:r>
              <a:rPr dirty="0" err="1"/>
              <a:t>hvad</a:t>
            </a:r>
            <a:r>
              <a:rPr dirty="0"/>
              <a:t> </a:t>
            </a:r>
            <a:r>
              <a:rPr dirty="0" err="1"/>
              <a:t>formålet</a:t>
            </a:r>
            <a:r>
              <a:rPr dirty="0"/>
              <a:t> er. Er der </a:t>
            </a:r>
            <a:r>
              <a:rPr dirty="0" err="1"/>
              <a:t>fx</a:t>
            </a:r>
            <a:r>
              <a:rPr dirty="0"/>
              <a:t> </a:t>
            </a:r>
            <a:r>
              <a:rPr dirty="0" err="1"/>
              <a:t>valgt</a:t>
            </a:r>
            <a:r>
              <a:rPr dirty="0"/>
              <a:t> </a:t>
            </a:r>
            <a:r>
              <a:rPr dirty="0" err="1"/>
              <a:t>meget</a:t>
            </a:r>
            <a:r>
              <a:rPr dirty="0"/>
              <a:t> </a:t>
            </a:r>
            <a:r>
              <a:rPr dirty="0" err="1"/>
              <a:t>iøjnefaldende</a:t>
            </a:r>
            <a:r>
              <a:rPr dirty="0"/>
              <a:t> </a:t>
            </a:r>
            <a:r>
              <a:rPr dirty="0" err="1"/>
              <a:t>farver</a:t>
            </a:r>
            <a:r>
              <a:rPr dirty="0"/>
              <a:t> </a:t>
            </a:r>
            <a:r>
              <a:rPr dirty="0" err="1"/>
              <a:t>eller</a:t>
            </a:r>
            <a:r>
              <a:rPr dirty="0"/>
              <a:t> </a:t>
            </a:r>
            <a:r>
              <a:rPr dirty="0" err="1"/>
              <a:t>omvendt</a:t>
            </a:r>
            <a:r>
              <a:rPr dirty="0"/>
              <a:t> </a:t>
            </a:r>
            <a:r>
              <a:rPr dirty="0" err="1"/>
              <a:t>meget</a:t>
            </a:r>
            <a:r>
              <a:rPr dirty="0"/>
              <a:t> </a:t>
            </a:r>
            <a:r>
              <a:rPr dirty="0" err="1"/>
              <a:t>neutrale</a:t>
            </a:r>
            <a:r>
              <a:rPr dirty="0"/>
              <a:t> </a:t>
            </a:r>
            <a:r>
              <a:rPr dirty="0" err="1"/>
              <a:t>farver</a:t>
            </a:r>
            <a:r>
              <a:rPr dirty="0"/>
              <a:t>? </a:t>
            </a:r>
            <a:r>
              <a:rPr dirty="0" err="1"/>
              <a:t>Og</a:t>
            </a:r>
            <a:r>
              <a:rPr dirty="0"/>
              <a:t> </a:t>
            </a:r>
            <a:r>
              <a:rPr dirty="0" err="1"/>
              <a:t>hvad</a:t>
            </a:r>
            <a:r>
              <a:rPr dirty="0"/>
              <a:t> </a:t>
            </a:r>
            <a:r>
              <a:rPr dirty="0" err="1"/>
              <a:t>siger</a:t>
            </a:r>
            <a:r>
              <a:rPr dirty="0"/>
              <a:t> det om </a:t>
            </a:r>
            <a:r>
              <a:rPr dirty="0" err="1"/>
              <a:t>formålet</a:t>
            </a:r>
            <a:r>
              <a:rPr dirty="0"/>
              <a:t> med </a:t>
            </a:r>
            <a:r>
              <a:rPr dirty="0" err="1"/>
              <a:t>artefaktet</a:t>
            </a:r>
            <a:r>
              <a:rPr dirty="0"/>
              <a:t>, at det </a:t>
            </a:r>
            <a:r>
              <a:rPr dirty="0" err="1"/>
              <a:t>fx</a:t>
            </a:r>
            <a:r>
              <a:rPr dirty="0"/>
              <a:t> </a:t>
            </a:r>
            <a:r>
              <a:rPr dirty="0" err="1"/>
              <a:t>skal</a:t>
            </a:r>
            <a:r>
              <a:rPr dirty="0"/>
              <a:t> </a:t>
            </a:r>
            <a:r>
              <a:rPr dirty="0" err="1"/>
              <a:t>være</a:t>
            </a:r>
            <a:r>
              <a:rPr dirty="0"/>
              <a:t> </a:t>
            </a:r>
            <a:r>
              <a:rPr dirty="0" err="1"/>
              <a:t>meget</a:t>
            </a:r>
            <a:r>
              <a:rPr dirty="0"/>
              <a:t> </a:t>
            </a:r>
            <a:r>
              <a:rPr dirty="0" err="1"/>
              <a:t>synligt</a:t>
            </a:r>
            <a:r>
              <a:rPr dirty="0"/>
              <a:t> </a:t>
            </a:r>
            <a:r>
              <a:rPr dirty="0" err="1"/>
              <a:t>eller</a:t>
            </a:r>
            <a:r>
              <a:rPr dirty="0"/>
              <a:t> </a:t>
            </a:r>
            <a:r>
              <a:rPr dirty="0" err="1"/>
              <a:t>meget</a:t>
            </a:r>
            <a:r>
              <a:rPr dirty="0"/>
              <a:t> </a:t>
            </a:r>
            <a:r>
              <a:rPr dirty="0" err="1"/>
              <a:t>diskret</a:t>
            </a:r>
            <a:r>
              <a:rPr dirty="0"/>
              <a:t>/</a:t>
            </a:r>
            <a:r>
              <a:rPr dirty="0" err="1"/>
              <a:t>anonymt</a:t>
            </a:r>
            <a:r>
              <a:rPr dirty="0"/>
              <a:t>. </a:t>
            </a:r>
            <a:endParaRPr dirty="0">
              <a:solidFill>
                <a:srgbClr val="000000"/>
              </a:solidFill>
              <a:latin typeface="Times Roman"/>
              <a:ea typeface="Times Roman"/>
              <a:cs typeface="Times Roman"/>
              <a:sym typeface="Times Roman"/>
            </a:endParaRPr>
          </a:p>
          <a:p>
            <a:pPr lvl="1" indent="228600" defTabSz="914400">
              <a:lnSpc>
                <a:spcPct val="90000"/>
              </a:lnSpc>
              <a:spcBef>
                <a:spcPts val="2400"/>
              </a:spcBef>
              <a:defRPr>
                <a:solidFill>
                  <a:srgbClr val="1F35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endParaRPr sz="1200" dirty="0">
              <a:solidFill>
                <a:srgbClr val="000000"/>
              </a:solidFill>
              <a:latin typeface="Times Roman"/>
              <a:ea typeface="Times Roman"/>
              <a:cs typeface="Times Roman"/>
              <a:sym typeface="Times Roman"/>
            </a:endParaRPr>
          </a:p>
          <a:p>
            <a:pPr>
              <a:lnSpc>
                <a:spcPts val="4600"/>
              </a:lnSpc>
              <a:defRPr sz="2666">
                <a:latin typeface="Tw Cen MT"/>
                <a:ea typeface="Tw Cen MT"/>
                <a:cs typeface="Tw Cen MT"/>
                <a:sym typeface="Tw Cen MT"/>
              </a:defRPr>
            </a:pPr>
            <a:endParaRPr sz="1200" dirty="0">
              <a:latin typeface="Times Roman"/>
              <a:ea typeface="Times Roman"/>
              <a:cs typeface="Times Roman"/>
              <a:sym typeface="Times Roman"/>
            </a:endParaRPr>
          </a:p>
          <a:p>
            <a:pPr>
              <a:lnSpc>
                <a:spcPts val="4600"/>
              </a:lnSpc>
              <a:defRPr sz="2666">
                <a:latin typeface="Tw Cen MT"/>
                <a:ea typeface="Tw Cen MT"/>
                <a:cs typeface="Tw Cen MT"/>
                <a:sym typeface="Tw Cen MT"/>
              </a:defRPr>
            </a:pPr>
            <a:endParaRPr sz="1200" dirty="0">
              <a:latin typeface="Times Roman"/>
              <a:ea typeface="Times Roman"/>
              <a:cs typeface="Times Roman"/>
              <a:sym typeface="Times Roman"/>
            </a:endParaRP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Formålsanalyse"/>
          <p:cNvSpPr txBox="1">
            <a:spLocks noGrp="1"/>
          </p:cNvSpPr>
          <p:nvPr>
            <p:ph type="title" idx="4294967295"/>
          </p:nvPr>
        </p:nvSpPr>
        <p:spPr>
          <a:xfrm>
            <a:off x="-1" y="824820"/>
            <a:ext cx="12281152" cy="955133"/>
          </a:xfrm>
          <a:prstGeom prst="rect">
            <a:avLst/>
          </a:prstGeom>
        </p:spPr>
        <p:txBody>
          <a:bodyPr lIns="0" tIns="0" rIns="0" bIns="0"/>
          <a:lstStyle/>
          <a:p>
            <a: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Formålsanalyse</a:t>
            </a:r>
            <a:r>
              <a:rPr sz="1200" spc="-25">
                <a:solidFill>
                  <a:srgbClr val="000000"/>
                </a:solidFill>
              </a:rPr>
              <a:t>   </a:t>
            </a:r>
          </a:p>
        </p:txBody>
      </p:sp>
      <p:sp>
        <p:nvSpPr>
          <p:cNvPr id="276" name="I formålsanalysen kan du overveje følgende punkter:…"/>
          <p:cNvSpPr txBox="1">
            <a:spLocks noGrp="1"/>
          </p:cNvSpPr>
          <p:nvPr>
            <p:ph type="body" idx="4294967295"/>
          </p:nvPr>
        </p:nvSpPr>
        <p:spPr>
          <a:xfrm>
            <a:off x="2367514" y="2639414"/>
            <a:ext cx="8347244" cy="4097819"/>
          </a:xfrm>
          <a:prstGeom prst="rect">
            <a:avLst/>
          </a:prstGeom>
          <a:effectLst>
            <a:reflection stA="50000" endPos="40000" dir="5400000" sy="-100000" algn="bl" rotWithShape="0"/>
          </a:effectLst>
        </p:spPr>
        <p:txBody>
          <a:bodyPr/>
          <a:lstStyle/>
          <a:p>
            <a:pPr marL="0" lvl="1" indent="228600">
              <a:spcBef>
                <a:spcPts val="2400"/>
              </a:spcBef>
              <a:buClrTx/>
              <a:buSzTx/>
              <a:buFontTx/>
              <a:buNone/>
              <a:defRPr sz="2100">
                <a:solidFill>
                  <a:srgbClr val="E15F67"/>
                </a:solidFill>
              </a:defRPr>
            </a:pPr>
            <a:r>
              <a:rPr dirty="0">
                <a:latin typeface="Klint Pro" panose="020D0503020204080204" pitchFamily="34" charset="77"/>
              </a:rPr>
              <a:t>I </a:t>
            </a:r>
            <a:r>
              <a:rPr dirty="0" err="1">
                <a:latin typeface="Klint Pro" panose="020D0503020204080204" pitchFamily="34" charset="77"/>
              </a:rPr>
              <a:t>formålsanalysen</a:t>
            </a:r>
            <a:r>
              <a:rPr dirty="0">
                <a:latin typeface="Klint Pro" panose="020D0503020204080204" pitchFamily="34" charset="77"/>
              </a:rPr>
              <a:t> </a:t>
            </a:r>
            <a:r>
              <a:rPr dirty="0" err="1">
                <a:latin typeface="Klint Pro" panose="020D0503020204080204" pitchFamily="34" charset="77"/>
              </a:rPr>
              <a:t>kan</a:t>
            </a:r>
            <a:r>
              <a:rPr dirty="0">
                <a:latin typeface="Klint Pro" panose="020D0503020204080204" pitchFamily="34" charset="77"/>
              </a:rPr>
              <a:t> du </a:t>
            </a:r>
            <a:r>
              <a:rPr dirty="0" err="1">
                <a:latin typeface="Klint Pro" panose="020D0503020204080204" pitchFamily="34" charset="77"/>
              </a:rPr>
              <a:t>overveje</a:t>
            </a:r>
            <a:r>
              <a:rPr dirty="0">
                <a:latin typeface="Klint Pro" panose="020D0503020204080204" pitchFamily="34" charset="77"/>
              </a:rPr>
              <a:t> </a:t>
            </a:r>
            <a:r>
              <a:rPr dirty="0" err="1">
                <a:latin typeface="Klint Pro" panose="020D0503020204080204" pitchFamily="34" charset="77"/>
              </a:rPr>
              <a:t>følgende</a:t>
            </a:r>
            <a:r>
              <a:rPr dirty="0">
                <a:latin typeface="Klint Pro" panose="020D0503020204080204" pitchFamily="34" charset="77"/>
              </a:rPr>
              <a:t> </a:t>
            </a:r>
            <a:r>
              <a:rPr dirty="0" err="1">
                <a:latin typeface="Klint Pro" panose="020D0503020204080204" pitchFamily="34" charset="77"/>
              </a:rPr>
              <a:t>punkter</a:t>
            </a:r>
            <a:r>
              <a:rPr dirty="0">
                <a:latin typeface="Klint Pro" panose="020D0503020204080204" pitchFamily="34" charset="77"/>
              </a:rPr>
              <a:t>: </a:t>
            </a:r>
            <a:endParaRPr dirty="0">
              <a:solidFill>
                <a:srgbClr val="000000"/>
              </a:solidFill>
              <a:latin typeface="Klint Pro" panose="020D0503020204080204" pitchFamily="34" charset="77"/>
            </a:endParaRPr>
          </a:p>
          <a:p>
            <a:pPr lvl="3">
              <a:spcBef>
                <a:spcPts val="2400"/>
              </a:spcBef>
              <a:buClr>
                <a:srgbClr val="F35364"/>
              </a:buClr>
              <a:defRPr sz="1700"/>
            </a:pPr>
            <a:r>
              <a:rPr b="1" dirty="0" err="1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Hvorfor</a:t>
            </a:r>
            <a:r>
              <a:rPr b="1" dirty="0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 er det </a:t>
            </a:r>
            <a:r>
              <a:rPr b="1" dirty="0" err="1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skabt</a:t>
            </a:r>
            <a:r>
              <a:rPr b="1" dirty="0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 </a:t>
            </a:r>
            <a:r>
              <a:rPr dirty="0"/>
              <a:t>- </a:t>
            </a:r>
            <a:r>
              <a:rPr dirty="0" err="1"/>
              <a:t>hvad</a:t>
            </a:r>
            <a:r>
              <a:rPr dirty="0"/>
              <a:t> </a:t>
            </a:r>
            <a:r>
              <a:rPr dirty="0" err="1"/>
              <a:t>skal</a:t>
            </a:r>
            <a:r>
              <a:rPr dirty="0"/>
              <a:t> det “</a:t>
            </a:r>
            <a:r>
              <a:rPr dirty="0" err="1"/>
              <a:t>hjælpe</a:t>
            </a:r>
            <a:r>
              <a:rPr dirty="0"/>
              <a:t>” med?</a:t>
            </a:r>
            <a:endParaRPr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3">
              <a:spcBef>
                <a:spcPts val="2400"/>
              </a:spcBef>
              <a:buClr>
                <a:srgbClr val="F35364"/>
              </a:buClr>
              <a:defRPr sz="1700"/>
            </a:pPr>
            <a:r>
              <a:rPr b="1" dirty="0" err="1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Hvem</a:t>
            </a:r>
            <a:r>
              <a:rPr b="1" dirty="0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 har </a:t>
            </a:r>
            <a:r>
              <a:rPr b="1" dirty="0" err="1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lavet</a:t>
            </a:r>
            <a:r>
              <a:rPr b="1" dirty="0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 </a:t>
            </a:r>
            <a:r>
              <a:rPr b="1" dirty="0" err="1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artefaktet</a:t>
            </a:r>
            <a:r>
              <a:rPr b="1" dirty="0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 </a:t>
            </a:r>
            <a:r>
              <a:rPr dirty="0"/>
              <a:t>(</a:t>
            </a:r>
            <a:r>
              <a:rPr dirty="0" err="1"/>
              <a:t>hvis</a:t>
            </a:r>
            <a:r>
              <a:rPr dirty="0"/>
              <a:t> det vides), </a:t>
            </a:r>
            <a:r>
              <a:rPr dirty="0" err="1"/>
              <a:t>og</a:t>
            </a:r>
            <a:r>
              <a:rPr dirty="0"/>
              <a:t> </a:t>
            </a:r>
            <a:r>
              <a:rPr dirty="0" err="1"/>
              <a:t>hvorfor</a:t>
            </a:r>
            <a:r>
              <a:rPr dirty="0"/>
              <a:t> har de det?</a:t>
            </a:r>
            <a:endParaRPr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3">
              <a:spcBef>
                <a:spcPts val="2400"/>
              </a:spcBef>
              <a:buClr>
                <a:srgbClr val="F35364"/>
              </a:buClr>
              <a:defRPr sz="1700"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rPr b="1" dirty="0" err="1">
                <a:latin typeface="Klint Pro Light" panose="020D0303020204080204" pitchFamily="34" charset="77"/>
              </a:rPr>
              <a:t>Hvem</a:t>
            </a:r>
            <a:r>
              <a:rPr b="1" dirty="0">
                <a:latin typeface="Klint Pro Light" panose="020D0303020204080204" pitchFamily="34" charset="77"/>
              </a:rPr>
              <a:t> er det </a:t>
            </a:r>
            <a:r>
              <a:rPr b="1" dirty="0" err="1">
                <a:latin typeface="Klint Pro Light" panose="020D0303020204080204" pitchFamily="34" charset="77"/>
              </a:rPr>
              <a:t>tænkt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skal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bruge</a:t>
            </a:r>
            <a:r>
              <a:rPr b="1" dirty="0">
                <a:latin typeface="Klint Pro Light" panose="020D0303020204080204" pitchFamily="34" charset="77"/>
              </a:rPr>
              <a:t> det </a:t>
            </a:r>
            <a:r>
              <a:rPr b="1" dirty="0" err="1">
                <a:latin typeface="Klint Pro Light" panose="020D0303020204080204" pitchFamily="34" charset="77"/>
              </a:rPr>
              <a:t>og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til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hvad</a:t>
            </a:r>
            <a:r>
              <a:rPr b="1" dirty="0">
                <a:latin typeface="Klint Pro Light" panose="020D0303020204080204" pitchFamily="34" charset="77"/>
              </a:rPr>
              <a:t>?</a:t>
            </a:r>
          </a:p>
          <a:p>
            <a:pPr lvl="3">
              <a:spcBef>
                <a:spcPts val="2400"/>
              </a:spcBef>
              <a:buClr>
                <a:srgbClr val="F35364"/>
              </a:buClr>
              <a:defRPr sz="1700"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rPr b="1" dirty="0" err="1">
                <a:latin typeface="Klint Pro Light" panose="020D0303020204080204" pitchFamily="34" charset="77"/>
              </a:rPr>
              <a:t>Hvad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kan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brugerne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få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ud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af</a:t>
            </a:r>
            <a:r>
              <a:rPr b="1" dirty="0">
                <a:latin typeface="Klint Pro Light" panose="020D0303020204080204" pitchFamily="34" charset="77"/>
              </a:rPr>
              <a:t> at </a:t>
            </a:r>
            <a:r>
              <a:rPr b="1" dirty="0" err="1">
                <a:latin typeface="Klint Pro Light" panose="020D0303020204080204" pitchFamily="34" charset="77"/>
              </a:rPr>
              <a:t>bruge</a:t>
            </a:r>
            <a:r>
              <a:rPr b="1" dirty="0">
                <a:latin typeface="Klint Pro Light" panose="020D0303020204080204" pitchFamily="34" charset="77"/>
              </a:rPr>
              <a:t> det?</a:t>
            </a:r>
            <a:endParaRPr b="1" dirty="0">
              <a:solidFill>
                <a:srgbClr val="000000"/>
              </a:solidFill>
              <a:latin typeface="Klint Pro Light" panose="020D0303020204080204" pitchFamily="34" charset="77"/>
              <a:ea typeface="Symbol"/>
              <a:cs typeface="Symbol"/>
              <a:sym typeface="Symbol"/>
            </a:endParaRPr>
          </a:p>
          <a:p>
            <a:pPr lvl="3">
              <a:spcBef>
                <a:spcPts val="2400"/>
              </a:spcBef>
              <a:buClr>
                <a:srgbClr val="F35364"/>
              </a:buClr>
              <a:defRPr sz="1700"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rPr b="1" dirty="0" err="1">
                <a:latin typeface="Klint Pro Light" panose="020D0303020204080204" pitchFamily="34" charset="77"/>
              </a:rPr>
              <a:t>Hvad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kan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evt</a:t>
            </a:r>
            <a:r>
              <a:rPr b="1" dirty="0">
                <a:latin typeface="Klint Pro Light" panose="020D0303020204080204" pitchFamily="34" charset="77"/>
              </a:rPr>
              <a:t>. </a:t>
            </a:r>
            <a:r>
              <a:rPr b="1" dirty="0" err="1">
                <a:latin typeface="Klint Pro Light" panose="020D0303020204080204" pitchFamily="34" charset="77"/>
              </a:rPr>
              <a:t>andre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få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ud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af</a:t>
            </a:r>
            <a:r>
              <a:rPr b="1" dirty="0">
                <a:latin typeface="Klint Pro Light" panose="020D0303020204080204" pitchFamily="34" charset="77"/>
              </a:rPr>
              <a:t> det.</a:t>
            </a:r>
            <a:r>
              <a:rPr b="1" dirty="0">
                <a:latin typeface="Klint Pro Light" panose="020D0303020204080204" pitchFamily="34" charset="77"/>
                <a:sym typeface="Klint Pro Regular"/>
              </a:rPr>
              <a:t> </a:t>
            </a:r>
            <a: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  <a:t>Er der </a:t>
            </a:r>
            <a:r>
              <a:rPr dirty="0" err="1">
                <a:latin typeface="Klint Pro Regular"/>
                <a:ea typeface="Klint Pro Regular"/>
                <a:cs typeface="Klint Pro Regular"/>
                <a:sym typeface="Klint Pro Regular"/>
              </a:rPr>
              <a:t>fx</a:t>
            </a:r>
            <a: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  <a:t> </a:t>
            </a:r>
            <a:r>
              <a:rPr dirty="0" err="1">
                <a:latin typeface="Klint Pro Regular"/>
                <a:ea typeface="Klint Pro Regular"/>
                <a:cs typeface="Klint Pro Regular"/>
                <a:sym typeface="Klint Pro Regular"/>
              </a:rPr>
              <a:t>nogen</a:t>
            </a:r>
            <a: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  <a:t>, der </a:t>
            </a:r>
            <a:r>
              <a:rPr dirty="0" err="1">
                <a:latin typeface="Klint Pro Regular"/>
                <a:ea typeface="Klint Pro Regular"/>
                <a:cs typeface="Klint Pro Regular"/>
                <a:sym typeface="Klint Pro Regular"/>
              </a:rPr>
              <a:t>tjener</a:t>
            </a:r>
            <a: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  <a:t> </a:t>
            </a:r>
            <a:r>
              <a:rPr dirty="0" err="1">
                <a:latin typeface="Klint Pro Regular"/>
                <a:ea typeface="Klint Pro Regular"/>
                <a:cs typeface="Klint Pro Regular"/>
                <a:sym typeface="Klint Pro Regular"/>
              </a:rPr>
              <a:t>penge</a:t>
            </a:r>
            <a: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  <a:t> </a:t>
            </a:r>
            <a:r>
              <a:rPr dirty="0" err="1">
                <a:latin typeface="Klint Pro Regular"/>
                <a:ea typeface="Klint Pro Regular"/>
                <a:cs typeface="Klint Pro Regular"/>
                <a:sym typeface="Klint Pro Regular"/>
              </a:rPr>
              <a:t>på</a:t>
            </a:r>
            <a: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  <a:t> det, </a:t>
            </a:r>
            <a:b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</a:br>
            <a:r>
              <a:rPr dirty="0" err="1">
                <a:latin typeface="Klint Pro Regular"/>
                <a:ea typeface="Klint Pro Regular"/>
                <a:cs typeface="Klint Pro Regular"/>
                <a:sym typeface="Klint Pro Regular"/>
              </a:rPr>
              <a:t>nogen</a:t>
            </a:r>
            <a: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  <a:t> der </a:t>
            </a:r>
            <a:r>
              <a:rPr dirty="0" err="1">
                <a:latin typeface="Klint Pro Regular"/>
                <a:ea typeface="Klint Pro Regular"/>
                <a:cs typeface="Klint Pro Regular"/>
                <a:sym typeface="Klint Pro Regular"/>
              </a:rPr>
              <a:t>kan</a:t>
            </a:r>
            <a: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  <a:t> spare </a:t>
            </a:r>
            <a:r>
              <a:rPr dirty="0" err="1">
                <a:latin typeface="Klint Pro Regular"/>
                <a:ea typeface="Klint Pro Regular"/>
                <a:cs typeface="Klint Pro Regular"/>
                <a:sym typeface="Klint Pro Regular"/>
              </a:rPr>
              <a:t>tid</a:t>
            </a:r>
            <a: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  <a:t> </a:t>
            </a:r>
            <a:r>
              <a:rPr dirty="0" err="1">
                <a:latin typeface="Klint Pro Regular"/>
                <a:ea typeface="Klint Pro Regular"/>
                <a:cs typeface="Klint Pro Regular"/>
                <a:sym typeface="Klint Pro Regular"/>
              </a:rPr>
              <a:t>på</a:t>
            </a:r>
            <a: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  <a:t> det, </a:t>
            </a:r>
            <a:r>
              <a:rPr dirty="0" err="1">
                <a:latin typeface="Klint Pro Regular"/>
                <a:ea typeface="Klint Pro Regular"/>
                <a:cs typeface="Klint Pro Regular"/>
                <a:sym typeface="Klint Pro Regular"/>
              </a:rPr>
              <a:t>nogen</a:t>
            </a:r>
            <a: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  <a:t> der </a:t>
            </a:r>
            <a:r>
              <a:rPr dirty="0" err="1">
                <a:latin typeface="Klint Pro Regular"/>
                <a:ea typeface="Klint Pro Regular"/>
                <a:cs typeface="Klint Pro Regular"/>
                <a:sym typeface="Klint Pro Regular"/>
              </a:rPr>
              <a:t>kan</a:t>
            </a:r>
            <a: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  <a:t> </a:t>
            </a:r>
            <a:r>
              <a:rPr dirty="0" err="1">
                <a:latin typeface="Klint Pro Regular"/>
                <a:ea typeface="Klint Pro Regular"/>
                <a:cs typeface="Klint Pro Regular"/>
                <a:sym typeface="Klint Pro Regular"/>
              </a:rPr>
              <a:t>få</a:t>
            </a:r>
            <a: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  <a:t> </a:t>
            </a:r>
            <a:r>
              <a:rPr dirty="0" err="1">
                <a:latin typeface="Klint Pro Regular"/>
                <a:ea typeface="Klint Pro Regular"/>
                <a:cs typeface="Klint Pro Regular"/>
                <a:sym typeface="Klint Pro Regular"/>
              </a:rPr>
              <a:t>noget</a:t>
            </a:r>
            <a: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  <a:t> </a:t>
            </a:r>
            <a:r>
              <a:rPr dirty="0" err="1">
                <a:latin typeface="Klint Pro Regular"/>
                <a:ea typeface="Klint Pro Regular"/>
                <a:cs typeface="Klint Pro Regular"/>
                <a:sym typeface="Klint Pro Regular"/>
              </a:rPr>
              <a:t>viden</a:t>
            </a:r>
            <a: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  <a:t> </a:t>
            </a:r>
            <a:r>
              <a:rPr dirty="0" err="1">
                <a:latin typeface="Klint Pro Regular"/>
                <a:ea typeface="Klint Pro Regular"/>
                <a:cs typeface="Klint Pro Regular"/>
                <a:sym typeface="Klint Pro Regular"/>
              </a:rPr>
              <a:t>eller</a:t>
            </a:r>
            <a: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  <a:t> data, </a:t>
            </a:r>
            <a:r>
              <a:rPr dirty="0" err="1">
                <a:latin typeface="Klint Pro Regular"/>
                <a:ea typeface="Klint Pro Regular"/>
                <a:cs typeface="Klint Pro Regular"/>
                <a:sym typeface="Klint Pro Regular"/>
              </a:rPr>
              <a:t>som</a:t>
            </a:r>
            <a: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  <a:t> </a:t>
            </a:r>
            <a:b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</a:br>
            <a: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  <a:t>de </a:t>
            </a:r>
            <a:r>
              <a:rPr dirty="0" err="1">
                <a:latin typeface="Klint Pro Regular"/>
                <a:ea typeface="Klint Pro Regular"/>
                <a:cs typeface="Klint Pro Regular"/>
                <a:sym typeface="Klint Pro Regular"/>
              </a:rPr>
              <a:t>kan</a:t>
            </a:r>
            <a: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  <a:t> </a:t>
            </a:r>
            <a:r>
              <a:rPr dirty="0" err="1">
                <a:latin typeface="Klint Pro Regular"/>
                <a:ea typeface="Klint Pro Regular"/>
                <a:cs typeface="Klint Pro Regular"/>
                <a:sym typeface="Klint Pro Regular"/>
              </a:rPr>
              <a:t>bruge</a:t>
            </a:r>
            <a: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  <a:t> mv?  </a:t>
            </a:r>
            <a:r>
              <a:rPr dirty="0"/>
              <a:t>                             </a:t>
            </a:r>
            <a:endParaRPr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Brugsstudier"/>
          <p:cNvSpPr txBox="1">
            <a:spLocks noGrp="1"/>
          </p:cNvSpPr>
          <p:nvPr>
            <p:ph type="title" idx="4294967295"/>
          </p:nvPr>
        </p:nvSpPr>
        <p:spPr>
          <a:xfrm>
            <a:off x="-1" y="824820"/>
            <a:ext cx="12281152" cy="955133"/>
          </a:xfrm>
          <a:prstGeom prst="rect">
            <a:avLst/>
          </a:prstGeom>
        </p:spPr>
        <p:txBody>
          <a:bodyPr lIns="0" tIns="0" rIns="0" bIns="0"/>
          <a:lstStyle/>
          <a:p>
            <a: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Brugsstudier</a:t>
            </a:r>
            <a:r>
              <a:rPr sz="1200" spc="-25">
                <a:solidFill>
                  <a:srgbClr val="000000"/>
                </a:solidFill>
              </a:rPr>
              <a:t>    </a:t>
            </a:r>
          </a:p>
        </p:txBody>
      </p:sp>
      <p:sp>
        <p:nvSpPr>
          <p:cNvPr id="279" name="Selvom producenten har en intention om, hvordan det digitale artefakt skal bruges, viser det sig ofte, at det bliver anvendt på mange forskellige måder.…"/>
          <p:cNvSpPr txBox="1">
            <a:spLocks noGrp="1"/>
          </p:cNvSpPr>
          <p:nvPr>
            <p:ph type="body" sz="half" idx="4294967295"/>
          </p:nvPr>
        </p:nvSpPr>
        <p:spPr>
          <a:xfrm>
            <a:off x="891551" y="2895043"/>
            <a:ext cx="5095431" cy="4252310"/>
          </a:xfrm>
          <a:prstGeom prst="rect">
            <a:avLst/>
          </a:prstGeom>
        </p:spPr>
        <p:txBody>
          <a:bodyPr/>
          <a:lstStyle/>
          <a:p>
            <a:pPr marL="0" lvl="1" indent="0">
              <a:spcBef>
                <a:spcPts val="2400"/>
              </a:spcBef>
              <a:buClrTx/>
              <a:buSzTx/>
              <a:buNone/>
              <a:defRPr sz="1700">
                <a:solidFill>
                  <a:srgbClr val="E15F67"/>
                </a:solidFill>
              </a:defRPr>
            </a:pPr>
            <a:r>
              <a:rPr dirty="0" err="1"/>
              <a:t>Selvom</a:t>
            </a:r>
            <a:r>
              <a:rPr dirty="0"/>
              <a:t> </a:t>
            </a:r>
            <a:r>
              <a:rPr dirty="0" err="1"/>
              <a:t>producenten</a:t>
            </a:r>
            <a:r>
              <a:rPr dirty="0"/>
              <a:t> har </a:t>
            </a:r>
            <a:r>
              <a:rPr dirty="0" err="1"/>
              <a:t>en</a:t>
            </a:r>
            <a:r>
              <a:rPr dirty="0"/>
              <a:t> intention om, </a:t>
            </a:r>
            <a:r>
              <a:rPr dirty="0" err="1"/>
              <a:t>hvordan</a:t>
            </a:r>
            <a:r>
              <a:rPr dirty="0"/>
              <a:t> det </a:t>
            </a:r>
            <a:r>
              <a:rPr dirty="0" err="1"/>
              <a:t>digitale</a:t>
            </a:r>
            <a:r>
              <a:rPr dirty="0"/>
              <a:t> </a:t>
            </a:r>
            <a:r>
              <a:rPr dirty="0" err="1"/>
              <a:t>artefakt</a:t>
            </a:r>
            <a:r>
              <a:rPr dirty="0"/>
              <a:t> </a:t>
            </a:r>
            <a:r>
              <a:rPr dirty="0" err="1"/>
              <a:t>skal</a:t>
            </a:r>
            <a:r>
              <a:rPr dirty="0"/>
              <a:t> </a:t>
            </a:r>
            <a:r>
              <a:rPr dirty="0" err="1"/>
              <a:t>bruges</a:t>
            </a:r>
            <a:r>
              <a:rPr dirty="0"/>
              <a:t>, </a:t>
            </a:r>
            <a:r>
              <a:rPr dirty="0" err="1"/>
              <a:t>viser</a:t>
            </a:r>
            <a:r>
              <a:rPr dirty="0"/>
              <a:t> det sig </a:t>
            </a:r>
            <a:r>
              <a:rPr dirty="0" err="1"/>
              <a:t>ofte</a:t>
            </a:r>
            <a:r>
              <a:rPr dirty="0"/>
              <a:t>, at det </a:t>
            </a:r>
            <a:r>
              <a:rPr dirty="0" err="1"/>
              <a:t>bliver</a:t>
            </a:r>
            <a:r>
              <a:rPr dirty="0"/>
              <a:t> </a:t>
            </a:r>
            <a:r>
              <a:rPr dirty="0" err="1"/>
              <a:t>anvendt</a:t>
            </a:r>
            <a:r>
              <a:rPr dirty="0"/>
              <a:t> </a:t>
            </a:r>
            <a:r>
              <a:rPr dirty="0" err="1"/>
              <a:t>på</a:t>
            </a:r>
            <a:r>
              <a:rPr dirty="0"/>
              <a:t> mange </a:t>
            </a:r>
            <a:r>
              <a:rPr dirty="0" err="1"/>
              <a:t>forskellige</a:t>
            </a:r>
            <a:r>
              <a:rPr dirty="0"/>
              <a:t> </a:t>
            </a:r>
            <a:r>
              <a:rPr dirty="0" err="1"/>
              <a:t>måder</a:t>
            </a:r>
            <a:r>
              <a:rPr dirty="0"/>
              <a:t>. </a:t>
            </a:r>
            <a:endParaRPr dirty="0">
              <a:solidFill>
                <a:srgbClr val="000000"/>
              </a:solidFill>
            </a:endParaRPr>
          </a:p>
          <a:p>
            <a:pPr lvl="3">
              <a:spcBef>
                <a:spcPts val="1200"/>
              </a:spcBef>
              <a:buClr>
                <a:srgbClr val="F35364"/>
              </a:buClr>
              <a:defRPr sz="1700"/>
            </a:pPr>
            <a:r>
              <a:rPr b="1" dirty="0" err="1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Hvor</a:t>
            </a:r>
            <a:r>
              <a:rPr b="1" dirty="0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 </a:t>
            </a:r>
            <a:r>
              <a:rPr b="1" dirty="0" err="1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og</a:t>
            </a:r>
            <a:r>
              <a:rPr b="1" dirty="0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 </a:t>
            </a:r>
            <a:r>
              <a:rPr b="1" dirty="0" err="1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hvordan</a:t>
            </a:r>
            <a:r>
              <a:rPr b="1" dirty="0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 </a:t>
            </a:r>
            <a:r>
              <a:rPr b="1" dirty="0" err="1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anvendes</a:t>
            </a:r>
            <a:r>
              <a:rPr b="1" dirty="0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 det? </a:t>
            </a:r>
            <a:r>
              <a:rPr dirty="0"/>
              <a:t>(</a:t>
            </a:r>
            <a:r>
              <a:rPr dirty="0" err="1"/>
              <a:t>skolen</a:t>
            </a:r>
            <a:r>
              <a:rPr dirty="0"/>
              <a:t>, </a:t>
            </a:r>
            <a:r>
              <a:rPr dirty="0" err="1"/>
              <a:t>virksomheder</a:t>
            </a:r>
            <a:r>
              <a:rPr dirty="0"/>
              <a:t>, </a:t>
            </a:r>
            <a:r>
              <a:rPr dirty="0" err="1"/>
              <a:t>privat</a:t>
            </a:r>
            <a:r>
              <a:rPr dirty="0"/>
              <a:t>)</a:t>
            </a:r>
            <a:endParaRPr dirty="0">
              <a:solidFill>
                <a:srgbClr val="000000"/>
              </a:solidFill>
            </a:endParaRPr>
          </a:p>
          <a:p>
            <a:pPr lvl="3">
              <a:spcBef>
                <a:spcPts val="1200"/>
              </a:spcBef>
              <a:buClr>
                <a:srgbClr val="F35364"/>
              </a:buClr>
              <a:defRPr sz="1700"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rPr b="1" dirty="0" err="1">
                <a:latin typeface="Klint Pro Light" panose="020D0303020204080204" pitchFamily="34" charset="77"/>
              </a:rPr>
              <a:t>Hvilken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betydning</a:t>
            </a:r>
            <a:r>
              <a:rPr b="1" dirty="0">
                <a:latin typeface="Klint Pro Light" panose="020D0303020204080204" pitchFamily="34" charset="77"/>
              </a:rPr>
              <a:t> har det for din </a:t>
            </a:r>
            <a:r>
              <a:rPr b="1" dirty="0" err="1">
                <a:latin typeface="Klint Pro Light" panose="020D0303020204080204" pitchFamily="34" charset="77"/>
              </a:rPr>
              <a:t>faglighed</a:t>
            </a:r>
            <a:r>
              <a:rPr b="1" dirty="0">
                <a:latin typeface="Klint Pro Light" panose="020D0303020204080204" pitchFamily="34" charset="77"/>
              </a:rPr>
              <a:t>?</a:t>
            </a:r>
            <a:endParaRPr b="1" dirty="0">
              <a:solidFill>
                <a:srgbClr val="000000"/>
              </a:solidFill>
              <a:latin typeface="Klint Pro Light" panose="020D0303020204080204" pitchFamily="34" charset="77"/>
            </a:endParaRPr>
          </a:p>
          <a:p>
            <a:pPr lvl="3">
              <a:spcBef>
                <a:spcPts val="1200"/>
              </a:spcBef>
              <a:buClr>
                <a:srgbClr val="F35364"/>
              </a:buClr>
              <a:defRPr sz="1700"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rPr b="1" dirty="0" err="1">
                <a:latin typeface="Klint Pro Light" panose="020D0303020204080204" pitchFamily="34" charset="77"/>
              </a:rPr>
              <a:t>Hvilke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kompetencer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kræver</a:t>
            </a:r>
            <a:r>
              <a:rPr b="1" dirty="0">
                <a:latin typeface="Klint Pro Light" panose="020D0303020204080204" pitchFamily="34" charset="77"/>
              </a:rPr>
              <a:t> det?</a:t>
            </a:r>
          </a:p>
          <a:p>
            <a:pPr lvl="3">
              <a:spcBef>
                <a:spcPts val="1200"/>
              </a:spcBef>
              <a:buClr>
                <a:srgbClr val="F35364"/>
              </a:buClr>
              <a:defRPr sz="1700"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rPr b="1" dirty="0">
                <a:latin typeface="Klint Pro Light" panose="020D0303020204080204" pitchFamily="34" charset="77"/>
              </a:rPr>
              <a:t>Har det </a:t>
            </a:r>
            <a:r>
              <a:rPr b="1" dirty="0" err="1">
                <a:latin typeface="Klint Pro Light" panose="020D0303020204080204" pitchFamily="34" charset="77"/>
              </a:rPr>
              <a:t>ændret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på</a:t>
            </a:r>
            <a:r>
              <a:rPr b="1" dirty="0">
                <a:latin typeface="Klint Pro Light" panose="020D0303020204080204" pitchFamily="34" charset="77"/>
              </a:rPr>
              <a:t>, </a:t>
            </a:r>
            <a:r>
              <a:rPr b="1" dirty="0" err="1">
                <a:latin typeface="Klint Pro Light" panose="020D0303020204080204" pitchFamily="34" charset="77"/>
              </a:rPr>
              <a:t>hvordan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arbejdet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udføres</a:t>
            </a:r>
            <a:r>
              <a:rPr b="1" dirty="0">
                <a:latin typeface="Klint Pro Light" panose="020D0303020204080204" pitchFamily="34" charset="77"/>
              </a:rPr>
              <a:t>, </a:t>
            </a:r>
            <a:r>
              <a:rPr b="1" dirty="0" err="1">
                <a:latin typeface="Klint Pro Light" panose="020D0303020204080204" pitchFamily="34" charset="77"/>
              </a:rPr>
              <a:t>og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hvem</a:t>
            </a:r>
            <a:r>
              <a:rPr b="1" dirty="0">
                <a:latin typeface="Klint Pro Light" panose="020D0303020204080204" pitchFamily="34" charset="77"/>
              </a:rPr>
              <a:t> der </a:t>
            </a:r>
            <a:r>
              <a:rPr b="1" dirty="0" err="1">
                <a:latin typeface="Klint Pro Light" panose="020D0303020204080204" pitchFamily="34" charset="77"/>
              </a:rPr>
              <a:t>gør</a:t>
            </a:r>
            <a:r>
              <a:rPr b="1" dirty="0">
                <a:latin typeface="Klint Pro Light" panose="020D0303020204080204" pitchFamily="34" charset="77"/>
              </a:rPr>
              <a:t> det?</a:t>
            </a:r>
          </a:p>
        </p:txBody>
      </p:sp>
      <p:sp>
        <p:nvSpPr>
          <p:cNvPr id="280" name="Har det nogen fordele for arbejdsløsningen?…"/>
          <p:cNvSpPr txBox="1"/>
          <p:nvPr/>
        </p:nvSpPr>
        <p:spPr>
          <a:xfrm>
            <a:off x="6151124" y="2895043"/>
            <a:ext cx="5238475" cy="35371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pPr marL="802059" lvl="3" indent="-235131" defTabSz="914400">
              <a:lnSpc>
                <a:spcPct val="90000"/>
              </a:lnSpc>
              <a:spcBef>
                <a:spcPts val="1200"/>
              </a:spcBef>
              <a:buClr>
                <a:srgbClr val="F35364"/>
              </a:buClr>
              <a:buSzPct val="100000"/>
              <a:buFont typeface="Trebuchet MS"/>
              <a:buChar char="◦"/>
              <a:defRPr sz="1700">
                <a:solidFill>
                  <a:srgbClr val="404040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rPr b="1" dirty="0">
                <a:latin typeface="Klint Pro Light" panose="020D0303020204080204" pitchFamily="34" charset="77"/>
              </a:rPr>
              <a:t>Har det </a:t>
            </a:r>
            <a:r>
              <a:rPr b="1" dirty="0" err="1">
                <a:latin typeface="Klint Pro Light" panose="020D0303020204080204" pitchFamily="34" charset="77"/>
              </a:rPr>
              <a:t>nogen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fordele</a:t>
            </a:r>
            <a:r>
              <a:rPr b="1" dirty="0">
                <a:latin typeface="Klint Pro Light" panose="020D0303020204080204" pitchFamily="34" charset="77"/>
              </a:rPr>
              <a:t> for </a:t>
            </a:r>
            <a:r>
              <a:rPr b="1" dirty="0" err="1">
                <a:latin typeface="Klint Pro Light" panose="020D0303020204080204" pitchFamily="34" charset="77"/>
              </a:rPr>
              <a:t>arbejdsløsningen</a:t>
            </a:r>
            <a:r>
              <a:rPr b="1" dirty="0">
                <a:latin typeface="Klint Pro Light" panose="020D0303020204080204" pitchFamily="34" charset="77"/>
              </a:rPr>
              <a:t>?</a:t>
            </a:r>
            <a:endParaRPr b="1" dirty="0">
              <a:solidFill>
                <a:srgbClr val="000000"/>
              </a:solidFill>
              <a:latin typeface="Klint Pro Light" panose="020D0303020204080204" pitchFamily="34" charset="77"/>
            </a:endParaRPr>
          </a:p>
          <a:p>
            <a:pPr marL="802059" lvl="3" indent="-235131" defTabSz="914400">
              <a:lnSpc>
                <a:spcPct val="90000"/>
              </a:lnSpc>
              <a:spcBef>
                <a:spcPts val="1200"/>
              </a:spcBef>
              <a:buClr>
                <a:srgbClr val="F35364"/>
              </a:buClr>
              <a:buSzPct val="100000"/>
              <a:buFont typeface="Trebuchet MS"/>
              <a:buChar char="◦"/>
              <a:defRPr sz="1700">
                <a:solidFill>
                  <a:srgbClr val="404040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rPr b="1" dirty="0">
                <a:latin typeface="Klint Pro Light" panose="020D0303020204080204" pitchFamily="34" charset="77"/>
              </a:rPr>
              <a:t>Har det </a:t>
            </a:r>
            <a:r>
              <a:rPr b="1" dirty="0" err="1">
                <a:latin typeface="Klint Pro Light" panose="020D0303020204080204" pitchFamily="34" charset="77"/>
              </a:rPr>
              <a:t>nogen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ulemper</a:t>
            </a:r>
            <a:r>
              <a:rPr b="1" dirty="0">
                <a:latin typeface="Klint Pro Light" panose="020D0303020204080204" pitchFamily="34" charset="77"/>
              </a:rPr>
              <a:t> for </a:t>
            </a:r>
            <a:r>
              <a:rPr b="1" dirty="0" err="1">
                <a:latin typeface="Klint Pro Light" panose="020D0303020204080204" pitchFamily="34" charset="77"/>
              </a:rPr>
              <a:t>arbejdsløsningen</a:t>
            </a:r>
            <a:r>
              <a:rPr b="1" dirty="0">
                <a:latin typeface="Klint Pro Light" panose="020D0303020204080204" pitchFamily="34" charset="77"/>
              </a:rPr>
              <a:t>?</a:t>
            </a:r>
            <a:br>
              <a:rPr dirty="0"/>
            </a:br>
            <a:endParaRPr dirty="0"/>
          </a:p>
          <a:p>
            <a:pPr lvl="3" indent="685800" defTabSz="914400">
              <a:lnSpc>
                <a:spcPct val="90000"/>
              </a:lnSpc>
              <a:spcBef>
                <a:spcPts val="2400"/>
              </a:spcBef>
              <a:defRPr sz="1700" u="sng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 err="1"/>
              <a:t>Lav</a:t>
            </a:r>
            <a:r>
              <a:rPr dirty="0"/>
              <a:t> </a:t>
            </a:r>
            <a:r>
              <a:rPr dirty="0" err="1"/>
              <a:t>evt</a:t>
            </a:r>
            <a:r>
              <a:rPr dirty="0"/>
              <a:t>.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lille</a:t>
            </a:r>
            <a:r>
              <a:rPr dirty="0"/>
              <a:t> </a:t>
            </a:r>
            <a:r>
              <a:rPr dirty="0" err="1"/>
              <a:t>undersøgelse</a:t>
            </a:r>
            <a:r>
              <a:rPr dirty="0"/>
              <a:t>, </a:t>
            </a:r>
            <a:r>
              <a:rPr dirty="0" err="1"/>
              <a:t>hvor</a:t>
            </a:r>
            <a:r>
              <a:rPr dirty="0"/>
              <a:t> du:</a:t>
            </a:r>
            <a:endParaRPr dirty="0">
              <a:solidFill>
                <a:srgbClr val="000000"/>
              </a:solidFill>
            </a:endParaRPr>
          </a:p>
          <a:p>
            <a:pPr marL="984939" lvl="4" indent="-235131" defTabSz="914400">
              <a:lnSpc>
                <a:spcPct val="90000"/>
              </a:lnSpc>
              <a:spcBef>
                <a:spcPts val="1700"/>
              </a:spcBef>
              <a:buClr>
                <a:srgbClr val="F35364"/>
              </a:buClr>
              <a:buSzPct val="100000"/>
              <a:buFont typeface="Trebuchet MS"/>
              <a:buChar char="◦"/>
              <a:defRPr sz="17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 err="1"/>
              <a:t>Observerer</a:t>
            </a:r>
            <a:r>
              <a:rPr dirty="0"/>
              <a:t>, </a:t>
            </a:r>
            <a:r>
              <a:rPr dirty="0" err="1"/>
              <a:t>hvordan</a:t>
            </a:r>
            <a:r>
              <a:rPr dirty="0"/>
              <a:t> </a:t>
            </a:r>
            <a:r>
              <a:rPr dirty="0" err="1"/>
              <a:t>andre</a:t>
            </a:r>
            <a:r>
              <a:rPr dirty="0"/>
              <a:t> </a:t>
            </a:r>
            <a:r>
              <a:rPr dirty="0" err="1"/>
              <a:t>bruger</a:t>
            </a:r>
            <a:r>
              <a:rPr dirty="0"/>
              <a:t> det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konkret</a:t>
            </a:r>
            <a:r>
              <a:rPr dirty="0"/>
              <a:t> </a:t>
            </a:r>
            <a:r>
              <a:rPr dirty="0" err="1"/>
              <a:t>sammenhæng</a:t>
            </a:r>
            <a:endParaRPr dirty="0"/>
          </a:p>
          <a:p>
            <a:pPr marL="984939" lvl="4" indent="-235131" defTabSz="914400">
              <a:lnSpc>
                <a:spcPct val="90000"/>
              </a:lnSpc>
              <a:spcBef>
                <a:spcPts val="1700"/>
              </a:spcBef>
              <a:buClr>
                <a:srgbClr val="F35364"/>
              </a:buClr>
              <a:buSzPct val="100000"/>
              <a:buFont typeface="Trebuchet MS"/>
              <a:buChar char="◦"/>
              <a:defRPr sz="1700">
                <a:solidFill>
                  <a:srgbClr val="404040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  <a:t>Interview </a:t>
            </a:r>
            <a:r>
              <a:rPr dirty="0" err="1">
                <a:latin typeface="Klint Pro Regular"/>
                <a:ea typeface="Klint Pro Regular"/>
                <a:cs typeface="Klint Pro Regular"/>
                <a:sym typeface="Klint Pro Regular"/>
              </a:rPr>
              <a:t>en</a:t>
            </a:r>
            <a: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  <a:t>, der </a:t>
            </a:r>
            <a:r>
              <a:rPr dirty="0" err="1">
                <a:latin typeface="Klint Pro Regular"/>
                <a:ea typeface="Klint Pro Regular"/>
                <a:cs typeface="Klint Pro Regular"/>
                <a:sym typeface="Klint Pro Regular"/>
              </a:rPr>
              <a:t>bruger</a:t>
            </a:r>
            <a:r>
              <a:rPr dirty="0">
                <a:latin typeface="Klint Pro Regular"/>
                <a:ea typeface="Klint Pro Regular"/>
                <a:cs typeface="Klint Pro Regular"/>
                <a:sym typeface="Klint Pro Regular"/>
              </a:rPr>
              <a:t> det      </a:t>
            </a:r>
            <a:r>
              <a:rPr dirty="0"/>
              <a:t> </a:t>
            </a:r>
            <a:endParaRPr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Konsekvensvurdering"/>
          <p:cNvSpPr txBox="1">
            <a:spLocks noGrp="1"/>
          </p:cNvSpPr>
          <p:nvPr>
            <p:ph type="title" idx="4294967295"/>
          </p:nvPr>
        </p:nvSpPr>
        <p:spPr>
          <a:xfrm>
            <a:off x="-1" y="824820"/>
            <a:ext cx="12281152" cy="955133"/>
          </a:xfrm>
          <a:prstGeom prst="rect">
            <a:avLst/>
          </a:prstGeom>
        </p:spPr>
        <p:txBody>
          <a:bodyPr lIns="0" tIns="0" rIns="0" bIns="0"/>
          <a:lstStyle/>
          <a:p>
            <a: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Konsekvensvurdering</a:t>
            </a:r>
            <a:r>
              <a:rPr sz="1200" spc="-25">
                <a:solidFill>
                  <a:srgbClr val="000000"/>
                </a:solidFill>
              </a:rPr>
              <a:t>  </a:t>
            </a:r>
          </a:p>
        </p:txBody>
      </p:sp>
      <p:sp>
        <p:nvSpPr>
          <p:cNvPr id="283" name="Når du har lavet en teknologivurdering, formålsanalyse og et brugsstudie, er du klar til at overveje, hvilken konsekvens  det digitale artefakt har for arbejdet.…"/>
          <p:cNvSpPr txBox="1">
            <a:spLocks noGrp="1"/>
          </p:cNvSpPr>
          <p:nvPr>
            <p:ph type="body" sz="quarter" idx="4294967295"/>
          </p:nvPr>
        </p:nvSpPr>
        <p:spPr>
          <a:xfrm>
            <a:off x="1119279" y="2935688"/>
            <a:ext cx="5201284" cy="2464081"/>
          </a:xfrm>
          <a:prstGeom prst="rect">
            <a:avLst/>
          </a:prstGeom>
        </p:spPr>
        <p:txBody>
          <a:bodyPr/>
          <a:lstStyle/>
          <a:p>
            <a:pPr marL="0" lvl="1" indent="0">
              <a:spcBef>
                <a:spcPts val="2400"/>
              </a:spcBef>
              <a:buClrTx/>
              <a:buSzTx/>
              <a:buNone/>
              <a:defRPr sz="2000">
                <a:solidFill>
                  <a:srgbClr val="E15F67"/>
                </a:solidFill>
              </a:defRPr>
            </a:pPr>
            <a:r>
              <a:rPr dirty="0" err="1"/>
              <a:t>Når</a:t>
            </a:r>
            <a:r>
              <a:rPr dirty="0"/>
              <a:t> du har </a:t>
            </a:r>
            <a:r>
              <a:rPr dirty="0" err="1"/>
              <a:t>lavet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teknologivurdering</a:t>
            </a:r>
            <a:r>
              <a:rPr dirty="0"/>
              <a:t>, </a:t>
            </a:r>
            <a:r>
              <a:rPr dirty="0" err="1"/>
              <a:t>formålsanalyse</a:t>
            </a:r>
            <a:r>
              <a:rPr dirty="0"/>
              <a:t> </a:t>
            </a:r>
            <a:r>
              <a:rPr dirty="0" err="1"/>
              <a:t>og</a:t>
            </a:r>
            <a:r>
              <a:rPr dirty="0"/>
              <a:t> et </a:t>
            </a:r>
            <a:r>
              <a:rPr dirty="0" err="1"/>
              <a:t>brugsstudie</a:t>
            </a:r>
            <a:r>
              <a:rPr dirty="0"/>
              <a:t>, er du </a:t>
            </a:r>
            <a:br>
              <a:rPr lang="da-DK" dirty="0"/>
            </a:br>
            <a:r>
              <a:rPr dirty="0" err="1"/>
              <a:t>klar</a:t>
            </a:r>
            <a:r>
              <a:rPr dirty="0"/>
              <a:t> </a:t>
            </a:r>
            <a:r>
              <a:rPr dirty="0" err="1"/>
              <a:t>til</a:t>
            </a:r>
            <a:r>
              <a:rPr dirty="0"/>
              <a:t> at </a:t>
            </a:r>
            <a:r>
              <a:rPr dirty="0" err="1"/>
              <a:t>overveje</a:t>
            </a:r>
            <a:r>
              <a:rPr dirty="0"/>
              <a:t>, </a:t>
            </a:r>
            <a:r>
              <a:rPr dirty="0" err="1"/>
              <a:t>hvilken</a:t>
            </a:r>
            <a:r>
              <a:rPr dirty="0"/>
              <a:t> </a:t>
            </a:r>
            <a:r>
              <a:rPr dirty="0" err="1"/>
              <a:t>konsekvens</a:t>
            </a:r>
            <a:r>
              <a:rPr dirty="0"/>
              <a:t> </a:t>
            </a:r>
            <a:br>
              <a:rPr dirty="0"/>
            </a:br>
            <a:r>
              <a:rPr dirty="0"/>
              <a:t>det </a:t>
            </a:r>
            <a:r>
              <a:rPr dirty="0" err="1"/>
              <a:t>digitale</a:t>
            </a:r>
            <a:r>
              <a:rPr dirty="0"/>
              <a:t> </a:t>
            </a:r>
            <a:r>
              <a:rPr dirty="0" err="1"/>
              <a:t>artefakt</a:t>
            </a:r>
            <a:r>
              <a:rPr dirty="0"/>
              <a:t> har for </a:t>
            </a:r>
            <a:r>
              <a:rPr dirty="0" err="1"/>
              <a:t>arbejdet</a:t>
            </a:r>
            <a:r>
              <a:rPr dirty="0"/>
              <a:t>. </a:t>
            </a:r>
          </a:p>
          <a:p>
            <a:pPr marL="0" lvl="1" indent="0">
              <a:spcBef>
                <a:spcPts val="2400"/>
              </a:spcBef>
              <a:buClrTx/>
              <a:buSzTx/>
              <a:buNone/>
              <a:defRPr sz="2000">
                <a:solidFill>
                  <a:srgbClr val="1F3540"/>
                </a:solidFill>
              </a:defRPr>
            </a:pPr>
            <a:r>
              <a:rPr dirty="0"/>
              <a:t>Det </a:t>
            </a:r>
            <a:r>
              <a:rPr dirty="0" err="1"/>
              <a:t>kan</a:t>
            </a:r>
            <a:r>
              <a:rPr dirty="0"/>
              <a:t> have </a:t>
            </a:r>
            <a:r>
              <a:rPr u="sng" dirty="0" err="1"/>
              <a:t>betydning</a:t>
            </a:r>
            <a:r>
              <a:rPr u="sng" dirty="0"/>
              <a:t> </a:t>
            </a:r>
            <a:r>
              <a:rPr dirty="0"/>
              <a:t>for mange </a:t>
            </a:r>
            <a:r>
              <a:rPr dirty="0" err="1"/>
              <a:t>forskellige</a:t>
            </a:r>
            <a:r>
              <a:rPr dirty="0"/>
              <a:t> ting, </a:t>
            </a:r>
            <a:r>
              <a:rPr dirty="0" err="1"/>
              <a:t>som</a:t>
            </a:r>
            <a:r>
              <a:rPr dirty="0"/>
              <a:t> </a:t>
            </a:r>
            <a:r>
              <a:rPr dirty="0" err="1"/>
              <a:t>kan</a:t>
            </a:r>
            <a:r>
              <a:rPr dirty="0"/>
              <a:t> </a:t>
            </a:r>
            <a:r>
              <a:rPr dirty="0" err="1"/>
              <a:t>være</a:t>
            </a:r>
            <a:r>
              <a:rPr dirty="0"/>
              <a:t>:</a:t>
            </a:r>
          </a:p>
        </p:txBody>
      </p:sp>
      <p:sp>
        <p:nvSpPr>
          <p:cNvPr id="284" name="Betydning for arbejdsgange  (effektivitet, kultur, viden, kunderelation,  for den fagprofessionelle, for borgeren/brugeren/kunden)…"/>
          <p:cNvSpPr txBox="1"/>
          <p:nvPr/>
        </p:nvSpPr>
        <p:spPr>
          <a:xfrm>
            <a:off x="6288934" y="2942762"/>
            <a:ext cx="5434980" cy="56716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pPr marL="384047" lvl="1" indent="-182879" defTabSz="914400">
              <a:lnSpc>
                <a:spcPct val="90000"/>
              </a:lnSpc>
              <a:spcBef>
                <a:spcPts val="2400"/>
              </a:spcBef>
              <a:buClr>
                <a:srgbClr val="F35364"/>
              </a:buClr>
              <a:buSzPct val="100000"/>
              <a:buFont typeface="Trebuchet MS"/>
              <a:buChar char="◦"/>
              <a:def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b="1" dirty="0" err="1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Betydning</a:t>
            </a:r>
            <a:r>
              <a:rPr b="1" dirty="0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 for </a:t>
            </a:r>
            <a:r>
              <a:rPr b="1" dirty="0" err="1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arbejdsgange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br>
              <a:rPr dirty="0"/>
            </a:br>
            <a:r>
              <a:rPr dirty="0"/>
              <a:t>(</a:t>
            </a:r>
            <a:r>
              <a:rPr dirty="0" err="1"/>
              <a:t>effektivitet</a:t>
            </a:r>
            <a:r>
              <a:rPr dirty="0"/>
              <a:t>, kultur, </a:t>
            </a:r>
            <a:r>
              <a:rPr dirty="0" err="1"/>
              <a:t>viden</a:t>
            </a:r>
            <a:r>
              <a:rPr dirty="0"/>
              <a:t>, </a:t>
            </a:r>
            <a:r>
              <a:rPr dirty="0" err="1"/>
              <a:t>kunderelation</a:t>
            </a:r>
            <a:r>
              <a:rPr dirty="0"/>
              <a:t>, </a:t>
            </a:r>
            <a:br>
              <a:rPr dirty="0"/>
            </a:br>
            <a:r>
              <a:rPr dirty="0"/>
              <a:t>for den </a:t>
            </a:r>
            <a:r>
              <a:rPr dirty="0" err="1"/>
              <a:t>fagprofessionelle</a:t>
            </a:r>
            <a:r>
              <a:rPr dirty="0"/>
              <a:t>, for</a:t>
            </a:r>
            <a:r>
              <a:rPr lang="da-DK" dirty="0"/>
              <a:t> </a:t>
            </a:r>
            <a:r>
              <a:rPr dirty="0" err="1"/>
              <a:t>borgeren</a:t>
            </a:r>
            <a:r>
              <a:rPr dirty="0"/>
              <a:t>/</a:t>
            </a:r>
            <a:br>
              <a:rPr lang="da-DK" dirty="0"/>
            </a:br>
            <a:r>
              <a:rPr dirty="0" err="1"/>
              <a:t>brugeren</a:t>
            </a:r>
            <a:r>
              <a:rPr dirty="0"/>
              <a:t>/</a:t>
            </a:r>
            <a:r>
              <a:rPr dirty="0" err="1"/>
              <a:t>kunden</a:t>
            </a:r>
            <a:r>
              <a:rPr dirty="0"/>
              <a:t>)</a:t>
            </a:r>
            <a:endParaRPr dirty="0">
              <a:solidFill>
                <a:srgbClr val="000000"/>
              </a:solidFill>
              <a:latin typeface="Symbol"/>
              <a:ea typeface="Symbol"/>
              <a:cs typeface="Symbol"/>
              <a:sym typeface="Symbol"/>
            </a:endParaRPr>
          </a:p>
          <a:p>
            <a:pPr marL="384047" lvl="1" indent="-182879" defTabSz="914400">
              <a:lnSpc>
                <a:spcPct val="90000"/>
              </a:lnSpc>
              <a:spcBef>
                <a:spcPts val="2400"/>
              </a:spcBef>
              <a:buClr>
                <a:srgbClr val="F35364"/>
              </a:buClr>
              <a:buSzPct val="100000"/>
              <a:buFont typeface="Trebuchet MS"/>
              <a:buChar char="◦"/>
              <a:defRPr>
                <a:solidFill>
                  <a:srgbClr val="404040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rPr b="1" dirty="0" err="1">
                <a:latin typeface="Klint Pro Light" panose="020D0303020204080204" pitchFamily="34" charset="77"/>
              </a:rPr>
              <a:t>Arbejdsmiljø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og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etik</a:t>
            </a:r>
            <a:endParaRPr b="1" dirty="0">
              <a:solidFill>
                <a:srgbClr val="000000"/>
              </a:solidFill>
              <a:latin typeface="Klint Pro Light" panose="020D0303020204080204" pitchFamily="34" charset="77"/>
              <a:ea typeface="Symbol"/>
              <a:cs typeface="Symbol"/>
              <a:sym typeface="Symbol"/>
            </a:endParaRPr>
          </a:p>
          <a:p>
            <a:pPr marL="384047" lvl="1" indent="-182879" defTabSz="914400">
              <a:lnSpc>
                <a:spcPct val="90000"/>
              </a:lnSpc>
              <a:spcBef>
                <a:spcPts val="2400"/>
              </a:spcBef>
              <a:buClr>
                <a:srgbClr val="F35364"/>
              </a:buClr>
              <a:buSzPct val="100000"/>
              <a:buFont typeface="Trebuchet MS"/>
              <a:buChar char="◦"/>
              <a:def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b="1" dirty="0" err="1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Ændring</a:t>
            </a:r>
            <a:r>
              <a:rPr b="1" dirty="0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 </a:t>
            </a:r>
            <a:r>
              <a:rPr b="1" dirty="0" err="1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af</a:t>
            </a:r>
            <a:r>
              <a:rPr b="1" dirty="0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 </a:t>
            </a:r>
            <a:r>
              <a:rPr b="1" dirty="0" err="1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arbejdets</a:t>
            </a:r>
            <a:r>
              <a:rPr b="1" dirty="0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 </a:t>
            </a:r>
            <a:r>
              <a:rPr b="1" dirty="0" err="1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organisering</a:t>
            </a:r>
            <a:r>
              <a:rPr dirty="0">
                <a:latin typeface="Klint Pro Light"/>
                <a:ea typeface="Klint Pro Light"/>
                <a:cs typeface="Klint Pro Light"/>
                <a:sym typeface="Klint Pro Medium"/>
              </a:rPr>
              <a:t> </a:t>
            </a:r>
            <a:r>
              <a:rPr dirty="0"/>
              <a:t>(</a:t>
            </a:r>
            <a:r>
              <a:rPr dirty="0" err="1"/>
              <a:t>virksomheden</a:t>
            </a:r>
            <a:r>
              <a:rPr dirty="0"/>
              <a:t>)</a:t>
            </a:r>
            <a:endParaRPr dirty="0">
              <a:solidFill>
                <a:srgbClr val="000000"/>
              </a:solidFill>
              <a:latin typeface="Symbol"/>
              <a:ea typeface="Symbol"/>
              <a:cs typeface="Symbol"/>
              <a:sym typeface="Symbol"/>
            </a:endParaRPr>
          </a:p>
          <a:p>
            <a:pPr marL="384047" lvl="1" indent="-182879" defTabSz="914400">
              <a:lnSpc>
                <a:spcPct val="90000"/>
              </a:lnSpc>
              <a:spcBef>
                <a:spcPts val="2400"/>
              </a:spcBef>
              <a:buClr>
                <a:srgbClr val="F35364"/>
              </a:buClr>
              <a:buSzPct val="100000"/>
              <a:buFont typeface="Trebuchet MS"/>
              <a:buChar char="◦"/>
              <a:defRPr>
                <a:solidFill>
                  <a:srgbClr val="404040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rPr b="1" dirty="0" err="1">
                <a:latin typeface="Klint Pro Light" panose="020D0303020204080204" pitchFamily="34" charset="77"/>
              </a:rPr>
              <a:t>Effekter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på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kort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og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på</a:t>
            </a:r>
            <a:r>
              <a:rPr b="1" dirty="0">
                <a:latin typeface="Klint Pro Light" panose="020D0303020204080204" pitchFamily="34" charset="77"/>
              </a:rPr>
              <a:t> lang </a:t>
            </a:r>
            <a:r>
              <a:rPr b="1" dirty="0" err="1">
                <a:latin typeface="Klint Pro Light" panose="020D0303020204080204" pitchFamily="34" charset="77"/>
              </a:rPr>
              <a:t>sigt</a:t>
            </a:r>
            <a:endParaRPr sz="1200" b="1" dirty="0">
              <a:solidFill>
                <a:srgbClr val="000000"/>
              </a:solidFill>
              <a:latin typeface="Klint Pro Light" panose="020D0303020204080204" pitchFamily="34" charset="77"/>
              <a:ea typeface="Times Roman"/>
              <a:cs typeface="Times Roman"/>
              <a:sym typeface="Times Roman"/>
            </a:endParaRPr>
          </a:p>
          <a:p>
            <a:pPr marL="384047" lvl="1" indent="-182879" defTabSz="914400">
              <a:lnSpc>
                <a:spcPct val="90000"/>
              </a:lnSpc>
              <a:spcBef>
                <a:spcPts val="2400"/>
              </a:spcBef>
              <a:buClr>
                <a:srgbClr val="F35364"/>
              </a:buClr>
              <a:buSzPct val="100000"/>
              <a:buFont typeface="Trebuchet MS"/>
              <a:buChar char="◦"/>
              <a:def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endParaRPr sz="1200" dirty="0">
              <a:solidFill>
                <a:srgbClr val="000000"/>
              </a:solidFill>
              <a:latin typeface="Times Roman"/>
              <a:ea typeface="Times Roman"/>
              <a:cs typeface="Times Roman"/>
              <a:sym typeface="Times Roman"/>
            </a:endParaRPr>
          </a:p>
          <a:p>
            <a:pPr marL="384047" lvl="1" indent="-182879" defTabSz="914400">
              <a:lnSpc>
                <a:spcPct val="90000"/>
              </a:lnSpc>
              <a:spcBef>
                <a:spcPts val="2400"/>
              </a:spcBef>
              <a:buClr>
                <a:srgbClr val="F35364"/>
              </a:buClr>
              <a:buSzPct val="100000"/>
              <a:buFont typeface="Trebuchet MS"/>
              <a:buChar char="◦"/>
              <a:def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endParaRPr sz="1200" dirty="0">
              <a:solidFill>
                <a:srgbClr val="000000"/>
              </a:solidFill>
              <a:latin typeface="Times Roman"/>
              <a:ea typeface="Times Roman"/>
              <a:cs typeface="Times Roman"/>
              <a:sym typeface="Times Roman"/>
            </a:endParaRPr>
          </a:p>
          <a:p>
            <a:pPr marL="384047" lvl="1" indent="-182879" defTabSz="914400">
              <a:lnSpc>
                <a:spcPct val="90000"/>
              </a:lnSpc>
              <a:spcBef>
                <a:spcPts val="2400"/>
              </a:spcBef>
              <a:buClr>
                <a:srgbClr val="F35364"/>
              </a:buClr>
              <a:buSzPct val="100000"/>
              <a:buFont typeface="Trebuchet MS"/>
              <a:buChar char="◦"/>
              <a:def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endParaRPr sz="1200" dirty="0">
              <a:solidFill>
                <a:srgbClr val="000000"/>
              </a:solidFill>
              <a:latin typeface="Times Roman"/>
              <a:ea typeface="Times Roman"/>
              <a:cs typeface="Times Roman"/>
              <a:sym typeface="Times Roman"/>
            </a:endParaRPr>
          </a:p>
          <a:p>
            <a:pPr marL="384047" lvl="1" indent="-182879" defTabSz="914400">
              <a:lnSpc>
                <a:spcPct val="90000"/>
              </a:lnSpc>
              <a:spcBef>
                <a:spcPts val="2400"/>
              </a:spcBef>
              <a:buClr>
                <a:srgbClr val="F35364"/>
              </a:buClr>
              <a:buSzPct val="100000"/>
              <a:buFont typeface="Trebuchet MS"/>
              <a:buChar char="◦"/>
              <a:def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endParaRPr sz="1200" dirty="0">
              <a:latin typeface="Times Roman"/>
              <a:ea typeface="Times Roman"/>
              <a:cs typeface="Times Roman"/>
              <a:sym typeface="Times Roman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Digitalt artefakt"/>
          <p:cNvSpPr txBox="1">
            <a:spLocks noGrp="1"/>
          </p:cNvSpPr>
          <p:nvPr>
            <p:ph type="title" idx="4294967295"/>
          </p:nvPr>
        </p:nvSpPr>
        <p:spPr>
          <a:xfrm>
            <a:off x="-1" y="329190"/>
            <a:ext cx="12281152" cy="1450764"/>
          </a:xfrm>
          <a:prstGeom prst="rect">
            <a:avLst/>
          </a:prstGeom>
        </p:spPr>
        <p:txBody>
          <a:bodyPr lIns="0" tIns="0" rIns="0" bIns="0"/>
          <a:lstStyle/>
          <a:p>
            <a: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Digitalt artefakt</a:t>
            </a:r>
            <a:r>
              <a:rPr sz="1200" spc="-25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62" name="= Digitalløsning (digitaldims)…"/>
          <p:cNvSpPr txBox="1"/>
          <p:nvPr/>
        </p:nvSpPr>
        <p:spPr>
          <a:xfrm>
            <a:off x="-15527" y="2959952"/>
            <a:ext cx="12192001" cy="70660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ts val="4300"/>
              </a:lnSpc>
              <a:defRPr sz="2400" u="sng">
                <a:solidFill>
                  <a:srgbClr val="E15F67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/>
              <a:t>= </a:t>
            </a:r>
            <a:r>
              <a:rPr dirty="0" err="1"/>
              <a:t>Digitalløsning</a:t>
            </a:r>
            <a:r>
              <a:rPr dirty="0"/>
              <a:t> (</a:t>
            </a:r>
            <a:r>
              <a:rPr dirty="0" err="1"/>
              <a:t>digitaldims</a:t>
            </a:r>
            <a:r>
              <a:rPr dirty="0"/>
              <a:t>)</a:t>
            </a:r>
            <a:r>
              <a:rPr dirty="0">
                <a:solidFill>
                  <a:srgbClr val="000000"/>
                </a:solidFill>
              </a:rPr>
              <a:t> </a:t>
            </a:r>
          </a:p>
          <a:p>
            <a:pPr algn="ctr">
              <a:lnSpc>
                <a:spcPts val="4300"/>
              </a:lnSpc>
              <a:defRPr sz="2400">
                <a:solidFill>
                  <a:srgbClr val="E15F67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endParaRPr dirty="0">
              <a:solidFill>
                <a:srgbClr val="000000"/>
              </a:solidFill>
            </a:endParaRPr>
          </a:p>
          <a:p>
            <a:pPr algn="ctr">
              <a:spcBef>
                <a:spcPts val="1500"/>
              </a:spcBef>
              <a:defRPr sz="24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 err="1"/>
              <a:t>Digitalt</a:t>
            </a:r>
            <a:r>
              <a:rPr dirty="0"/>
              <a:t> </a:t>
            </a:r>
            <a:r>
              <a:rPr dirty="0" err="1"/>
              <a:t>artefakt</a:t>
            </a:r>
            <a:r>
              <a:rPr dirty="0"/>
              <a:t> </a:t>
            </a:r>
            <a:r>
              <a:rPr dirty="0" err="1"/>
              <a:t>betegner</a:t>
            </a:r>
            <a:r>
              <a:rPr dirty="0"/>
              <a:t> </a:t>
            </a:r>
            <a:r>
              <a:rPr dirty="0" err="1"/>
              <a:t>applikation</a:t>
            </a:r>
            <a:r>
              <a:rPr dirty="0"/>
              <a:t> </a:t>
            </a:r>
            <a:r>
              <a:rPr dirty="0" err="1"/>
              <a:t>eller</a:t>
            </a:r>
            <a:r>
              <a:rPr dirty="0"/>
              <a:t> et ‘device’, </a:t>
            </a:r>
            <a:br>
              <a:rPr dirty="0"/>
            </a:br>
            <a:r>
              <a:rPr dirty="0" err="1"/>
              <a:t>som</a:t>
            </a:r>
            <a:r>
              <a:rPr dirty="0"/>
              <a:t> er </a:t>
            </a:r>
            <a:r>
              <a:rPr dirty="0" err="1"/>
              <a:t>lavet</a:t>
            </a:r>
            <a:r>
              <a:rPr dirty="0"/>
              <a:t> med </a:t>
            </a:r>
            <a:r>
              <a:rPr dirty="0" err="1"/>
              <a:t>henblik</a:t>
            </a:r>
            <a:r>
              <a:rPr dirty="0"/>
              <a:t> </a:t>
            </a:r>
            <a:r>
              <a:rPr dirty="0" err="1"/>
              <a:t>på</a:t>
            </a:r>
            <a:r>
              <a:rPr dirty="0"/>
              <a:t> at </a:t>
            </a:r>
            <a:r>
              <a:rPr dirty="0" err="1"/>
              <a:t>opfylde</a:t>
            </a:r>
            <a:r>
              <a:rPr dirty="0"/>
              <a:t> et </a:t>
            </a:r>
            <a:r>
              <a:rPr dirty="0" err="1"/>
              <a:t>særligt</a:t>
            </a:r>
            <a:r>
              <a:rPr dirty="0"/>
              <a:t> </a:t>
            </a:r>
            <a:r>
              <a:rPr dirty="0" err="1"/>
              <a:t>formål</a:t>
            </a:r>
            <a:r>
              <a:rPr dirty="0"/>
              <a:t>.</a:t>
            </a:r>
            <a:endParaRPr sz="1200" dirty="0"/>
          </a:p>
          <a:p>
            <a:pPr>
              <a:lnSpc>
                <a:spcPts val="4300"/>
              </a:lnSpc>
              <a:defRPr sz="2400">
                <a:solidFill>
                  <a:srgbClr val="E15F67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endParaRPr sz="1200" dirty="0">
              <a:solidFill>
                <a:srgbClr val="000000"/>
              </a:solidFill>
            </a:endParaRPr>
          </a:p>
          <a:p>
            <a:pPr>
              <a:lnSpc>
                <a:spcPts val="4300"/>
              </a:lnSpc>
              <a:defRPr sz="24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endParaRPr sz="1200" dirty="0"/>
          </a:p>
          <a:p>
            <a:pPr>
              <a:lnSpc>
                <a:spcPts val="4600"/>
              </a:lnSpc>
              <a:defRPr sz="2666">
                <a:latin typeface="Tw Cen MT"/>
                <a:ea typeface="Tw Cen MT"/>
                <a:cs typeface="Tw Cen MT"/>
                <a:sym typeface="Tw Cen MT"/>
              </a:defRPr>
            </a:pPr>
            <a:endParaRPr sz="1200" dirty="0"/>
          </a:p>
          <a:p>
            <a:pPr>
              <a:lnSpc>
                <a:spcPts val="4600"/>
              </a:lnSpc>
              <a:defRPr sz="2666" u="sng">
                <a:latin typeface="Tw Cen MT"/>
                <a:ea typeface="Tw Cen MT"/>
                <a:cs typeface="Tw Cen MT"/>
                <a:sym typeface="Tw Cen MT"/>
              </a:defRPr>
            </a:pPr>
            <a:endParaRPr sz="1200" u="none" dirty="0">
              <a:latin typeface="Times Roman"/>
              <a:ea typeface="Times Roman"/>
              <a:cs typeface="Times Roman"/>
              <a:sym typeface="Times Roman"/>
            </a:endParaRPr>
          </a:p>
          <a:p>
            <a:pPr>
              <a:lnSpc>
                <a:spcPts val="4600"/>
              </a:lnSpc>
              <a:defRPr sz="2666" u="sng">
                <a:latin typeface="Tw Cen MT"/>
                <a:ea typeface="Tw Cen MT"/>
                <a:cs typeface="Tw Cen MT"/>
                <a:sym typeface="Tw Cen MT"/>
              </a:defRPr>
            </a:pPr>
            <a:endParaRPr sz="1200" dirty="0"/>
          </a:p>
          <a:p>
            <a:pPr>
              <a:lnSpc>
                <a:spcPts val="4600"/>
              </a:lnSpc>
              <a:defRPr sz="2666" u="sng">
                <a:latin typeface="Tw Cen MT"/>
                <a:ea typeface="Tw Cen MT"/>
                <a:cs typeface="Tw Cen MT"/>
                <a:sym typeface="Tw Cen MT"/>
              </a:defRPr>
            </a:pPr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</p:txBody>
      </p:sp>
      <p:sp>
        <p:nvSpPr>
          <p:cNvPr id="2" name="Tekstfelt 1">
            <a:extLst>
              <a:ext uri="{FF2B5EF4-FFF2-40B4-BE49-F238E27FC236}">
                <a16:creationId xmlns:a16="http://schemas.microsoft.com/office/drawing/2014/main" id="{7394BAB2-3223-AB4C-855B-FB268446C509}"/>
              </a:ext>
            </a:extLst>
          </p:cNvPr>
          <p:cNvSpPr txBox="1"/>
          <p:nvPr/>
        </p:nvSpPr>
        <p:spPr>
          <a:xfrm>
            <a:off x="10026502" y="5124893"/>
            <a:ext cx="92394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a-DK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Intentionalitet"/>
          <p:cNvSpPr txBox="1">
            <a:spLocks noGrp="1"/>
          </p:cNvSpPr>
          <p:nvPr>
            <p:ph type="title" idx="4294967295"/>
          </p:nvPr>
        </p:nvSpPr>
        <p:spPr>
          <a:xfrm>
            <a:off x="-1" y="329190"/>
            <a:ext cx="12281152" cy="1450764"/>
          </a:xfrm>
          <a:prstGeom prst="rect">
            <a:avLst/>
          </a:prstGeom>
        </p:spPr>
        <p:txBody>
          <a:bodyPr lIns="0" tIns="0" rIns="0" bIns="0"/>
          <a:lstStyle/>
          <a:p>
            <a:pPr algn="ctr">
              <a:defRPr spc="-100">
                <a:solidFill>
                  <a:srgbClr val="F35364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rPr>
                <a:solidFill>
                  <a:srgbClr val="1F586C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  <a:t>Intentionalitet</a:t>
            </a:r>
            <a:r>
              <a:rPr sz="1200" spc="-25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65" name="Forventning om, hvordan artefaktet skal bruges"/>
          <p:cNvSpPr txBox="1"/>
          <p:nvPr/>
        </p:nvSpPr>
        <p:spPr>
          <a:xfrm>
            <a:off x="-15527" y="2747675"/>
            <a:ext cx="12192001" cy="4879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ts val="4300"/>
              </a:lnSpc>
              <a:defRPr sz="2400">
                <a:solidFill>
                  <a:srgbClr val="E15F67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endParaRPr dirty="0">
              <a:solidFill>
                <a:srgbClr val="000000"/>
              </a:solidFill>
            </a:endParaRPr>
          </a:p>
          <a:p>
            <a:pPr algn="ctr">
              <a:lnSpc>
                <a:spcPts val="5000"/>
              </a:lnSpc>
              <a:spcBef>
                <a:spcPts val="1500"/>
              </a:spcBef>
              <a:defRPr sz="3000">
                <a:solidFill>
                  <a:srgbClr val="E15F67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 err="1"/>
              <a:t>Forventning</a:t>
            </a:r>
            <a:r>
              <a:rPr dirty="0"/>
              <a:t> om, </a:t>
            </a:r>
            <a:r>
              <a:rPr dirty="0" err="1"/>
              <a:t>hvordan</a:t>
            </a:r>
            <a:r>
              <a:rPr dirty="0"/>
              <a:t> </a:t>
            </a:r>
            <a:r>
              <a:rPr dirty="0" err="1"/>
              <a:t>artefaktet</a:t>
            </a:r>
            <a:r>
              <a:rPr dirty="0"/>
              <a:t> </a:t>
            </a:r>
            <a:r>
              <a:rPr dirty="0" err="1"/>
              <a:t>skal</a:t>
            </a:r>
            <a:r>
              <a:rPr dirty="0"/>
              <a:t> </a:t>
            </a:r>
            <a:r>
              <a:rPr dirty="0" err="1"/>
              <a:t>bruges</a:t>
            </a:r>
            <a:endParaRPr sz="1200" dirty="0"/>
          </a:p>
          <a:p>
            <a:pPr>
              <a:lnSpc>
                <a:spcPts val="4300"/>
              </a:lnSpc>
              <a:defRPr sz="2400">
                <a:solidFill>
                  <a:srgbClr val="E15F67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endParaRPr sz="1200" dirty="0">
              <a:solidFill>
                <a:srgbClr val="000000"/>
              </a:solidFill>
            </a:endParaRPr>
          </a:p>
          <a:p>
            <a:pPr>
              <a:lnSpc>
                <a:spcPts val="4300"/>
              </a:lnSpc>
              <a:defRPr sz="24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endParaRPr sz="1200" dirty="0"/>
          </a:p>
          <a:p>
            <a:pPr>
              <a:lnSpc>
                <a:spcPts val="4600"/>
              </a:lnSpc>
              <a:defRPr sz="2666">
                <a:latin typeface="Tw Cen MT"/>
                <a:ea typeface="Tw Cen MT"/>
                <a:cs typeface="Tw Cen MT"/>
                <a:sym typeface="Tw Cen MT"/>
              </a:defRPr>
            </a:pPr>
            <a:endParaRPr sz="1200" dirty="0"/>
          </a:p>
          <a:p>
            <a:pPr>
              <a:lnSpc>
                <a:spcPts val="4600"/>
              </a:lnSpc>
              <a:defRPr sz="2666" u="sng">
                <a:latin typeface="Tw Cen MT"/>
                <a:ea typeface="Tw Cen MT"/>
                <a:cs typeface="Tw Cen MT"/>
                <a:sym typeface="Tw Cen MT"/>
              </a:defRPr>
            </a:pPr>
            <a:endParaRPr sz="1200" u="none" dirty="0">
              <a:latin typeface="Times Roman"/>
              <a:ea typeface="Times Roman"/>
              <a:cs typeface="Times Roman"/>
              <a:sym typeface="Times Roman"/>
            </a:endParaRPr>
          </a:p>
          <a:p>
            <a:pPr>
              <a:lnSpc>
                <a:spcPts val="4600"/>
              </a:lnSpc>
              <a:defRPr sz="2666" u="sng">
                <a:latin typeface="Tw Cen MT"/>
                <a:ea typeface="Tw Cen MT"/>
                <a:cs typeface="Tw Cen MT"/>
                <a:sym typeface="Tw Cen MT"/>
              </a:defRPr>
            </a:pPr>
            <a:endParaRPr sz="1200" dirty="0"/>
          </a:p>
          <a:p>
            <a:pPr>
              <a:lnSpc>
                <a:spcPts val="4600"/>
              </a:lnSpc>
              <a:defRPr sz="2666" u="sng">
                <a:latin typeface="Tw Cen MT"/>
                <a:ea typeface="Tw Cen MT"/>
                <a:cs typeface="Tw Cen MT"/>
                <a:sym typeface="Tw Cen MT"/>
              </a:defRPr>
            </a:pPr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Digitalt"/>
          <p:cNvSpPr txBox="1">
            <a:spLocks noGrp="1"/>
          </p:cNvSpPr>
          <p:nvPr>
            <p:ph type="title" idx="4294967295"/>
          </p:nvPr>
        </p:nvSpPr>
        <p:spPr>
          <a:xfrm>
            <a:off x="-1" y="824820"/>
            <a:ext cx="12281152" cy="955133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r>
              <a:t>Digitalt</a:t>
            </a:r>
          </a:p>
        </p:txBody>
      </p:sp>
      <p:sp>
        <p:nvSpPr>
          <p:cNvPr id="168" name="Digitalt er, når noget baserer sin funktion på tal – nuller og ettere.…"/>
          <p:cNvSpPr txBox="1">
            <a:spLocks noGrp="1"/>
          </p:cNvSpPr>
          <p:nvPr>
            <p:ph type="body" sz="quarter" idx="4294967295"/>
          </p:nvPr>
        </p:nvSpPr>
        <p:spPr>
          <a:xfrm>
            <a:off x="920852" y="3271800"/>
            <a:ext cx="5006867" cy="2506433"/>
          </a:xfrm>
          <a:prstGeom prst="rect">
            <a:avLst/>
          </a:prstGeom>
        </p:spPr>
        <p:txBody>
          <a:bodyPr/>
          <a:lstStyle/>
          <a:p>
            <a:pPr marL="384047" lvl="1" indent="-182879">
              <a:spcBef>
                <a:spcPts val="2400"/>
              </a:spcBef>
              <a:buClr>
                <a:srgbClr val="F35364"/>
              </a:buClr>
            </a:pPr>
            <a:r>
              <a:rPr dirty="0" err="1"/>
              <a:t>Digitalt</a:t>
            </a:r>
            <a:r>
              <a:rPr dirty="0"/>
              <a:t> er, </a:t>
            </a:r>
            <a:r>
              <a:rPr dirty="0" err="1"/>
              <a:t>når</a:t>
            </a:r>
            <a:r>
              <a:rPr dirty="0"/>
              <a:t> </a:t>
            </a:r>
            <a:r>
              <a:rPr dirty="0" err="1"/>
              <a:t>noget</a:t>
            </a:r>
            <a:r>
              <a:rPr dirty="0"/>
              <a:t> </a:t>
            </a:r>
            <a:r>
              <a:rPr dirty="0" err="1"/>
              <a:t>baserer</a:t>
            </a:r>
            <a:r>
              <a:rPr dirty="0"/>
              <a:t> sin </a:t>
            </a:r>
            <a:r>
              <a:rPr dirty="0" err="1"/>
              <a:t>funktion</a:t>
            </a:r>
            <a:r>
              <a:rPr dirty="0"/>
              <a:t> </a:t>
            </a:r>
            <a:r>
              <a:rPr dirty="0" err="1"/>
              <a:t>på</a:t>
            </a:r>
            <a:r>
              <a:rPr dirty="0"/>
              <a:t> </a:t>
            </a:r>
            <a:r>
              <a:rPr dirty="0" err="1"/>
              <a:t>tal</a:t>
            </a:r>
            <a:r>
              <a:rPr dirty="0"/>
              <a:t> – </a:t>
            </a:r>
            <a:r>
              <a:rPr dirty="0" err="1"/>
              <a:t>nuller</a:t>
            </a:r>
            <a:r>
              <a:rPr dirty="0"/>
              <a:t> </a:t>
            </a:r>
            <a:r>
              <a:rPr dirty="0" err="1"/>
              <a:t>og</a:t>
            </a:r>
            <a:r>
              <a:rPr dirty="0"/>
              <a:t> </a:t>
            </a:r>
            <a:r>
              <a:rPr dirty="0" err="1"/>
              <a:t>ettere</a:t>
            </a:r>
            <a:r>
              <a:rPr dirty="0"/>
              <a:t>.</a:t>
            </a:r>
            <a:endParaRPr sz="1200" dirty="0">
              <a:solidFill>
                <a:srgbClr val="000000"/>
              </a:solidFill>
            </a:endParaRPr>
          </a:p>
          <a:p>
            <a:pPr marL="384047" lvl="1" indent="-182879">
              <a:spcBef>
                <a:spcPts val="2400"/>
              </a:spcBef>
              <a:buClr>
                <a:srgbClr val="F35364"/>
              </a:buClr>
            </a:pPr>
            <a:r>
              <a:rPr dirty="0" err="1"/>
              <a:t>Hvordan</a:t>
            </a:r>
            <a:r>
              <a:rPr dirty="0"/>
              <a:t> </a:t>
            </a:r>
            <a:r>
              <a:rPr dirty="0" err="1"/>
              <a:t>bliver</a:t>
            </a:r>
            <a:r>
              <a:rPr dirty="0"/>
              <a:t> 0 </a:t>
            </a:r>
            <a:r>
              <a:rPr dirty="0" err="1"/>
              <a:t>og</a:t>
            </a:r>
            <a:r>
              <a:rPr dirty="0"/>
              <a:t> 1 </a:t>
            </a:r>
            <a:r>
              <a:rPr dirty="0" err="1"/>
              <a:t>og</a:t>
            </a:r>
            <a:r>
              <a:rPr dirty="0"/>
              <a:t> 001101 </a:t>
            </a:r>
            <a:r>
              <a:rPr dirty="0" err="1"/>
              <a:t>til</a:t>
            </a:r>
            <a:r>
              <a:rPr dirty="0"/>
              <a:t> et </a:t>
            </a:r>
            <a:r>
              <a:rPr dirty="0" err="1"/>
              <a:t>billede</a:t>
            </a:r>
            <a:r>
              <a:rPr dirty="0"/>
              <a:t> </a:t>
            </a:r>
            <a:r>
              <a:rPr dirty="0" err="1"/>
              <a:t>eller</a:t>
            </a:r>
            <a:r>
              <a:rPr dirty="0"/>
              <a:t> </a:t>
            </a:r>
            <a:r>
              <a:rPr dirty="0" err="1"/>
              <a:t>til</a:t>
            </a:r>
            <a:r>
              <a:rPr dirty="0"/>
              <a:t> </a:t>
            </a:r>
            <a:r>
              <a:rPr dirty="0" err="1"/>
              <a:t>denne</a:t>
            </a:r>
            <a:r>
              <a:rPr dirty="0"/>
              <a:t> </a:t>
            </a:r>
            <a:r>
              <a:rPr dirty="0" err="1"/>
              <a:t>tekst</a:t>
            </a:r>
            <a:r>
              <a:rPr dirty="0"/>
              <a:t> </a:t>
            </a:r>
            <a:r>
              <a:rPr dirty="0" err="1"/>
              <a:t>eller</a:t>
            </a:r>
            <a:r>
              <a:rPr dirty="0"/>
              <a:t> </a:t>
            </a:r>
            <a:r>
              <a:rPr dirty="0" err="1"/>
              <a:t>til</a:t>
            </a:r>
            <a:r>
              <a:rPr dirty="0"/>
              <a:t> signal om, at </a:t>
            </a:r>
            <a:r>
              <a:rPr dirty="0" err="1"/>
              <a:t>lyskrydset</a:t>
            </a:r>
            <a:r>
              <a:rPr dirty="0"/>
              <a:t> </a:t>
            </a:r>
            <a:r>
              <a:rPr dirty="0" err="1"/>
              <a:t>skal</a:t>
            </a:r>
            <a:r>
              <a:rPr dirty="0"/>
              <a:t> </a:t>
            </a:r>
            <a:r>
              <a:rPr dirty="0" err="1"/>
              <a:t>skifte</a:t>
            </a:r>
            <a:r>
              <a:rPr dirty="0"/>
              <a:t> </a:t>
            </a:r>
            <a:r>
              <a:rPr dirty="0" err="1"/>
              <a:t>til</a:t>
            </a:r>
            <a:r>
              <a:rPr dirty="0"/>
              <a:t> </a:t>
            </a:r>
            <a:r>
              <a:rPr dirty="0" err="1"/>
              <a:t>grønt</a:t>
            </a:r>
            <a:r>
              <a:rPr dirty="0"/>
              <a:t>?</a:t>
            </a:r>
            <a:endParaRPr sz="1200" dirty="0"/>
          </a:p>
          <a:p>
            <a:pPr marL="472103" lvl="1" indent="-270935" defTabSz="457200">
              <a:lnSpc>
                <a:spcPts val="4600"/>
              </a:lnSpc>
              <a:spcBef>
                <a:spcPts val="0"/>
              </a:spcBef>
              <a:buClr>
                <a:srgbClr val="F35364"/>
              </a:buClr>
              <a:defRPr sz="2666">
                <a:solidFill>
                  <a:srgbClr val="000000"/>
                </a:solidFill>
              </a:defRPr>
            </a:pPr>
            <a:endParaRPr sz="1200" dirty="0"/>
          </a:p>
        </p:txBody>
      </p:sp>
      <p:sp>
        <p:nvSpPr>
          <p:cNvPr id="169" name="Se denne film…"/>
          <p:cNvSpPr txBox="1"/>
          <p:nvPr/>
        </p:nvSpPr>
        <p:spPr>
          <a:xfrm>
            <a:off x="6264281" y="3271800"/>
            <a:ext cx="5006867" cy="25064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pPr lvl="1" indent="228600" defTabSz="914400">
              <a:lnSpc>
                <a:spcPct val="90000"/>
              </a:lnSpc>
              <a:spcBef>
                <a:spcPts val="2400"/>
              </a:spcBef>
              <a:defRPr u="sng">
                <a:solidFill>
                  <a:srgbClr val="E15F67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/>
              <a:t>Se </a:t>
            </a:r>
            <a:r>
              <a:rPr dirty="0" err="1"/>
              <a:t>denne</a:t>
            </a:r>
            <a:r>
              <a:rPr dirty="0"/>
              <a:t> film</a:t>
            </a:r>
            <a:endParaRPr dirty="0">
              <a:solidFill>
                <a:srgbClr val="000000"/>
              </a:solidFill>
            </a:endParaRPr>
          </a:p>
          <a:p>
            <a:pPr marL="384047" lvl="1" indent="-182879" defTabSz="914400">
              <a:lnSpc>
                <a:spcPct val="90000"/>
              </a:lnSpc>
              <a:spcBef>
                <a:spcPts val="1100"/>
              </a:spcBef>
              <a:buClr>
                <a:srgbClr val="F35364"/>
              </a:buClr>
              <a:buSzPct val="100000"/>
              <a:buFont typeface="Trebuchet MS"/>
              <a:buChar char="◦"/>
              <a:defRPr>
                <a:solidFill>
                  <a:srgbClr val="1F35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i="1" dirty="0">
                <a:uFill>
                  <a:solidFill>
                    <a:srgbClr val="0000FF"/>
                  </a:solidFill>
                </a:uFill>
                <a:latin typeface="Klint Pro" panose="020D0503020204080204" pitchFamily="34" charset="77"/>
              </a:rPr>
              <a:t>https://www.youtube.com/watch?time_continue=18&amp;v=USCBCmwMCDA&amp;feature=emb_logo</a:t>
            </a:r>
            <a:endParaRPr i="1" dirty="0">
              <a:solidFill>
                <a:srgbClr val="000000"/>
              </a:solidFill>
              <a:latin typeface="Klint Pro" panose="020D0503020204080204" pitchFamily="34" charset="77"/>
              <a:ea typeface="Times Roman"/>
              <a:cs typeface="Times Roman"/>
              <a:sym typeface="Times Roman"/>
            </a:endParaRPr>
          </a:p>
          <a:p>
            <a:pPr marL="384047" lvl="1" indent="-182879" defTabSz="914400">
              <a:lnSpc>
                <a:spcPct val="90000"/>
              </a:lnSpc>
              <a:spcBef>
                <a:spcPts val="2400"/>
              </a:spcBef>
              <a:buClr>
                <a:srgbClr val="F35364"/>
              </a:buClr>
              <a:buSzPct val="100000"/>
              <a:buFont typeface="Trebuchet MS"/>
              <a:buChar char="◦"/>
              <a:def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endParaRPr sz="1200" dirty="0"/>
          </a:p>
          <a:p>
            <a:pPr marL="472103" lvl="1" indent="-270935">
              <a:lnSpc>
                <a:spcPts val="4600"/>
              </a:lnSpc>
              <a:buClr>
                <a:srgbClr val="F35364"/>
              </a:buClr>
              <a:buSzPct val="100000"/>
              <a:buFont typeface="Trebuchet MS"/>
              <a:buChar char="◦"/>
              <a:defRPr sz="2666">
                <a:latin typeface="Tw Cen MT"/>
                <a:ea typeface="Tw Cen MT"/>
                <a:cs typeface="Tw Cen MT"/>
                <a:sym typeface="Tw Cen MT"/>
              </a:defRPr>
            </a:pPr>
            <a:endParaRPr sz="1200" dirty="0">
              <a:latin typeface="Times Roman"/>
              <a:ea typeface="Times Roman"/>
              <a:cs typeface="Times Roman"/>
              <a:sym typeface="Times Roman"/>
            </a:endParaRPr>
          </a:p>
        </p:txBody>
      </p:sp>
      <p:sp>
        <p:nvSpPr>
          <p:cNvPr id="2" name="Rektangel 1">
            <a:hlinkClick r:id="rId2"/>
            <a:extLst>
              <a:ext uri="{FF2B5EF4-FFF2-40B4-BE49-F238E27FC236}">
                <a16:creationId xmlns:a16="http://schemas.microsoft.com/office/drawing/2014/main" id="{D7FBF24F-63C2-424C-9B25-AC13B0A90258}"/>
              </a:ext>
            </a:extLst>
          </p:cNvPr>
          <p:cNvSpPr/>
          <p:nvPr/>
        </p:nvSpPr>
        <p:spPr>
          <a:xfrm>
            <a:off x="6564086" y="3592286"/>
            <a:ext cx="4833257" cy="718457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>
            <a:outerShdw blurRad="38100" dist="25400" dir="2700000" rotWithShape="0">
              <a:srgbClr val="000000">
                <a:alpha val="6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a-DK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Digitalt"/>
          <p:cNvSpPr txBox="1">
            <a:spLocks noGrp="1"/>
          </p:cNvSpPr>
          <p:nvPr>
            <p:ph type="title" idx="4294967295"/>
          </p:nvPr>
        </p:nvSpPr>
        <p:spPr>
          <a:xfrm>
            <a:off x="-1" y="824820"/>
            <a:ext cx="12281152" cy="955133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r>
              <a:t>Digitalt</a:t>
            </a:r>
          </a:p>
        </p:txBody>
      </p:sp>
      <p:sp>
        <p:nvSpPr>
          <p:cNvPr id="172" name="Teknologi er computeren, og digital er appen m.m.…"/>
          <p:cNvSpPr txBox="1">
            <a:spLocks noGrp="1"/>
          </p:cNvSpPr>
          <p:nvPr>
            <p:ph type="body" sz="quarter" idx="4294967295"/>
          </p:nvPr>
        </p:nvSpPr>
        <p:spPr>
          <a:xfrm>
            <a:off x="589965" y="3040278"/>
            <a:ext cx="5408510" cy="2464080"/>
          </a:xfrm>
          <a:prstGeom prst="rect">
            <a:avLst/>
          </a:prstGeom>
        </p:spPr>
        <p:txBody>
          <a:bodyPr/>
          <a:lstStyle/>
          <a:p>
            <a:pPr marL="0" lvl="1" indent="228600">
              <a:spcBef>
                <a:spcPts val="2400"/>
              </a:spcBef>
              <a:buClrTx/>
              <a:buSzTx/>
              <a:buFontTx/>
              <a:buNone/>
              <a:defRPr>
                <a:solidFill>
                  <a:srgbClr val="E15F67"/>
                </a:solidFill>
              </a:defRPr>
            </a:pPr>
            <a:r>
              <a:t>Teknologi er computeren, og digital er appen m.m.</a:t>
            </a:r>
          </a:p>
          <a:p>
            <a:pPr marL="384047" lvl="1" indent="-182879">
              <a:spcBef>
                <a:spcPts val="2400"/>
              </a:spcBef>
              <a:buClr>
                <a:srgbClr val="F35364"/>
              </a:buClr>
            </a:pPr>
            <a:r>
              <a:t>Digitalt kan være stemmeafspilning, websted, flashkort, sociale medier, google annonceord, mobilapplikation, software, billede, PDF osv.  </a:t>
            </a:r>
            <a:endParaRPr sz="1200">
              <a:solidFill>
                <a:srgbClr val="000000"/>
              </a:solidFill>
            </a:endParaRPr>
          </a:p>
          <a:p>
            <a:pPr marL="384047" lvl="1" indent="-182879">
              <a:spcBef>
                <a:spcPts val="2400"/>
              </a:spcBef>
              <a:buClr>
                <a:srgbClr val="F35364"/>
              </a:buClr>
            </a:pPr>
            <a:r>
              <a:t>Det digitale er afhængigt af noget teknologi </a:t>
            </a:r>
            <a:br/>
            <a:r>
              <a:t>for at virke.</a:t>
            </a:r>
          </a:p>
        </p:txBody>
      </p:sp>
      <p:sp>
        <p:nvSpPr>
          <p:cNvPr id="173" name="Et eksempel: Når du først klikker på et billede, skal det derefter oversættes til et digitalt medium via teknologi, der kan være din mobiltelefon, kamera eller bærbar computer.…"/>
          <p:cNvSpPr txBox="1"/>
          <p:nvPr/>
        </p:nvSpPr>
        <p:spPr>
          <a:xfrm>
            <a:off x="6140621" y="3082713"/>
            <a:ext cx="5315294" cy="56716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pPr marL="384047" lvl="1" indent="-182879" defTabSz="914400">
              <a:lnSpc>
                <a:spcPct val="90000"/>
              </a:lnSpc>
              <a:spcBef>
                <a:spcPts val="2400"/>
              </a:spcBef>
              <a:buClr>
                <a:srgbClr val="F35364"/>
              </a:buClr>
              <a:buSzPct val="100000"/>
              <a:buFont typeface="Trebuchet MS"/>
              <a:buChar char="◦"/>
              <a:def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Et eksempel: Når du først klikker på et billede, skal det derefter oversættes til et digitalt medium via teknologi, der kan være din mobiltelefon, kamera eller bærbar computer.</a:t>
            </a:r>
          </a:p>
          <a:p>
            <a:pPr marL="384047" lvl="1" indent="-182879" defTabSz="914400">
              <a:lnSpc>
                <a:spcPct val="90000"/>
              </a:lnSpc>
              <a:spcBef>
                <a:spcPts val="2400"/>
              </a:spcBef>
              <a:buClr>
                <a:srgbClr val="F35364"/>
              </a:buClr>
              <a:buSzPct val="100000"/>
              <a:buFont typeface="Trebuchet MS"/>
              <a:buChar char="◦"/>
              <a:def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Teknologi betyder computer, bærbar computer, kaffemaskine, bil, big data platform, Virtual Reality osv.</a:t>
            </a:r>
            <a:endParaRPr sz="1200">
              <a:latin typeface="Times Roman"/>
              <a:ea typeface="Times Roman"/>
              <a:cs typeface="Times Roman"/>
              <a:sym typeface="Times Roman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Analyse af digitalt artefakt"/>
          <p:cNvSpPr txBox="1">
            <a:spLocks noGrp="1"/>
          </p:cNvSpPr>
          <p:nvPr>
            <p:ph type="title" idx="4294967295"/>
          </p:nvPr>
        </p:nvSpPr>
        <p:spPr>
          <a:xfrm>
            <a:off x="-1" y="824820"/>
            <a:ext cx="12281152" cy="955133"/>
          </a:xfrm>
          <a:prstGeom prst="rect">
            <a:avLst/>
          </a:prstGeom>
        </p:spPr>
        <p:txBody>
          <a:bodyPr lIns="0" tIns="0" rIns="0" bIns="0"/>
          <a:lstStyle/>
          <a:p>
            <a: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Analyse af digitalt artefakt</a:t>
            </a:r>
            <a:r>
              <a:rPr sz="1200" spc="-25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76" name="I det følgende tager vi udgangspunkt i sportsfaciliter.…"/>
          <p:cNvSpPr txBox="1">
            <a:spLocks noGrp="1"/>
          </p:cNvSpPr>
          <p:nvPr>
            <p:ph type="body" sz="half" idx="4294967295"/>
          </p:nvPr>
        </p:nvSpPr>
        <p:spPr>
          <a:xfrm>
            <a:off x="1307668" y="2882957"/>
            <a:ext cx="4939534" cy="4499233"/>
          </a:xfrm>
          <a:prstGeom prst="rect">
            <a:avLst/>
          </a:prstGeom>
        </p:spPr>
        <p:txBody>
          <a:bodyPr/>
          <a:lstStyle/>
          <a:p>
            <a:pPr marL="0" lvl="1" indent="0">
              <a:spcBef>
                <a:spcPts val="2200"/>
              </a:spcBef>
              <a:buClrTx/>
              <a:buSzTx/>
              <a:buNone/>
              <a:defRPr sz="2400"/>
            </a:pPr>
            <a:r>
              <a:rPr dirty="0"/>
              <a:t>I det </a:t>
            </a:r>
            <a:r>
              <a:rPr dirty="0" err="1"/>
              <a:t>følgende</a:t>
            </a:r>
            <a:r>
              <a:rPr dirty="0"/>
              <a:t> </a:t>
            </a:r>
            <a:r>
              <a:rPr dirty="0" err="1"/>
              <a:t>tager</a:t>
            </a:r>
            <a:r>
              <a:rPr dirty="0"/>
              <a:t> vi </a:t>
            </a:r>
            <a:r>
              <a:rPr dirty="0" err="1"/>
              <a:t>udgangspunkt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sportsfaciliter</a:t>
            </a:r>
            <a:r>
              <a:rPr dirty="0"/>
              <a:t>. </a:t>
            </a:r>
          </a:p>
          <a:p>
            <a:pPr marL="0" lvl="1" indent="0">
              <a:spcBef>
                <a:spcPts val="1500"/>
              </a:spcBef>
              <a:buClrTx/>
              <a:buSzTx/>
              <a:buNone/>
              <a:defRPr sz="2400"/>
            </a:pPr>
            <a:r>
              <a:rPr dirty="0"/>
              <a:t>Det </a:t>
            </a:r>
            <a:r>
              <a:rPr dirty="0" err="1"/>
              <a:t>kan</a:t>
            </a:r>
            <a:r>
              <a:rPr dirty="0"/>
              <a:t> </a:t>
            </a:r>
            <a:r>
              <a:rPr dirty="0" err="1"/>
              <a:t>være</a:t>
            </a:r>
            <a:r>
              <a:rPr dirty="0"/>
              <a:t> </a:t>
            </a:r>
            <a:r>
              <a:rPr dirty="0" err="1"/>
              <a:t>svømmehal</a:t>
            </a:r>
            <a:r>
              <a:rPr dirty="0"/>
              <a:t>, </a:t>
            </a:r>
            <a:r>
              <a:rPr dirty="0" err="1"/>
              <a:t>idrætshal</a:t>
            </a:r>
            <a:r>
              <a:rPr dirty="0"/>
              <a:t>, </a:t>
            </a:r>
            <a:r>
              <a:rPr dirty="0" err="1"/>
              <a:t>springcenter</a:t>
            </a:r>
            <a:r>
              <a:rPr dirty="0"/>
              <a:t>, </a:t>
            </a:r>
            <a:r>
              <a:rPr dirty="0" err="1"/>
              <a:t>udendørssportsfaciliterer</a:t>
            </a:r>
            <a:r>
              <a:rPr dirty="0"/>
              <a:t> </a:t>
            </a:r>
            <a:r>
              <a:rPr dirty="0" err="1"/>
              <a:t>osv</a:t>
            </a:r>
            <a:r>
              <a:rPr dirty="0"/>
              <a:t>.</a:t>
            </a:r>
            <a:endParaRPr sz="1200" dirty="0">
              <a:latin typeface="Times Roman"/>
              <a:ea typeface="Times Roman"/>
              <a:cs typeface="Times Roman"/>
              <a:sym typeface="Times Roman"/>
            </a:endParaRPr>
          </a:p>
          <a:p>
            <a:pPr marL="472103" lvl="1" indent="-270935" defTabSz="457200">
              <a:lnSpc>
                <a:spcPts val="4600"/>
              </a:lnSpc>
              <a:spcBef>
                <a:spcPts val="0"/>
              </a:spcBef>
              <a:buClr>
                <a:srgbClr val="F35364"/>
              </a:buClr>
              <a:defRPr sz="2666">
                <a:solidFill>
                  <a:srgbClr val="000000"/>
                </a:solidFill>
                <a:latin typeface="Tw Cen MT"/>
                <a:ea typeface="Tw Cen MT"/>
                <a:cs typeface="Tw Cen MT"/>
                <a:sym typeface="Tw Cen MT"/>
              </a:defRPr>
            </a:pPr>
            <a:endParaRPr sz="1200" dirty="0">
              <a:latin typeface="Times Roman"/>
              <a:ea typeface="Times Roman"/>
              <a:cs typeface="Times Roman"/>
              <a:sym typeface="Times Roman"/>
            </a:endParaRPr>
          </a:p>
        </p:txBody>
      </p:sp>
      <p:sp>
        <p:nvSpPr>
          <p:cNvPr id="177" name="Gruppeopgave…"/>
          <p:cNvSpPr txBox="1"/>
          <p:nvPr/>
        </p:nvSpPr>
        <p:spPr>
          <a:xfrm>
            <a:off x="6452746" y="2882957"/>
            <a:ext cx="4601697" cy="44992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pPr lvl="1" indent="228600" defTabSz="914400">
              <a:lnSpc>
                <a:spcPct val="90000"/>
              </a:lnSpc>
              <a:spcBef>
                <a:spcPts val="2400"/>
              </a:spcBef>
              <a:defRPr sz="1700" u="sng">
                <a:solidFill>
                  <a:srgbClr val="E15F67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 err="1"/>
              <a:t>Gruppeopgave</a:t>
            </a:r>
            <a:endParaRPr dirty="0">
              <a:solidFill>
                <a:srgbClr val="000000"/>
              </a:solidFill>
            </a:endParaRPr>
          </a:p>
          <a:p>
            <a:pPr marL="384047" lvl="1" indent="-182879" defTabSz="914400">
              <a:lnSpc>
                <a:spcPct val="90000"/>
              </a:lnSpc>
              <a:spcBef>
                <a:spcPts val="1700"/>
              </a:spcBef>
              <a:buClr>
                <a:srgbClr val="F35364"/>
              </a:buClr>
              <a:buSzPct val="100000"/>
              <a:buFont typeface="Trebuchet MS"/>
              <a:buChar char="◦"/>
              <a:defRPr sz="1700">
                <a:solidFill>
                  <a:srgbClr val="1F35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 err="1"/>
              <a:t>Vælg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sportsfacilitet</a:t>
            </a:r>
            <a:endParaRPr dirty="0"/>
          </a:p>
          <a:p>
            <a:pPr marL="384047" lvl="1" indent="-182879" defTabSz="914400">
              <a:lnSpc>
                <a:spcPct val="90000"/>
              </a:lnSpc>
              <a:spcBef>
                <a:spcPts val="1700"/>
              </a:spcBef>
              <a:buClr>
                <a:srgbClr val="F35364"/>
              </a:buClr>
              <a:buSzPct val="100000"/>
              <a:buFont typeface="Trebuchet MS"/>
              <a:buChar char="◦"/>
              <a:defRPr sz="1700">
                <a:solidFill>
                  <a:srgbClr val="1F35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 err="1"/>
              <a:t>Lav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brainstorm om </a:t>
            </a:r>
            <a:r>
              <a:rPr dirty="0" err="1"/>
              <a:t>hvilke</a:t>
            </a:r>
            <a:r>
              <a:rPr dirty="0"/>
              <a:t> </a:t>
            </a:r>
            <a:r>
              <a:rPr dirty="0" err="1"/>
              <a:t>digitale</a:t>
            </a:r>
            <a:r>
              <a:rPr dirty="0"/>
              <a:t> </a:t>
            </a:r>
            <a:r>
              <a:rPr dirty="0" err="1"/>
              <a:t>artefakter</a:t>
            </a:r>
            <a:r>
              <a:rPr dirty="0"/>
              <a:t>, I </a:t>
            </a:r>
            <a:r>
              <a:rPr dirty="0" err="1"/>
              <a:t>kan</a:t>
            </a:r>
            <a:r>
              <a:rPr dirty="0"/>
              <a:t> </a:t>
            </a:r>
            <a:r>
              <a:rPr dirty="0" err="1"/>
              <a:t>komme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tanke</a:t>
            </a:r>
            <a:r>
              <a:rPr dirty="0"/>
              <a:t> om, der er/</a:t>
            </a:r>
            <a:r>
              <a:rPr dirty="0" err="1"/>
              <a:t>kan</a:t>
            </a:r>
            <a:r>
              <a:rPr dirty="0"/>
              <a:t> </a:t>
            </a:r>
            <a:r>
              <a:rPr dirty="0" err="1"/>
              <a:t>være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den </a:t>
            </a:r>
            <a:r>
              <a:rPr dirty="0" err="1"/>
              <a:t>sportsfacilitet</a:t>
            </a:r>
            <a:r>
              <a:rPr dirty="0"/>
              <a:t>, I har </a:t>
            </a:r>
            <a:r>
              <a:rPr dirty="0" err="1"/>
              <a:t>valgt</a:t>
            </a:r>
            <a:endParaRPr dirty="0">
              <a:solidFill>
                <a:srgbClr val="000000"/>
              </a:solidFill>
            </a:endParaRPr>
          </a:p>
          <a:p>
            <a:pPr marL="384047" lvl="1" indent="-182879" defTabSz="914400">
              <a:lnSpc>
                <a:spcPct val="90000"/>
              </a:lnSpc>
              <a:spcBef>
                <a:spcPts val="1700"/>
              </a:spcBef>
              <a:buClr>
                <a:srgbClr val="F35364"/>
              </a:buClr>
              <a:buSzPct val="100000"/>
              <a:buFont typeface="Trebuchet MS"/>
              <a:buChar char="◦"/>
              <a:defRPr sz="1700">
                <a:solidFill>
                  <a:srgbClr val="1F35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 err="1"/>
              <a:t>Skriv</a:t>
            </a:r>
            <a:r>
              <a:rPr dirty="0"/>
              <a:t> alle de </a:t>
            </a:r>
            <a:r>
              <a:rPr dirty="0" err="1"/>
              <a:t>artefakter</a:t>
            </a:r>
            <a:r>
              <a:rPr dirty="0"/>
              <a:t>, I </a:t>
            </a:r>
            <a:r>
              <a:rPr dirty="0" err="1"/>
              <a:t>kan</a:t>
            </a:r>
            <a:r>
              <a:rPr dirty="0"/>
              <a:t> </a:t>
            </a:r>
            <a:r>
              <a:rPr dirty="0" err="1"/>
              <a:t>komme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tanke</a:t>
            </a:r>
            <a:r>
              <a:rPr dirty="0"/>
              <a:t> om, </a:t>
            </a:r>
            <a:r>
              <a:rPr dirty="0" err="1"/>
              <a:t>ind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den </a:t>
            </a:r>
            <a:r>
              <a:rPr dirty="0" err="1"/>
              <a:t>fælles</a:t>
            </a:r>
            <a:r>
              <a:rPr dirty="0"/>
              <a:t> </a:t>
            </a:r>
            <a:r>
              <a:rPr dirty="0" err="1"/>
              <a:t>padlet</a:t>
            </a:r>
            <a:endParaRPr sz="1200" dirty="0">
              <a:latin typeface="Times Roman"/>
              <a:ea typeface="Times Roman"/>
              <a:cs typeface="Times Roman"/>
              <a:sym typeface="Times Roman"/>
            </a:endParaRPr>
          </a:p>
          <a:p>
            <a:pPr marL="472103" lvl="1" indent="-270935">
              <a:lnSpc>
                <a:spcPts val="4600"/>
              </a:lnSpc>
              <a:buClr>
                <a:srgbClr val="F35364"/>
              </a:buClr>
              <a:buSzPct val="100000"/>
              <a:buFont typeface="Trebuchet MS"/>
              <a:buChar char="◦"/>
              <a:defRPr sz="2666">
                <a:latin typeface="Tw Cen MT"/>
                <a:ea typeface="Tw Cen MT"/>
                <a:cs typeface="Tw Cen MT"/>
                <a:sym typeface="Tw Cen MT"/>
              </a:defRPr>
            </a:pPr>
            <a:endParaRPr sz="1200" dirty="0">
              <a:latin typeface="Times Roman"/>
              <a:ea typeface="Times Roman"/>
              <a:cs typeface="Times Roman"/>
              <a:sym typeface="Times Roman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Nøglebrik…"/>
          <p:cNvSpPr txBox="1">
            <a:spLocks noGrp="1"/>
          </p:cNvSpPr>
          <p:nvPr>
            <p:ph type="body" sz="quarter" idx="4294967295"/>
          </p:nvPr>
        </p:nvSpPr>
        <p:spPr>
          <a:xfrm>
            <a:off x="3365397" y="2679476"/>
            <a:ext cx="2548475" cy="2307432"/>
          </a:xfrm>
          <a:prstGeom prst="rect">
            <a:avLst/>
          </a:prstGeom>
        </p:spPr>
        <p:txBody>
          <a:bodyPr/>
          <a:lstStyle/>
          <a:p>
            <a:pPr marL="384047" lvl="1" indent="-182879">
              <a:spcBef>
                <a:spcPts val="2700"/>
              </a:spcBef>
              <a:buClr>
                <a:srgbClr val="F35364"/>
              </a:buClr>
            </a:pPr>
            <a:r>
              <a:t>Nøglebrik</a:t>
            </a:r>
            <a:endParaRPr>
              <a:solidFill>
                <a:srgbClr val="000000"/>
              </a:solidFill>
            </a:endParaRPr>
          </a:p>
          <a:p>
            <a:pPr marL="384047" lvl="1" indent="-182879">
              <a:spcBef>
                <a:spcPts val="2700"/>
              </a:spcBef>
              <a:buClr>
                <a:srgbClr val="F35364"/>
              </a:buClr>
            </a:pPr>
            <a:r>
              <a:t>Kaffemaskine med </a:t>
            </a:r>
            <a:br/>
            <a:r>
              <a:t>betjeningspanel</a:t>
            </a:r>
            <a:endParaRPr>
              <a:solidFill>
                <a:srgbClr val="000000"/>
              </a:solidFill>
            </a:endParaRPr>
          </a:p>
          <a:p>
            <a:pPr marL="384047" lvl="1" indent="-182879">
              <a:spcBef>
                <a:spcPts val="2700"/>
              </a:spcBef>
              <a:buClr>
                <a:srgbClr val="F35364"/>
              </a:buClr>
            </a:pPr>
            <a:r>
              <a:t>Robotstøvsuger</a:t>
            </a:r>
          </a:p>
        </p:txBody>
      </p:sp>
      <p:sp>
        <p:nvSpPr>
          <p:cNvPr id="180" name="Eksempler på teknologier"/>
          <p:cNvSpPr txBox="1">
            <a:spLocks noGrp="1"/>
          </p:cNvSpPr>
          <p:nvPr>
            <p:ph type="title" idx="4294967295"/>
          </p:nvPr>
        </p:nvSpPr>
        <p:spPr>
          <a:xfrm>
            <a:off x="-1" y="824820"/>
            <a:ext cx="12281152" cy="955133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4600" spc="-95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r>
              <a:t>Eksempler på teknologier</a:t>
            </a:r>
          </a:p>
        </p:txBody>
      </p:sp>
      <p:sp>
        <p:nvSpPr>
          <p:cNvPr id="181" name="Fejemaskine…"/>
          <p:cNvSpPr txBox="1"/>
          <p:nvPr/>
        </p:nvSpPr>
        <p:spPr>
          <a:xfrm>
            <a:off x="6278128" y="2660796"/>
            <a:ext cx="2548475" cy="22407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pPr marL="384047" lvl="1" indent="-182879" defTabSz="914400">
              <a:lnSpc>
                <a:spcPct val="90000"/>
              </a:lnSpc>
              <a:spcBef>
                <a:spcPts val="2700"/>
              </a:spcBef>
              <a:buClr>
                <a:srgbClr val="F35364"/>
              </a:buClr>
              <a:buSzPct val="100000"/>
              <a:buFont typeface="Trebuchet MS"/>
              <a:buChar char="◦"/>
              <a:def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Fejemaskine</a:t>
            </a:r>
          </a:p>
          <a:p>
            <a:pPr marL="384047" lvl="1" indent="-182879" defTabSz="914400">
              <a:lnSpc>
                <a:spcPct val="90000"/>
              </a:lnSpc>
              <a:spcBef>
                <a:spcPts val="2700"/>
              </a:spcBef>
              <a:buClr>
                <a:srgbClr val="F35364"/>
              </a:buClr>
              <a:buSzPct val="100000"/>
              <a:buFont typeface="Trebuchet MS"/>
              <a:buChar char="◦"/>
              <a:def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Doseringsanlæg</a:t>
            </a:r>
            <a:endParaRPr sz="1200">
              <a:solidFill>
                <a:srgbClr val="000000"/>
              </a:solidFill>
            </a:endParaRPr>
          </a:p>
          <a:p>
            <a:pPr marL="384047" lvl="1" indent="-182879" defTabSz="914400">
              <a:lnSpc>
                <a:spcPct val="90000"/>
              </a:lnSpc>
              <a:spcBef>
                <a:spcPts val="2700"/>
              </a:spcBef>
              <a:buClr>
                <a:srgbClr val="F35364"/>
              </a:buClr>
              <a:buSzPct val="100000"/>
              <a:buFont typeface="Trebuchet MS"/>
              <a:buChar char="◦"/>
              <a:def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Vaskemaskine</a:t>
            </a:r>
            <a:endParaRPr>
              <a:solidFill>
                <a:srgbClr val="000000"/>
              </a:solidFill>
            </a:endParaRPr>
          </a:p>
          <a:p>
            <a:pPr marL="384047" lvl="1" indent="-182879" defTabSz="914400">
              <a:lnSpc>
                <a:spcPct val="90000"/>
              </a:lnSpc>
              <a:spcBef>
                <a:spcPts val="2700"/>
              </a:spcBef>
              <a:buClr>
                <a:srgbClr val="F35364"/>
              </a:buClr>
              <a:buSzPct val="100000"/>
              <a:buFont typeface="Trebuchet MS"/>
              <a:buChar char="◦"/>
              <a:def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Tørretumbler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treg"/>
          <p:cNvSpPr/>
          <p:nvPr/>
        </p:nvSpPr>
        <p:spPr>
          <a:xfrm flipH="1" flipV="1">
            <a:off x="9481958" y="2389654"/>
            <a:ext cx="617644" cy="220020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84" name="Streg"/>
          <p:cNvSpPr/>
          <p:nvPr/>
        </p:nvSpPr>
        <p:spPr>
          <a:xfrm flipV="1">
            <a:off x="2727091" y="4439121"/>
            <a:ext cx="424121" cy="230024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85" name="Streg"/>
          <p:cNvSpPr/>
          <p:nvPr/>
        </p:nvSpPr>
        <p:spPr>
          <a:xfrm>
            <a:off x="2478999" y="3895571"/>
            <a:ext cx="643742" cy="219987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86" name="Streg"/>
          <p:cNvSpPr/>
          <p:nvPr/>
        </p:nvSpPr>
        <p:spPr>
          <a:xfrm flipH="1" flipV="1">
            <a:off x="6714807" y="2191176"/>
            <a:ext cx="2520733" cy="218538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87" name="Cirkel"/>
          <p:cNvSpPr/>
          <p:nvPr/>
        </p:nvSpPr>
        <p:spPr>
          <a:xfrm>
            <a:off x="2515783" y="1607638"/>
            <a:ext cx="1257086" cy="1257086"/>
          </a:xfrm>
          <a:prstGeom prst="ellipse">
            <a:avLst/>
          </a:prstGeom>
          <a:solidFill>
            <a:srgbClr val="1F586C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88" name="Cirkel"/>
          <p:cNvSpPr/>
          <p:nvPr/>
        </p:nvSpPr>
        <p:spPr>
          <a:xfrm>
            <a:off x="2654277" y="3531203"/>
            <a:ext cx="1257086" cy="1257086"/>
          </a:xfrm>
          <a:prstGeom prst="ellipse">
            <a:avLst/>
          </a:prstGeom>
          <a:solidFill>
            <a:srgbClr val="1F586C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89" name="Cirkel"/>
          <p:cNvSpPr/>
          <p:nvPr/>
        </p:nvSpPr>
        <p:spPr>
          <a:xfrm>
            <a:off x="8641452" y="1700725"/>
            <a:ext cx="1257086" cy="1257086"/>
          </a:xfrm>
          <a:prstGeom prst="ellipse">
            <a:avLst/>
          </a:prstGeom>
          <a:solidFill>
            <a:srgbClr val="1F586C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90" name="Cirkel"/>
          <p:cNvSpPr/>
          <p:nvPr/>
        </p:nvSpPr>
        <p:spPr>
          <a:xfrm>
            <a:off x="6738162" y="4170852"/>
            <a:ext cx="1257086" cy="1257085"/>
          </a:xfrm>
          <a:prstGeom prst="ellipse">
            <a:avLst/>
          </a:prstGeom>
          <a:solidFill>
            <a:srgbClr val="1F586C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91" name="Cirkel"/>
          <p:cNvSpPr/>
          <p:nvPr/>
        </p:nvSpPr>
        <p:spPr>
          <a:xfrm>
            <a:off x="4810953" y="1200900"/>
            <a:ext cx="2045161" cy="2045161"/>
          </a:xfrm>
          <a:prstGeom prst="ellipse">
            <a:avLst/>
          </a:prstGeom>
          <a:solidFill>
            <a:srgbClr val="1F586C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solidFill>
                  <a:srgbClr val="040505"/>
                </a:solidFill>
              </a:defRPr>
            </a:pPr>
            <a:endParaRPr/>
          </a:p>
        </p:txBody>
      </p:sp>
      <p:sp>
        <p:nvSpPr>
          <p:cNvPr id="192" name="Bilnøgle"/>
          <p:cNvSpPr txBox="1"/>
          <p:nvPr/>
        </p:nvSpPr>
        <p:spPr>
          <a:xfrm>
            <a:off x="5005632" y="1987262"/>
            <a:ext cx="1655803" cy="507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2700">
                <a:solidFill>
                  <a:srgbClr val="F4F9FB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lvl1pPr>
          </a:lstStyle>
          <a:p>
            <a:r>
              <a:rPr b="1" dirty="0" err="1"/>
              <a:t>Bilnøgle</a:t>
            </a:r>
            <a:endParaRPr b="1" dirty="0"/>
          </a:p>
        </p:txBody>
      </p:sp>
      <p:sp>
        <p:nvSpPr>
          <p:cNvPr id="193" name="Tre knapper…"/>
          <p:cNvSpPr txBox="1"/>
          <p:nvPr/>
        </p:nvSpPr>
        <p:spPr>
          <a:xfrm>
            <a:off x="8671331" y="960375"/>
            <a:ext cx="1093504" cy="434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8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t>Tre knapper </a:t>
            </a:r>
          </a:p>
          <a:p>
            <a:pPr algn="ctr">
              <a:defRPr sz="8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t>med </a:t>
            </a:r>
            <a:br/>
            <a:r>
              <a:t>programmer</a:t>
            </a:r>
          </a:p>
        </p:txBody>
      </p:sp>
      <p:sp>
        <p:nvSpPr>
          <p:cNvPr id="194" name="Cirkel"/>
          <p:cNvSpPr/>
          <p:nvPr/>
        </p:nvSpPr>
        <p:spPr>
          <a:xfrm>
            <a:off x="7810903" y="1340748"/>
            <a:ext cx="846940" cy="846939"/>
          </a:xfrm>
          <a:prstGeom prst="ellipse">
            <a:avLst/>
          </a:prstGeom>
          <a:ln w="38100">
            <a:solidFill>
              <a:srgbClr val="1F586C"/>
            </a:solidFill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95" name="Måler 4x2cm"/>
          <p:cNvSpPr txBox="1"/>
          <p:nvPr/>
        </p:nvSpPr>
        <p:spPr>
          <a:xfrm>
            <a:off x="7688030" y="1604199"/>
            <a:ext cx="1093504" cy="345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9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t>Måler</a:t>
            </a:r>
            <a:br/>
            <a:r>
              <a:t>4x2cm</a:t>
            </a:r>
          </a:p>
        </p:txBody>
      </p:sp>
      <p:sp>
        <p:nvSpPr>
          <p:cNvPr id="196" name="Farve Materiale mv"/>
          <p:cNvSpPr txBox="1"/>
          <p:nvPr/>
        </p:nvSpPr>
        <p:spPr>
          <a:xfrm>
            <a:off x="8882332" y="3298288"/>
            <a:ext cx="885039" cy="472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9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t>Farve</a:t>
            </a:r>
            <a:br/>
            <a:r>
              <a:t>Materiale</a:t>
            </a:r>
            <a:br/>
            <a:r>
              <a:t>mv</a:t>
            </a:r>
          </a:p>
        </p:txBody>
      </p:sp>
      <p:sp>
        <p:nvSpPr>
          <p:cNvPr id="197" name="Afrundede kanter"/>
          <p:cNvSpPr txBox="1"/>
          <p:nvPr/>
        </p:nvSpPr>
        <p:spPr>
          <a:xfrm>
            <a:off x="9972811" y="2718492"/>
            <a:ext cx="885039" cy="345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9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t>Afrundede</a:t>
            </a:r>
            <a:br/>
            <a:r>
              <a:t>kanter</a:t>
            </a:r>
          </a:p>
        </p:txBody>
      </p:sp>
      <p:sp>
        <p:nvSpPr>
          <p:cNvPr id="198" name="Funktionalitet Hvad gør den?"/>
          <p:cNvSpPr txBox="1"/>
          <p:nvPr/>
        </p:nvSpPr>
        <p:spPr>
          <a:xfrm>
            <a:off x="6538803" y="4582226"/>
            <a:ext cx="1655803" cy="472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500">
                <a:solidFill>
                  <a:srgbClr val="F4F9FB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sz="1200"/>
              <a:t>Funktionalitet</a:t>
            </a:r>
            <a:br/>
            <a:r>
              <a:rPr sz="1000" i="1">
                <a:latin typeface="Klint Pro Light"/>
                <a:ea typeface="Klint Pro Light"/>
                <a:cs typeface="Klint Pro Light"/>
                <a:sym typeface="Klint Pro Light"/>
              </a:rPr>
              <a:t>Hvad gør den?</a:t>
            </a:r>
          </a:p>
        </p:txBody>
      </p:sp>
      <p:sp>
        <p:nvSpPr>
          <p:cNvPr id="199" name="Udseende"/>
          <p:cNvSpPr txBox="1"/>
          <p:nvPr/>
        </p:nvSpPr>
        <p:spPr>
          <a:xfrm>
            <a:off x="8543302" y="2188299"/>
            <a:ext cx="1453386" cy="2819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300">
                <a:solidFill>
                  <a:srgbClr val="F4F9FB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r>
              <a:t>Udseende</a:t>
            </a:r>
          </a:p>
        </p:txBody>
      </p:sp>
      <p:sp>
        <p:nvSpPr>
          <p:cNvPr id="200" name="Output-teknologi fx lyd, lys,  bevægelse funktion"/>
          <p:cNvSpPr txBox="1"/>
          <p:nvPr/>
        </p:nvSpPr>
        <p:spPr>
          <a:xfrm>
            <a:off x="2329125" y="2017070"/>
            <a:ext cx="1655803" cy="6629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300">
                <a:solidFill>
                  <a:srgbClr val="F4F9FB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sz="1100"/>
              <a:t>Output-teknologi</a:t>
            </a:r>
            <a:br/>
            <a:r>
              <a:rPr sz="900" i="1">
                <a:latin typeface="Klint Pro Light"/>
                <a:ea typeface="Klint Pro Light"/>
                <a:cs typeface="Klint Pro Light"/>
                <a:sym typeface="Klint Pro Light"/>
              </a:rPr>
              <a:t>fx lyd, lys, </a:t>
            </a:r>
            <a:br>
              <a:rPr sz="900" i="1">
                <a:latin typeface="Klint Pro Light"/>
                <a:ea typeface="Klint Pro Light"/>
                <a:cs typeface="Klint Pro Light"/>
                <a:sym typeface="Klint Pro Light"/>
              </a:rPr>
            </a:br>
            <a:r>
              <a:rPr sz="900" i="1">
                <a:latin typeface="Klint Pro Light"/>
                <a:ea typeface="Klint Pro Light"/>
                <a:cs typeface="Klint Pro Light"/>
                <a:sym typeface="Klint Pro Light"/>
              </a:rPr>
              <a:t>bevægelse</a:t>
            </a:r>
            <a:br>
              <a:rPr sz="900" i="1">
                <a:latin typeface="Klint Pro Light"/>
                <a:ea typeface="Klint Pro Light"/>
                <a:cs typeface="Klint Pro Light"/>
                <a:sym typeface="Klint Pro Light"/>
              </a:rPr>
            </a:br>
            <a:r>
              <a:rPr sz="900" i="1">
                <a:latin typeface="Klint Pro Light"/>
                <a:ea typeface="Klint Pro Light"/>
                <a:cs typeface="Klint Pro Light"/>
                <a:sym typeface="Klint Pro Light"/>
              </a:rPr>
              <a:t>funktion</a:t>
            </a:r>
          </a:p>
        </p:txBody>
      </p:sp>
      <p:sp>
        <p:nvSpPr>
          <p:cNvPr id="201" name="Cirkel"/>
          <p:cNvSpPr/>
          <p:nvPr/>
        </p:nvSpPr>
        <p:spPr>
          <a:xfrm>
            <a:off x="4397137" y="4371412"/>
            <a:ext cx="1257086" cy="1257086"/>
          </a:xfrm>
          <a:prstGeom prst="ellipse">
            <a:avLst/>
          </a:prstGeom>
          <a:solidFill>
            <a:srgbClr val="1F586C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02" name="Bruger grænseflade Display, knapper lyd, lys"/>
          <p:cNvSpPr txBox="1"/>
          <p:nvPr/>
        </p:nvSpPr>
        <p:spPr>
          <a:xfrm>
            <a:off x="4210479" y="4681186"/>
            <a:ext cx="1655803" cy="701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300">
                <a:solidFill>
                  <a:srgbClr val="F4F9FB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sz="1100"/>
              <a:t>Bruger</a:t>
            </a:r>
            <a:br>
              <a:rPr sz="1100"/>
            </a:br>
            <a:r>
              <a:rPr sz="1100"/>
              <a:t>grænseflade</a:t>
            </a:r>
            <a:br/>
            <a:r>
              <a:rPr sz="900" i="1">
                <a:latin typeface="Klint Pro Light"/>
                <a:ea typeface="Klint Pro Light"/>
                <a:cs typeface="Klint Pro Light"/>
                <a:sym typeface="Klint Pro Light"/>
              </a:rPr>
              <a:t>Display, knapper</a:t>
            </a:r>
            <a:br>
              <a:rPr sz="900" i="1">
                <a:latin typeface="Klint Pro Light"/>
                <a:ea typeface="Klint Pro Light"/>
                <a:cs typeface="Klint Pro Light"/>
                <a:sym typeface="Klint Pro Light"/>
              </a:rPr>
            </a:br>
            <a:r>
              <a:rPr sz="900" i="1">
                <a:latin typeface="Klint Pro Light"/>
                <a:ea typeface="Klint Pro Light"/>
                <a:cs typeface="Klint Pro Light"/>
                <a:sym typeface="Klint Pro Light"/>
              </a:rPr>
              <a:t>lyd, lys</a:t>
            </a:r>
          </a:p>
        </p:txBody>
      </p:sp>
      <p:sp>
        <p:nvSpPr>
          <p:cNvPr id="203" name="Cirkel"/>
          <p:cNvSpPr/>
          <p:nvPr/>
        </p:nvSpPr>
        <p:spPr>
          <a:xfrm>
            <a:off x="8794613" y="747723"/>
            <a:ext cx="846939" cy="846940"/>
          </a:xfrm>
          <a:prstGeom prst="ellipse">
            <a:avLst/>
          </a:prstGeom>
          <a:ln w="38100">
            <a:solidFill>
              <a:srgbClr val="1F586C"/>
            </a:solidFill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04" name="Cirkel"/>
          <p:cNvSpPr/>
          <p:nvPr/>
        </p:nvSpPr>
        <p:spPr>
          <a:xfrm>
            <a:off x="9953761" y="1230229"/>
            <a:ext cx="846939" cy="846939"/>
          </a:xfrm>
          <a:prstGeom prst="ellipse">
            <a:avLst/>
          </a:prstGeom>
          <a:ln w="38100">
            <a:solidFill>
              <a:srgbClr val="1F586C"/>
            </a:solidFill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05" name="Gemt  metalnøgle"/>
          <p:cNvSpPr txBox="1"/>
          <p:nvPr/>
        </p:nvSpPr>
        <p:spPr>
          <a:xfrm>
            <a:off x="9927834" y="1480980"/>
            <a:ext cx="898793" cy="345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9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t>Gemt </a:t>
            </a:r>
            <a:br/>
            <a:r>
              <a:t>metalnøgle</a:t>
            </a:r>
          </a:p>
        </p:txBody>
      </p:sp>
      <p:sp>
        <p:nvSpPr>
          <p:cNvPr id="206" name="Cirkel"/>
          <p:cNvSpPr/>
          <p:nvPr/>
        </p:nvSpPr>
        <p:spPr>
          <a:xfrm>
            <a:off x="9998561" y="2442341"/>
            <a:ext cx="846940" cy="846939"/>
          </a:xfrm>
          <a:prstGeom prst="ellipse">
            <a:avLst/>
          </a:prstGeom>
          <a:ln w="38100">
            <a:solidFill>
              <a:srgbClr val="1F586C"/>
            </a:solidFill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07" name="Cirkel"/>
          <p:cNvSpPr/>
          <p:nvPr/>
        </p:nvSpPr>
        <p:spPr>
          <a:xfrm>
            <a:off x="8901383" y="3092930"/>
            <a:ext cx="846939" cy="846940"/>
          </a:xfrm>
          <a:prstGeom prst="ellipse">
            <a:avLst/>
          </a:prstGeom>
          <a:ln w="38100">
            <a:solidFill>
              <a:srgbClr val="1F586C"/>
            </a:solidFill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08" name="Sort plastic"/>
          <p:cNvSpPr txBox="1"/>
          <p:nvPr/>
        </p:nvSpPr>
        <p:spPr>
          <a:xfrm>
            <a:off x="7791853" y="2919788"/>
            <a:ext cx="885040" cy="218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9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lvl1pPr>
          </a:lstStyle>
          <a:p>
            <a:r>
              <a:t>Sort plastic</a:t>
            </a:r>
          </a:p>
        </p:txBody>
      </p:sp>
      <p:sp>
        <p:nvSpPr>
          <p:cNvPr id="209" name="Cirkel"/>
          <p:cNvSpPr/>
          <p:nvPr/>
        </p:nvSpPr>
        <p:spPr>
          <a:xfrm>
            <a:off x="7810904" y="2600131"/>
            <a:ext cx="846939" cy="846939"/>
          </a:xfrm>
          <a:prstGeom prst="ellipse">
            <a:avLst/>
          </a:prstGeom>
          <a:ln w="38100">
            <a:solidFill>
              <a:srgbClr val="1F586C"/>
            </a:solidFill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10" name="Tre knapper…"/>
          <p:cNvSpPr txBox="1"/>
          <p:nvPr/>
        </p:nvSpPr>
        <p:spPr>
          <a:xfrm>
            <a:off x="3532756" y="5622174"/>
            <a:ext cx="1093504" cy="434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8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t>Tre knapper </a:t>
            </a:r>
          </a:p>
          <a:p>
            <a:pPr algn="ctr">
              <a:defRPr sz="8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t>med </a:t>
            </a:r>
            <a:br/>
            <a:r>
              <a:t>programmer</a:t>
            </a:r>
          </a:p>
        </p:txBody>
      </p:sp>
      <p:sp>
        <p:nvSpPr>
          <p:cNvPr id="211" name="Cirkel"/>
          <p:cNvSpPr/>
          <p:nvPr/>
        </p:nvSpPr>
        <p:spPr>
          <a:xfrm>
            <a:off x="3656039" y="5409523"/>
            <a:ext cx="846939" cy="846939"/>
          </a:xfrm>
          <a:prstGeom prst="ellipse">
            <a:avLst/>
          </a:prstGeom>
          <a:ln w="38100">
            <a:solidFill>
              <a:srgbClr val="1F586C"/>
            </a:solidFill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12" name="Indikationslys ved tryk"/>
          <p:cNvSpPr txBox="1"/>
          <p:nvPr/>
        </p:nvSpPr>
        <p:spPr>
          <a:xfrm>
            <a:off x="4604677" y="6035485"/>
            <a:ext cx="1093504" cy="320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8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t>Indikationslys</a:t>
            </a:r>
            <a:br/>
            <a:r>
              <a:t>ved tryk</a:t>
            </a:r>
          </a:p>
        </p:txBody>
      </p:sp>
      <p:sp>
        <p:nvSpPr>
          <p:cNvPr id="213" name="Cirkel"/>
          <p:cNvSpPr/>
          <p:nvPr/>
        </p:nvSpPr>
        <p:spPr>
          <a:xfrm>
            <a:off x="4727960" y="5733934"/>
            <a:ext cx="846939" cy="846939"/>
          </a:xfrm>
          <a:prstGeom prst="ellipse">
            <a:avLst/>
          </a:prstGeom>
          <a:ln w="38100">
            <a:solidFill>
              <a:srgbClr val="1F586C"/>
            </a:solidFill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14" name="Trykknapper"/>
          <p:cNvSpPr txBox="1"/>
          <p:nvPr/>
        </p:nvSpPr>
        <p:spPr>
          <a:xfrm>
            <a:off x="1984994" y="4861156"/>
            <a:ext cx="885040" cy="218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9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lvl1pPr>
          </a:lstStyle>
          <a:p>
            <a:r>
              <a:t>Trykknapper</a:t>
            </a:r>
          </a:p>
        </p:txBody>
      </p:sp>
      <p:sp>
        <p:nvSpPr>
          <p:cNvPr id="215" name="Cirkel"/>
          <p:cNvSpPr/>
          <p:nvPr/>
        </p:nvSpPr>
        <p:spPr>
          <a:xfrm>
            <a:off x="2004045" y="4541498"/>
            <a:ext cx="846939" cy="846940"/>
          </a:xfrm>
          <a:prstGeom prst="ellipse">
            <a:avLst/>
          </a:prstGeom>
          <a:ln w="38100">
            <a:solidFill>
              <a:srgbClr val="1F586C"/>
            </a:solidFill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16" name="Kodning…"/>
          <p:cNvSpPr txBox="1"/>
          <p:nvPr/>
        </p:nvSpPr>
        <p:spPr>
          <a:xfrm>
            <a:off x="1600046" y="3755454"/>
            <a:ext cx="885039" cy="345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9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t>Kodning</a:t>
            </a:r>
          </a:p>
          <a:p>
            <a:pPr algn="ctr">
              <a:defRPr sz="900" i="1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Light"/>
              </a:defRPr>
            </a:pPr>
            <a:r>
              <a:t>Forhandler</a:t>
            </a:r>
          </a:p>
        </p:txBody>
      </p:sp>
      <p:sp>
        <p:nvSpPr>
          <p:cNvPr id="217" name="Cirkel"/>
          <p:cNvSpPr/>
          <p:nvPr/>
        </p:nvSpPr>
        <p:spPr>
          <a:xfrm>
            <a:off x="1619096" y="3486596"/>
            <a:ext cx="846940" cy="846939"/>
          </a:xfrm>
          <a:prstGeom prst="ellipse">
            <a:avLst/>
          </a:prstGeom>
          <a:ln w="38100">
            <a:solidFill>
              <a:srgbClr val="1F586C"/>
            </a:solidFill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18" name="Konstant RFID…"/>
          <p:cNvSpPr txBox="1"/>
          <p:nvPr/>
        </p:nvSpPr>
        <p:spPr>
          <a:xfrm>
            <a:off x="1549245" y="2515417"/>
            <a:ext cx="885040" cy="472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9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t>Konstant</a:t>
            </a:r>
            <a:br/>
            <a:r>
              <a:t>RFID</a:t>
            </a:r>
          </a:p>
          <a:p>
            <a:pPr algn="ctr">
              <a:defRPr sz="900" i="1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Light"/>
              </a:defRPr>
            </a:pPr>
            <a:r>
              <a:t>Udsending</a:t>
            </a:r>
          </a:p>
        </p:txBody>
      </p:sp>
      <p:sp>
        <p:nvSpPr>
          <p:cNvPr id="219" name="Cirkel"/>
          <p:cNvSpPr/>
          <p:nvPr/>
        </p:nvSpPr>
        <p:spPr>
          <a:xfrm>
            <a:off x="1568296" y="2310059"/>
            <a:ext cx="846939" cy="846939"/>
          </a:xfrm>
          <a:prstGeom prst="ellipse">
            <a:avLst/>
          </a:prstGeom>
          <a:ln w="38100">
            <a:solidFill>
              <a:srgbClr val="1F586C"/>
            </a:solidFill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20" name="Trådløs…"/>
          <p:cNvSpPr txBox="1"/>
          <p:nvPr/>
        </p:nvSpPr>
        <p:spPr>
          <a:xfrm>
            <a:off x="1276194" y="1106346"/>
            <a:ext cx="1182894" cy="878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9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t>Trådløs</a:t>
            </a:r>
          </a:p>
          <a:p>
            <a:pPr algn="ctr">
              <a:defRPr sz="9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t>Signal ved:</a:t>
            </a:r>
          </a:p>
          <a:p>
            <a:pPr algn="ctr">
              <a:spcBef>
                <a:spcPts val="400"/>
              </a:spcBef>
              <a:defRPr sz="9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Light"/>
              </a:defRPr>
            </a:pPr>
            <a:r>
              <a:t>Åbne </a:t>
            </a:r>
          </a:p>
          <a:p>
            <a:pPr algn="ctr">
              <a:spcBef>
                <a:spcPts val="400"/>
              </a:spcBef>
              <a:defRPr sz="9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Light"/>
              </a:defRPr>
            </a:pPr>
            <a:r>
              <a:t>Åbne bagagerum</a:t>
            </a:r>
          </a:p>
          <a:p>
            <a:pPr algn="ctr">
              <a:spcBef>
                <a:spcPts val="400"/>
              </a:spcBef>
              <a:defRPr sz="9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Light"/>
              </a:defRPr>
            </a:pPr>
            <a:r>
              <a:t>Låse</a:t>
            </a:r>
          </a:p>
        </p:txBody>
      </p:sp>
      <p:sp>
        <p:nvSpPr>
          <p:cNvPr id="221" name="Oval"/>
          <p:cNvSpPr/>
          <p:nvPr/>
        </p:nvSpPr>
        <p:spPr>
          <a:xfrm>
            <a:off x="1295244" y="963347"/>
            <a:ext cx="1144794" cy="1154022"/>
          </a:xfrm>
          <a:prstGeom prst="ellipse">
            <a:avLst/>
          </a:prstGeom>
          <a:ln w="38100">
            <a:solidFill>
              <a:srgbClr val="1F586C"/>
            </a:solidFill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22" name="Input-teknologi Hvilke datainput? fx censorer,  kamera…"/>
          <p:cNvSpPr txBox="1"/>
          <p:nvPr/>
        </p:nvSpPr>
        <p:spPr>
          <a:xfrm>
            <a:off x="2454918" y="3878226"/>
            <a:ext cx="1655803" cy="7899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300">
                <a:solidFill>
                  <a:srgbClr val="F4F9FB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sz="1100"/>
              <a:t>Input-teknologi</a:t>
            </a:r>
            <a:br/>
            <a:r>
              <a:rPr sz="850" i="1">
                <a:latin typeface="Klint Pro Light"/>
                <a:ea typeface="Klint Pro Light"/>
                <a:cs typeface="Klint Pro Light"/>
                <a:sym typeface="Klint Pro Light"/>
              </a:rPr>
              <a:t>Hvilke datainput?</a:t>
            </a:r>
            <a:br>
              <a:rPr sz="850" i="1">
                <a:latin typeface="Klint Pro Light"/>
                <a:ea typeface="Klint Pro Light"/>
                <a:cs typeface="Klint Pro Light"/>
                <a:sym typeface="Klint Pro Light"/>
              </a:rPr>
            </a:br>
            <a:r>
              <a:rPr sz="850" i="1">
                <a:latin typeface="Klint Pro Light"/>
                <a:ea typeface="Klint Pro Light"/>
                <a:cs typeface="Klint Pro Light"/>
                <a:sym typeface="Klint Pro Light"/>
              </a:rPr>
              <a:t>fx censorer, </a:t>
            </a:r>
            <a:br>
              <a:rPr sz="850" i="1">
                <a:latin typeface="Klint Pro Light"/>
                <a:ea typeface="Klint Pro Light"/>
                <a:cs typeface="Klint Pro Light"/>
                <a:sym typeface="Klint Pro Light"/>
              </a:rPr>
            </a:br>
            <a:r>
              <a:rPr sz="850" i="1">
                <a:latin typeface="Klint Pro Light"/>
                <a:ea typeface="Klint Pro Light"/>
                <a:cs typeface="Klint Pro Light"/>
                <a:sym typeface="Klint Pro Light"/>
              </a:rPr>
              <a:t>kamera</a:t>
            </a:r>
          </a:p>
          <a:p>
            <a:pPr algn="ctr">
              <a:defRPr sz="850">
                <a:solidFill>
                  <a:srgbClr val="F4F9FB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i="1">
                <a:latin typeface="Klint Pro Light"/>
                <a:ea typeface="Klint Pro Light"/>
                <a:cs typeface="Klint Pro Light"/>
                <a:sym typeface="Klint Pro Light"/>
              </a:rPr>
              <a:t>Satellit mv</a:t>
            </a:r>
          </a:p>
        </p:txBody>
      </p:sp>
      <p:sp>
        <p:nvSpPr>
          <p:cNvPr id="223" name="Sender et…"/>
          <p:cNvSpPr txBox="1"/>
          <p:nvPr/>
        </p:nvSpPr>
        <p:spPr>
          <a:xfrm>
            <a:off x="6042239" y="5603957"/>
            <a:ext cx="1093504" cy="434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8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t>Sender et </a:t>
            </a:r>
          </a:p>
          <a:p>
            <a:pPr algn="ctr">
              <a:defRPr sz="8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t>digitalt</a:t>
            </a:r>
          </a:p>
          <a:p>
            <a:pPr algn="ctr">
              <a:defRPr sz="8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t>signal </a:t>
            </a:r>
          </a:p>
        </p:txBody>
      </p:sp>
      <p:sp>
        <p:nvSpPr>
          <p:cNvPr id="224" name="Cirkel"/>
          <p:cNvSpPr/>
          <p:nvPr/>
        </p:nvSpPr>
        <p:spPr>
          <a:xfrm>
            <a:off x="6165522" y="5391306"/>
            <a:ext cx="846939" cy="846939"/>
          </a:xfrm>
          <a:prstGeom prst="ellipse">
            <a:avLst/>
          </a:prstGeom>
          <a:ln w="38100">
            <a:solidFill>
              <a:srgbClr val="1F586C"/>
            </a:solidFill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25" name="Låser en…"/>
          <p:cNvSpPr txBox="1"/>
          <p:nvPr/>
        </p:nvSpPr>
        <p:spPr>
          <a:xfrm>
            <a:off x="8082672" y="5415900"/>
            <a:ext cx="1093504" cy="320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8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t>Låser en </a:t>
            </a:r>
          </a:p>
          <a:p>
            <a:pPr algn="ctr">
              <a:defRPr sz="8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t>bil op</a:t>
            </a:r>
          </a:p>
        </p:txBody>
      </p:sp>
      <p:sp>
        <p:nvSpPr>
          <p:cNvPr id="226" name="Cirkel"/>
          <p:cNvSpPr/>
          <p:nvPr/>
        </p:nvSpPr>
        <p:spPr>
          <a:xfrm>
            <a:off x="8205954" y="5114349"/>
            <a:ext cx="846940" cy="846939"/>
          </a:xfrm>
          <a:prstGeom prst="ellipse">
            <a:avLst/>
          </a:prstGeom>
          <a:ln w="38100">
            <a:solidFill>
              <a:srgbClr val="1F586C"/>
            </a:solidFill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27" name="Låser…"/>
          <p:cNvSpPr txBox="1"/>
          <p:nvPr/>
        </p:nvSpPr>
        <p:spPr>
          <a:xfrm>
            <a:off x="8003840" y="4370190"/>
            <a:ext cx="1093504" cy="320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8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t>Låser </a:t>
            </a:r>
          </a:p>
          <a:p>
            <a:pPr algn="ctr">
              <a:defRPr sz="8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t>en bil </a:t>
            </a:r>
          </a:p>
        </p:txBody>
      </p:sp>
      <p:sp>
        <p:nvSpPr>
          <p:cNvPr id="228" name="Cirkel"/>
          <p:cNvSpPr/>
          <p:nvPr/>
        </p:nvSpPr>
        <p:spPr>
          <a:xfrm>
            <a:off x="8127122" y="4094039"/>
            <a:ext cx="846939" cy="846939"/>
          </a:xfrm>
          <a:prstGeom prst="ellipse">
            <a:avLst/>
          </a:prstGeom>
          <a:ln w="38100">
            <a:solidFill>
              <a:srgbClr val="1F586C"/>
            </a:solidFill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29" name="Sikrer mod…"/>
          <p:cNvSpPr txBox="1"/>
          <p:nvPr/>
        </p:nvSpPr>
        <p:spPr>
          <a:xfrm>
            <a:off x="7141279" y="5924558"/>
            <a:ext cx="1093504" cy="320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8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t>Sikrer mod</a:t>
            </a:r>
          </a:p>
          <a:p>
            <a:pPr algn="ctr">
              <a:defRPr sz="800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t>tyveri</a:t>
            </a:r>
          </a:p>
        </p:txBody>
      </p:sp>
      <p:sp>
        <p:nvSpPr>
          <p:cNvPr id="230" name="Cirkel"/>
          <p:cNvSpPr/>
          <p:nvPr/>
        </p:nvSpPr>
        <p:spPr>
          <a:xfrm>
            <a:off x="7264562" y="5623007"/>
            <a:ext cx="846939" cy="846939"/>
          </a:xfrm>
          <a:prstGeom prst="ellipse">
            <a:avLst/>
          </a:prstGeom>
          <a:ln w="38100">
            <a:solidFill>
              <a:srgbClr val="1F586C"/>
            </a:solidFill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31" name="Streg"/>
          <p:cNvSpPr/>
          <p:nvPr/>
        </p:nvSpPr>
        <p:spPr>
          <a:xfrm flipV="1">
            <a:off x="5204517" y="3002600"/>
            <a:ext cx="439849" cy="1533844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32" name="Streg"/>
          <p:cNvSpPr/>
          <p:nvPr/>
        </p:nvSpPr>
        <p:spPr>
          <a:xfrm flipH="1" flipV="1">
            <a:off x="6427611" y="3010131"/>
            <a:ext cx="802841" cy="1518783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33" name="Streg"/>
          <p:cNvSpPr/>
          <p:nvPr/>
        </p:nvSpPr>
        <p:spPr>
          <a:xfrm flipV="1">
            <a:off x="3610538" y="2499282"/>
            <a:ext cx="1436927" cy="1229512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34" name="Streg"/>
          <p:cNvSpPr/>
          <p:nvPr/>
        </p:nvSpPr>
        <p:spPr>
          <a:xfrm flipV="1">
            <a:off x="3361045" y="1857026"/>
            <a:ext cx="1652383" cy="218669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35" name="Streg"/>
          <p:cNvSpPr/>
          <p:nvPr/>
        </p:nvSpPr>
        <p:spPr>
          <a:xfrm>
            <a:off x="2358349" y="1812333"/>
            <a:ext cx="664876" cy="270069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36" name="Streg"/>
          <p:cNvSpPr/>
          <p:nvPr/>
        </p:nvSpPr>
        <p:spPr>
          <a:xfrm flipV="1">
            <a:off x="2392658" y="2370577"/>
            <a:ext cx="424121" cy="230025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37" name="Streg"/>
          <p:cNvSpPr/>
          <p:nvPr/>
        </p:nvSpPr>
        <p:spPr>
          <a:xfrm flipV="1">
            <a:off x="4300567" y="5175258"/>
            <a:ext cx="302077" cy="302076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38" name="Streg"/>
          <p:cNvSpPr/>
          <p:nvPr/>
        </p:nvSpPr>
        <p:spPr>
          <a:xfrm flipV="1">
            <a:off x="5131095" y="5445019"/>
            <a:ext cx="1" cy="281937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39" name="Streg"/>
          <p:cNvSpPr/>
          <p:nvPr/>
        </p:nvSpPr>
        <p:spPr>
          <a:xfrm flipV="1">
            <a:off x="6717409" y="5104279"/>
            <a:ext cx="302077" cy="302076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40" name="Streg"/>
          <p:cNvSpPr/>
          <p:nvPr/>
        </p:nvSpPr>
        <p:spPr>
          <a:xfrm flipH="1" flipV="1">
            <a:off x="7453249" y="5298851"/>
            <a:ext cx="159519" cy="335447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41" name="Streg"/>
          <p:cNvSpPr/>
          <p:nvPr/>
        </p:nvSpPr>
        <p:spPr>
          <a:xfrm flipH="1" flipV="1">
            <a:off x="7874434" y="5064644"/>
            <a:ext cx="439698" cy="208159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42" name="Streg"/>
          <p:cNvSpPr/>
          <p:nvPr/>
        </p:nvSpPr>
        <p:spPr>
          <a:xfrm flipH="1">
            <a:off x="7869223" y="4554132"/>
            <a:ext cx="260721" cy="1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43" name="Streg"/>
          <p:cNvSpPr/>
          <p:nvPr/>
        </p:nvSpPr>
        <p:spPr>
          <a:xfrm flipV="1">
            <a:off x="8552283" y="2431346"/>
            <a:ext cx="302076" cy="302076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44" name="Streg"/>
          <p:cNvSpPr/>
          <p:nvPr/>
        </p:nvSpPr>
        <p:spPr>
          <a:xfrm flipV="1">
            <a:off x="9324851" y="2804133"/>
            <a:ext cx="1" cy="281937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45" name="Streg"/>
          <p:cNvSpPr/>
          <p:nvPr/>
        </p:nvSpPr>
        <p:spPr>
          <a:xfrm flipV="1">
            <a:off x="9484666" y="1853095"/>
            <a:ext cx="503200" cy="298224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46" name="Streg"/>
          <p:cNvSpPr/>
          <p:nvPr/>
        </p:nvSpPr>
        <p:spPr>
          <a:xfrm flipH="1" flipV="1">
            <a:off x="8645714" y="1908029"/>
            <a:ext cx="617644" cy="220020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47" name="Streg"/>
          <p:cNvSpPr/>
          <p:nvPr/>
        </p:nvSpPr>
        <p:spPr>
          <a:xfrm flipV="1">
            <a:off x="9238316" y="1596086"/>
            <a:ext cx="1" cy="320037"/>
          </a:xfrm>
          <a:prstGeom prst="line">
            <a:avLst/>
          </a:prstGeom>
          <a:ln w="2540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Hvorfor analyse af digitalt artefakt"/>
          <p:cNvSpPr txBox="1">
            <a:spLocks noGrp="1"/>
          </p:cNvSpPr>
          <p:nvPr>
            <p:ph type="title" idx="4294967295"/>
          </p:nvPr>
        </p:nvSpPr>
        <p:spPr>
          <a:xfrm>
            <a:off x="-1" y="824820"/>
            <a:ext cx="12281152" cy="955133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r>
              <a:t>Hvorfor analyse af digitalt artefakt</a:t>
            </a:r>
          </a:p>
        </p:txBody>
      </p:sp>
      <p:sp>
        <p:nvSpPr>
          <p:cNvPr id="250" name="Når nye digitale artefakter bliver udviklet til jeres fagområde, er det vigtigt, at I som fagprofessionelle kan vurdere, om det er til gavn i jeres daglige arbejde…"/>
          <p:cNvSpPr txBox="1">
            <a:spLocks noGrp="1"/>
          </p:cNvSpPr>
          <p:nvPr>
            <p:ph type="body" idx="4294967295"/>
          </p:nvPr>
        </p:nvSpPr>
        <p:spPr>
          <a:xfrm>
            <a:off x="1682080" y="3084806"/>
            <a:ext cx="8916990" cy="4356597"/>
          </a:xfrm>
          <a:prstGeom prst="rect">
            <a:avLst/>
          </a:prstGeom>
        </p:spPr>
        <p:txBody>
          <a:bodyPr/>
          <a:lstStyle/>
          <a:p>
            <a:pPr marL="0" lvl="1" indent="228600" algn="ctr">
              <a:spcBef>
                <a:spcPts val="2400"/>
              </a:spcBef>
              <a:buClrTx/>
              <a:buSzTx/>
              <a:buFontTx/>
              <a:buNone/>
              <a:defRPr sz="2600"/>
            </a:pPr>
            <a:r>
              <a:rPr dirty="0" err="1"/>
              <a:t>Når</a:t>
            </a:r>
            <a:r>
              <a:rPr dirty="0"/>
              <a:t> nye </a:t>
            </a:r>
            <a:r>
              <a:rPr dirty="0" err="1"/>
              <a:t>digitale</a:t>
            </a:r>
            <a:r>
              <a:rPr dirty="0"/>
              <a:t> </a:t>
            </a:r>
            <a:r>
              <a:rPr dirty="0" err="1"/>
              <a:t>artefakter</a:t>
            </a:r>
            <a:r>
              <a:rPr dirty="0"/>
              <a:t> </a:t>
            </a:r>
            <a:r>
              <a:rPr dirty="0" err="1"/>
              <a:t>bliver</a:t>
            </a:r>
            <a:r>
              <a:rPr dirty="0"/>
              <a:t> </a:t>
            </a:r>
            <a:r>
              <a:rPr dirty="0" err="1"/>
              <a:t>udviklet</a:t>
            </a:r>
            <a:r>
              <a:rPr dirty="0"/>
              <a:t> </a:t>
            </a:r>
            <a:r>
              <a:rPr dirty="0" err="1"/>
              <a:t>til</a:t>
            </a:r>
            <a:r>
              <a:rPr dirty="0"/>
              <a:t> </a:t>
            </a:r>
            <a:r>
              <a:rPr dirty="0" err="1"/>
              <a:t>jeres</a:t>
            </a:r>
            <a:r>
              <a:rPr dirty="0"/>
              <a:t> </a:t>
            </a:r>
            <a:r>
              <a:rPr dirty="0" err="1"/>
              <a:t>fagområde</a:t>
            </a:r>
            <a:r>
              <a:rPr dirty="0"/>
              <a:t>, er det </a:t>
            </a:r>
            <a:r>
              <a:rPr b="1" dirty="0" err="1">
                <a:latin typeface="Klint Pro Light" panose="020D0303020204080204" pitchFamily="34" charset="77"/>
                <a:ea typeface="Klint Pro Light"/>
                <a:cs typeface="Klint Pro Light"/>
                <a:sym typeface="Klint Pro Medium"/>
              </a:rPr>
              <a:t>vigtigt</a:t>
            </a:r>
            <a:r>
              <a:rPr dirty="0"/>
              <a:t>, at I </a:t>
            </a:r>
            <a:r>
              <a:rPr dirty="0" err="1"/>
              <a:t>som</a:t>
            </a:r>
            <a:r>
              <a:rPr dirty="0"/>
              <a:t> </a:t>
            </a:r>
            <a:r>
              <a:rPr dirty="0" err="1"/>
              <a:t>fagprofessionelle</a:t>
            </a:r>
            <a:r>
              <a:rPr dirty="0"/>
              <a:t> </a:t>
            </a:r>
            <a:r>
              <a:rPr dirty="0" err="1"/>
              <a:t>kan</a:t>
            </a:r>
            <a:r>
              <a:rPr dirty="0"/>
              <a:t> </a:t>
            </a:r>
            <a:r>
              <a:rPr dirty="0" err="1"/>
              <a:t>vurdere</a:t>
            </a:r>
            <a:r>
              <a:rPr dirty="0"/>
              <a:t>, om det er </a:t>
            </a:r>
            <a:r>
              <a:rPr dirty="0" err="1"/>
              <a:t>til</a:t>
            </a:r>
            <a:r>
              <a:rPr dirty="0"/>
              <a:t> </a:t>
            </a:r>
            <a:r>
              <a:rPr dirty="0" err="1"/>
              <a:t>gavn</a:t>
            </a:r>
            <a:r>
              <a:rPr dirty="0"/>
              <a:t> </a:t>
            </a:r>
            <a:r>
              <a:rPr dirty="0" err="1"/>
              <a:t>i</a:t>
            </a:r>
            <a:r>
              <a:rPr i="1" dirty="0"/>
              <a:t> </a:t>
            </a:r>
            <a:r>
              <a:rPr i="1" dirty="0" err="1">
                <a:latin typeface="Klint Pro" panose="020D0503020204080204" pitchFamily="34" charset="77"/>
              </a:rPr>
              <a:t>jeres</a:t>
            </a:r>
            <a:r>
              <a:rPr i="1" dirty="0"/>
              <a:t> </a:t>
            </a:r>
            <a:r>
              <a:rPr dirty="0" err="1"/>
              <a:t>daglige</a:t>
            </a:r>
            <a:r>
              <a:rPr dirty="0"/>
              <a:t> </a:t>
            </a:r>
            <a:r>
              <a:rPr dirty="0" err="1"/>
              <a:t>arbejde</a:t>
            </a:r>
            <a:r>
              <a:rPr dirty="0"/>
              <a:t> </a:t>
            </a:r>
          </a:p>
          <a:p>
            <a:pPr marL="0" lvl="1" indent="228600" algn="ctr">
              <a:spcBef>
                <a:spcPts val="2400"/>
              </a:spcBef>
              <a:buClrTx/>
              <a:buSzTx/>
              <a:buFontTx/>
              <a:buNone/>
              <a:defRPr sz="1700">
                <a:solidFill>
                  <a:srgbClr val="E15F67"/>
                </a:solidFill>
              </a:defRPr>
            </a:pPr>
            <a:endParaRPr dirty="0"/>
          </a:p>
          <a:p>
            <a:pPr marL="0" lvl="1" indent="228600" algn="ctr">
              <a:spcBef>
                <a:spcPts val="2400"/>
              </a:spcBef>
              <a:buClrTx/>
              <a:buSzTx/>
              <a:buFontTx/>
              <a:buNone/>
              <a:defRPr sz="2600">
                <a:solidFill>
                  <a:srgbClr val="E15F67"/>
                </a:solidFill>
              </a:defRPr>
            </a:pPr>
            <a:r>
              <a:rPr sz="2600" i="1" dirty="0">
                <a:latin typeface="Klint Pro" panose="020D0503020204080204" pitchFamily="34" charset="77"/>
              </a:rPr>
              <a:t>- Det er </a:t>
            </a:r>
            <a:r>
              <a:rPr sz="2600" i="1" dirty="0" err="1">
                <a:latin typeface="Klint Pro" panose="020D0503020204080204" pitchFamily="34" charset="77"/>
              </a:rPr>
              <a:t>trods</a:t>
            </a:r>
            <a:r>
              <a:rPr sz="2600" i="1" dirty="0">
                <a:latin typeface="Klint Pro" panose="020D0503020204080204" pitchFamily="34" charset="77"/>
              </a:rPr>
              <a:t> alt </a:t>
            </a:r>
            <a:r>
              <a:rPr sz="2600" i="1" dirty="0" err="1">
                <a:latin typeface="Klint Pro" panose="020D0503020204080204" pitchFamily="34" charset="77"/>
              </a:rPr>
              <a:t>jer</a:t>
            </a:r>
            <a:r>
              <a:rPr sz="2600" i="1" dirty="0">
                <a:latin typeface="Klint Pro" panose="020D0503020204080204" pitchFamily="34" charset="77"/>
              </a:rPr>
              <a:t>, der </a:t>
            </a:r>
            <a:r>
              <a:rPr sz="2600" i="1" dirty="0" err="1">
                <a:latin typeface="Klint Pro" panose="020D0503020204080204" pitchFamily="34" charset="77"/>
              </a:rPr>
              <a:t>skal</a:t>
            </a:r>
            <a:r>
              <a:rPr sz="2600" i="1" dirty="0">
                <a:latin typeface="Klint Pro" panose="020D0503020204080204" pitchFamily="34" charset="77"/>
              </a:rPr>
              <a:t> </a:t>
            </a:r>
            <a:r>
              <a:rPr sz="2600" i="1" dirty="0" err="1">
                <a:latin typeface="Klint Pro" panose="020D0503020204080204" pitchFamily="34" charset="77"/>
              </a:rPr>
              <a:t>drage</a:t>
            </a:r>
            <a:r>
              <a:rPr sz="2600" i="1" dirty="0">
                <a:latin typeface="Klint Pro" panose="020D0503020204080204" pitchFamily="34" charset="77"/>
              </a:rPr>
              <a:t> </a:t>
            </a:r>
            <a:r>
              <a:rPr sz="2600" i="1" dirty="0" err="1">
                <a:latin typeface="Klint Pro" panose="020D0503020204080204" pitchFamily="34" charset="77"/>
              </a:rPr>
              <a:t>nytte</a:t>
            </a:r>
            <a:r>
              <a:rPr sz="2600" i="1" dirty="0">
                <a:latin typeface="Klint Pro" panose="020D0503020204080204" pitchFamily="34" charset="77"/>
              </a:rPr>
              <a:t> </a:t>
            </a:r>
            <a:r>
              <a:rPr sz="2600" i="1" dirty="0" err="1">
                <a:latin typeface="Klint Pro" panose="020D0503020204080204" pitchFamily="34" charset="77"/>
              </a:rPr>
              <a:t>af</a:t>
            </a:r>
            <a:r>
              <a:rPr sz="2600" i="1" dirty="0">
                <a:latin typeface="Klint Pro" panose="020D0503020204080204" pitchFamily="34" charset="77"/>
              </a:rPr>
              <a:t> det</a:t>
            </a:r>
            <a:endParaRPr sz="2600" i="1" dirty="0">
              <a:latin typeface="Klint Pro" panose="020D0503020204080204" pitchFamily="34" charset="77"/>
              <a:ea typeface="Times Roman"/>
              <a:cs typeface="Times Roman"/>
              <a:sym typeface="Times Roman"/>
            </a:endParaRPr>
          </a:p>
          <a:p>
            <a:pPr marL="0" lvl="1" indent="228600" algn="ctr">
              <a:spcBef>
                <a:spcPts val="2400"/>
              </a:spcBef>
              <a:buClrTx/>
              <a:buSzTx/>
              <a:buFontTx/>
              <a:buNone/>
              <a:defRPr sz="2600"/>
            </a:pPr>
            <a:r>
              <a:rPr dirty="0"/>
              <a:t>  </a:t>
            </a:r>
            <a:endParaRPr sz="1200" dirty="0">
              <a:solidFill>
                <a:srgbClr val="000000"/>
              </a:solidFill>
              <a:latin typeface="Times Roman"/>
              <a:ea typeface="Times Roman"/>
              <a:cs typeface="Times Roman"/>
              <a:sym typeface="Times Roman"/>
            </a:endParaRPr>
          </a:p>
          <a:p>
            <a:pPr marL="0" lvl="1" indent="228600">
              <a:spcBef>
                <a:spcPts val="2400"/>
              </a:spcBef>
              <a:buClrTx/>
              <a:buSzTx/>
              <a:buFontTx/>
              <a:buNone/>
            </a:pPr>
            <a:endParaRPr sz="1200" dirty="0"/>
          </a:p>
          <a:p>
            <a:pPr marL="472103" lvl="1" indent="-270935" defTabSz="457200">
              <a:lnSpc>
                <a:spcPts val="4600"/>
              </a:lnSpc>
              <a:spcBef>
                <a:spcPts val="0"/>
              </a:spcBef>
              <a:buClr>
                <a:srgbClr val="F35364"/>
              </a:buClr>
              <a:defRPr sz="2666">
                <a:solidFill>
                  <a:srgbClr val="000000"/>
                </a:solidFill>
              </a:defRPr>
            </a:pPr>
            <a:endParaRPr sz="1200" dirty="0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27000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27000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27000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27000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1088</Words>
  <Application>Microsoft Macintosh PowerPoint</Application>
  <PresentationFormat>Widescreen</PresentationFormat>
  <Paragraphs>165</Paragraphs>
  <Slides>16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12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16</vt:i4>
      </vt:variant>
    </vt:vector>
  </HeadingPairs>
  <TitlesOfParts>
    <vt:vector size="29" baseType="lpstr">
      <vt:lpstr>Arial</vt:lpstr>
      <vt:lpstr>Calibri</vt:lpstr>
      <vt:lpstr>Calibri Light</vt:lpstr>
      <vt:lpstr>Helvetica</vt:lpstr>
      <vt:lpstr>Helvetica Neue</vt:lpstr>
      <vt:lpstr>Klint Pro</vt:lpstr>
      <vt:lpstr>Klint Pro Light</vt:lpstr>
      <vt:lpstr>Klint Pro Regular</vt:lpstr>
      <vt:lpstr>Symbol</vt:lpstr>
      <vt:lpstr>Times Roman</vt:lpstr>
      <vt:lpstr>Trebuchet MS</vt:lpstr>
      <vt:lpstr>Tw Cen MT</vt:lpstr>
      <vt:lpstr>Default</vt:lpstr>
      <vt:lpstr>Digitalmyndigørelse  </vt:lpstr>
      <vt:lpstr>Digitalt artefakt </vt:lpstr>
      <vt:lpstr>Intentionalitet </vt:lpstr>
      <vt:lpstr>Digitalt</vt:lpstr>
      <vt:lpstr>Digitalt</vt:lpstr>
      <vt:lpstr>Analyse af digitalt artefakt </vt:lpstr>
      <vt:lpstr>Eksempler på teknologier</vt:lpstr>
      <vt:lpstr>PowerPoint-præsentation</vt:lpstr>
      <vt:lpstr>Hvorfor analyse af digitalt artefakt</vt:lpstr>
      <vt:lpstr>Analyse af digitalt artefakt </vt:lpstr>
      <vt:lpstr>Model til analyse af digitalt artefakt </vt:lpstr>
      <vt:lpstr>Teknologianalyse  </vt:lpstr>
      <vt:lpstr>Formålsanalyse </vt:lpstr>
      <vt:lpstr>Formålsanalyse   </vt:lpstr>
      <vt:lpstr>Brugsstudier    </vt:lpstr>
      <vt:lpstr>Konsekvensvurdering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Digitalmyndigørelse  </dc:title>
  <cp:lastModifiedBy>Anette Nicolajsen (312622)</cp:lastModifiedBy>
  <cp:revision>4</cp:revision>
  <dcterms:modified xsi:type="dcterms:W3CDTF">2022-02-15T18:18:24Z</dcterms:modified>
</cp:coreProperties>
</file>