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5363"/>
    <a:srgbClr val="1F3540"/>
    <a:srgbClr val="1F58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D8CA"/>
          </a:solidFill>
        </a:fill>
      </a:tcStyle>
    </a:wholeTbl>
    <a:band2H>
      <a:tcTxStyle/>
      <a:tcStyle>
        <a:tcBdr/>
        <a:fill>
          <a:solidFill>
            <a:srgbClr val="FAEC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8D0CD"/>
          </a:solidFill>
        </a:fill>
      </a:tcStyle>
    </a:wholeTbl>
    <a:band2H>
      <a:tcTxStyle/>
      <a:tcStyle>
        <a:tcBdr/>
        <a:fill>
          <a:solidFill>
            <a:srgbClr val="EDE9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CDFD9"/>
          </a:solidFill>
        </a:fill>
      </a:tcStyle>
    </a:wholeTbl>
    <a:band2H>
      <a:tcTxStyle/>
      <a:tcStyle>
        <a:tcBdr/>
        <a:fill>
          <a:solidFill>
            <a:srgbClr val="EEF0ED"/>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24"/>
  </p:normalViewPr>
  <p:slideViewPr>
    <p:cSldViewPr snapToGrid="0" snapToObjects="1">
      <p:cViewPr varScale="1">
        <p:scale>
          <a:sx n="90" d="100"/>
          <a:sy n="90" d="100"/>
        </p:scale>
        <p:origin x="504" y="5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2" name="Shape 152"/>
          <p:cNvSpPr>
            <a:spLocks noGrp="1" noRot="1" noChangeAspect="1"/>
          </p:cNvSpPr>
          <p:nvPr>
            <p:ph type="sldImg"/>
          </p:nvPr>
        </p:nvSpPr>
        <p:spPr>
          <a:xfrm>
            <a:off x="1143000" y="685800"/>
            <a:ext cx="4572000" cy="3429000"/>
          </a:xfrm>
          <a:prstGeom prst="rect">
            <a:avLst/>
          </a:prstGeom>
        </p:spPr>
        <p:txBody>
          <a:bodyPr/>
          <a:lstStyle/>
          <a:p>
            <a:endParaRPr/>
          </a:p>
        </p:txBody>
      </p:sp>
      <p:sp>
        <p:nvSpPr>
          <p:cNvPr id="153" name="Shape 15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elslide">
    <p:spTree>
      <p:nvGrpSpPr>
        <p:cNvPr id="1" name=""/>
        <p:cNvGrpSpPr/>
        <p:nvPr/>
      </p:nvGrpSpPr>
      <p:grpSpPr>
        <a:xfrm>
          <a:off x="0" y="0"/>
          <a:ext cx="0" cy="0"/>
          <a:chOff x="0" y="0"/>
          <a:chExt cx="0" cy="0"/>
        </a:xfrm>
      </p:grpSpPr>
      <p:pic>
        <p:nvPicPr>
          <p:cNvPr id="15" name="pasted-image.pdf" descr="pasted-image.pdf"/>
          <p:cNvPicPr>
            <a:picLocks noChangeAspect="1"/>
          </p:cNvPicPr>
          <p:nvPr/>
        </p:nvPicPr>
        <p:blipFill>
          <a:blip r:embed="rId2"/>
          <a:stretch>
            <a:fillRect/>
          </a:stretch>
        </p:blipFill>
        <p:spPr>
          <a:xfrm>
            <a:off x="-665785" y="-7776817"/>
            <a:ext cx="14379794" cy="12756915"/>
          </a:xfrm>
          <a:prstGeom prst="rect">
            <a:avLst/>
          </a:prstGeom>
          <a:ln w="12700">
            <a:miter lim="400000"/>
          </a:ln>
        </p:spPr>
      </p:pic>
      <p:sp>
        <p:nvSpPr>
          <p:cNvPr id="16"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17"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18" name="Forløb: Ejendomsserviceteknikker [komp 1] — fil 13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13 af 16</a:t>
            </a:r>
          </a:p>
        </p:txBody>
      </p:sp>
      <p:sp>
        <p:nvSpPr>
          <p:cNvPr id="19" name="Lysbillednummer"/>
          <p:cNvSpPr txBox="1">
            <a:spLocks noGrp="1"/>
          </p:cNvSpPr>
          <p:nvPr>
            <p:ph type="sldNum" sz="quarter" idx="2"/>
          </p:nvPr>
        </p:nvSpPr>
        <p:spPr>
          <a:xfrm>
            <a:off x="11569353" y="6528096"/>
            <a:ext cx="232873" cy="228507"/>
          </a:xfrm>
          <a:prstGeom prst="rect">
            <a:avLst/>
          </a:prstGeom>
        </p:spPr>
        <p:txBody>
          <a:bodyPr/>
          <a:lstStyle>
            <a:lvl1pPr>
              <a:defRPr>
                <a:solidFill>
                  <a:srgbClr val="F35364"/>
                </a:solidFill>
              </a:defRPr>
            </a:lvl1p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Billede med billedtekst">
    <p:spTree>
      <p:nvGrpSpPr>
        <p:cNvPr id="1" name=""/>
        <p:cNvGrpSpPr/>
        <p:nvPr/>
      </p:nvGrpSpPr>
      <p:grpSpPr>
        <a:xfrm>
          <a:off x="0" y="0"/>
          <a:ext cx="0" cy="0"/>
          <a:chOff x="0" y="0"/>
          <a:chExt cx="0" cy="0"/>
        </a:xfrm>
      </p:grpSpPr>
      <p:sp>
        <p:nvSpPr>
          <p:cNvPr id="108" name="Shape 46"/>
          <p:cNvSpPr/>
          <p:nvPr/>
        </p:nvSpPr>
        <p:spPr>
          <a:xfrm>
            <a:off x="0" y="4953000"/>
            <a:ext cx="12188825" cy="19050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109" name="Shape 47"/>
          <p:cNvSpPr/>
          <p:nvPr/>
        </p:nvSpPr>
        <p:spPr>
          <a:xfrm>
            <a:off x="11" y="4915075"/>
            <a:ext cx="12188832" cy="6401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110" name="Titeltekst"/>
          <p:cNvSpPr txBox="1">
            <a:spLocks noGrp="1"/>
          </p:cNvSpPr>
          <p:nvPr>
            <p:ph type="title"/>
          </p:nvPr>
        </p:nvSpPr>
        <p:spPr>
          <a:xfrm>
            <a:off x="1097280" y="3360420"/>
            <a:ext cx="10113265" cy="2537464"/>
          </a:xfrm>
          <a:prstGeom prst="rect">
            <a:avLst/>
          </a:prstGeom>
        </p:spPr>
        <p:txBody>
          <a:bodyPr lIns="0" tIns="0" rIns="0" bIns="0"/>
          <a:lstStyle>
            <a:lvl1pPr>
              <a:defRPr sz="3600">
                <a:solidFill>
                  <a:srgbClr val="FFFFFF"/>
                </a:solidFill>
              </a:defRPr>
            </a:lvl1pPr>
          </a:lstStyle>
          <a:p>
            <a:r>
              <a:t>Titeltekst</a:t>
            </a:r>
          </a:p>
        </p:txBody>
      </p:sp>
      <p:sp>
        <p:nvSpPr>
          <p:cNvPr id="111" name="Brødtekst, niveau et…"/>
          <p:cNvSpPr txBox="1">
            <a:spLocks noGrp="1"/>
          </p:cNvSpPr>
          <p:nvPr>
            <p:ph type="body" sz="quarter" idx="1"/>
          </p:nvPr>
        </p:nvSpPr>
        <p:spPr>
          <a:xfrm>
            <a:off x="1097280" y="5907023"/>
            <a:ext cx="10113265" cy="950982"/>
          </a:xfrm>
          <a:prstGeom prst="rect">
            <a:avLst/>
          </a:prstGeom>
        </p:spPr>
        <p:txBody>
          <a:bodyPr/>
          <a:lstStyle>
            <a:lvl1pPr marL="0" indent="0">
              <a:spcBef>
                <a:spcPts val="600"/>
              </a:spcBef>
              <a:buClrTx/>
              <a:buSzTx/>
              <a:buFontTx/>
              <a:buNone/>
              <a:defRPr sz="1500">
                <a:solidFill>
                  <a:srgbClr val="FFFFFF"/>
                </a:solidFill>
                <a:latin typeface="Calibri"/>
                <a:ea typeface="Calibri"/>
                <a:cs typeface="Calibri"/>
                <a:sym typeface="Calibri"/>
              </a:defRPr>
            </a:lvl1pPr>
            <a:lvl2pPr marL="0" indent="0">
              <a:spcBef>
                <a:spcPts val="600"/>
              </a:spcBef>
              <a:buClrTx/>
              <a:buSzTx/>
              <a:buFontTx/>
              <a:buNone/>
              <a:defRPr sz="1500">
                <a:solidFill>
                  <a:srgbClr val="FFFFFF"/>
                </a:solidFill>
                <a:latin typeface="Calibri"/>
                <a:ea typeface="Calibri"/>
                <a:cs typeface="Calibri"/>
                <a:sym typeface="Calibri"/>
              </a:defRPr>
            </a:lvl2pPr>
            <a:lvl3pPr marL="0" indent="0">
              <a:spcBef>
                <a:spcPts val="600"/>
              </a:spcBef>
              <a:buClrTx/>
              <a:buSzTx/>
              <a:buFontTx/>
              <a:buNone/>
              <a:defRPr sz="1500">
                <a:solidFill>
                  <a:srgbClr val="FFFFFF"/>
                </a:solidFill>
                <a:latin typeface="Calibri"/>
                <a:ea typeface="Calibri"/>
                <a:cs typeface="Calibri"/>
                <a:sym typeface="Calibri"/>
              </a:defRPr>
            </a:lvl3pPr>
            <a:lvl4pPr marL="0" indent="0">
              <a:spcBef>
                <a:spcPts val="600"/>
              </a:spcBef>
              <a:buClrTx/>
              <a:buSzTx/>
              <a:buFontTx/>
              <a:buNone/>
              <a:defRPr sz="1500">
                <a:solidFill>
                  <a:srgbClr val="FFFFFF"/>
                </a:solidFill>
                <a:latin typeface="Calibri"/>
                <a:ea typeface="Calibri"/>
                <a:cs typeface="Calibri"/>
                <a:sym typeface="Calibri"/>
              </a:defRPr>
            </a:lvl4pPr>
            <a:lvl5pPr marL="0" indent="0">
              <a:spcBef>
                <a:spcPts val="600"/>
              </a:spcBef>
              <a:buClrTx/>
              <a:buSzTx/>
              <a:buFontTx/>
              <a:buNone/>
              <a:defRPr sz="1500">
                <a:solidFill>
                  <a:srgbClr val="FFFFFF"/>
                </a:solidFill>
                <a:latin typeface="Calibri"/>
                <a:ea typeface="Calibri"/>
                <a:cs typeface="Calibri"/>
                <a:sym typeface="Calibri"/>
              </a:defRPr>
            </a:lvl5pPr>
          </a:lstStyle>
          <a:p>
            <a:r>
              <a:t>Brødtekst, niveau et</a:t>
            </a:r>
          </a:p>
          <a:p>
            <a:pPr lvl="1"/>
            <a:r>
              <a:t>Brødtekst, niveau to</a:t>
            </a:r>
          </a:p>
          <a:p>
            <a:pPr lvl="2"/>
            <a:r>
              <a:t>Brødtekst, niveau tre</a:t>
            </a:r>
          </a:p>
          <a:p>
            <a:pPr lvl="3"/>
            <a:r>
              <a:t>Brødtekst, niveau fire</a:t>
            </a:r>
          </a:p>
          <a:p>
            <a:pPr lvl="4"/>
            <a:r>
              <a:t>Brødtekst, niveau fem</a:t>
            </a:r>
          </a:p>
        </p:txBody>
      </p:sp>
      <p:sp>
        <p:nvSpPr>
          <p:cNvPr id="112"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el og lodret tekst">
    <p:spTree>
      <p:nvGrpSpPr>
        <p:cNvPr id="1" name=""/>
        <p:cNvGrpSpPr/>
        <p:nvPr/>
      </p:nvGrpSpPr>
      <p:grpSpPr>
        <a:xfrm>
          <a:off x="0" y="0"/>
          <a:ext cx="0" cy="0"/>
          <a:chOff x="0" y="0"/>
          <a:chExt cx="0" cy="0"/>
        </a:xfrm>
      </p:grpSpPr>
      <p:sp>
        <p:nvSpPr>
          <p:cNvPr id="119"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120"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121"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122" name="Titeltekst"/>
          <p:cNvSpPr txBox="1">
            <a:spLocks noGrp="1"/>
          </p:cNvSpPr>
          <p:nvPr>
            <p:ph type="title"/>
          </p:nvPr>
        </p:nvSpPr>
        <p:spPr>
          <a:prstGeom prst="rect">
            <a:avLst/>
          </a:prstGeom>
        </p:spPr>
        <p:txBody>
          <a:bodyPr/>
          <a:lstStyle/>
          <a:p>
            <a:r>
              <a:t>Titeltekst</a:t>
            </a:r>
          </a:p>
        </p:txBody>
      </p:sp>
      <p:sp>
        <p:nvSpPr>
          <p:cNvPr id="123" name="Brødtekst, niveau et…"/>
          <p:cNvSpPr txBox="1">
            <a:spLocks noGrp="1"/>
          </p:cNvSpPr>
          <p:nvPr>
            <p:ph type="body" idx="1"/>
          </p:nvPr>
        </p:nvSpPr>
        <p:spPr>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124"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Lodret titel og tekst">
    <p:spTree>
      <p:nvGrpSpPr>
        <p:cNvPr id="1" name=""/>
        <p:cNvGrpSpPr/>
        <p:nvPr/>
      </p:nvGrpSpPr>
      <p:grpSpPr>
        <a:xfrm>
          <a:off x="0" y="0"/>
          <a:ext cx="0" cy="0"/>
          <a:chOff x="0" y="0"/>
          <a:chExt cx="0" cy="0"/>
        </a:xfrm>
      </p:grpSpPr>
      <p:sp>
        <p:nvSpPr>
          <p:cNvPr id="131" name="Shape 56"/>
          <p:cNvSpPr/>
          <p:nvPr/>
        </p:nvSpPr>
        <p:spPr>
          <a:xfrm>
            <a:off x="3175" y="6400800"/>
            <a:ext cx="12188825"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132" name="Shape 57"/>
          <p:cNvSpPr/>
          <p:nvPr/>
        </p:nvSpPr>
        <p:spPr>
          <a:xfrm>
            <a:off x="11" y="6334316"/>
            <a:ext cx="12188832" cy="6401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133" name="Titeltekst"/>
          <p:cNvSpPr txBox="1">
            <a:spLocks noGrp="1"/>
          </p:cNvSpPr>
          <p:nvPr>
            <p:ph type="title"/>
          </p:nvPr>
        </p:nvSpPr>
        <p:spPr>
          <a:xfrm>
            <a:off x="8724900" y="0"/>
            <a:ext cx="2628900" cy="6172200"/>
          </a:xfrm>
          <a:prstGeom prst="rect">
            <a:avLst/>
          </a:prstGeom>
        </p:spPr>
        <p:txBody>
          <a:bodyPr/>
          <a:lstStyle/>
          <a:p>
            <a:r>
              <a:t>Titeltekst</a:t>
            </a:r>
          </a:p>
        </p:txBody>
      </p:sp>
      <p:sp>
        <p:nvSpPr>
          <p:cNvPr id="134" name="Brødtekst, niveau et…"/>
          <p:cNvSpPr txBox="1">
            <a:spLocks noGrp="1"/>
          </p:cNvSpPr>
          <p:nvPr>
            <p:ph type="body" idx="1"/>
          </p:nvPr>
        </p:nvSpPr>
        <p:spPr>
          <a:xfrm>
            <a:off x="838200" y="414777"/>
            <a:ext cx="7734300" cy="6443223"/>
          </a:xfrm>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135"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sp>
        <p:nvSpPr>
          <p:cNvPr id="142"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143"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144"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145" name="Brødtekst, niveau et…"/>
          <p:cNvSpPr txBox="1">
            <a:spLocks noGrp="1"/>
          </p:cNvSpPr>
          <p:nvPr>
            <p:ph type="body" idx="1"/>
          </p:nvPr>
        </p:nvSpPr>
        <p:spPr>
          <a:xfrm>
            <a:off x="838200" y="771896"/>
            <a:ext cx="10515600" cy="5405067"/>
          </a:xfrm>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146"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om kopi">
    <p:spTree>
      <p:nvGrpSpPr>
        <p:cNvPr id="1" name=""/>
        <p:cNvGrpSpPr/>
        <p:nvPr/>
      </p:nvGrpSpPr>
      <p:grpSpPr>
        <a:xfrm>
          <a:off x="0" y="0"/>
          <a:ext cx="0" cy="0"/>
          <a:chOff x="0" y="0"/>
          <a:chExt cx="0" cy="0"/>
        </a:xfrm>
      </p:grpSpPr>
      <p:pic>
        <p:nvPicPr>
          <p:cNvPr id="26" name="pasted-image.pdf" descr="pasted-image.pdf"/>
          <p:cNvPicPr>
            <a:picLocks noChangeAspect="1"/>
          </p:cNvPicPr>
          <p:nvPr/>
        </p:nvPicPr>
        <p:blipFill>
          <a:blip r:embed="rId2"/>
          <a:stretch>
            <a:fillRect/>
          </a:stretch>
        </p:blipFill>
        <p:spPr>
          <a:xfrm>
            <a:off x="-648850" y="-10164417"/>
            <a:ext cx="14379789" cy="12756915"/>
          </a:xfrm>
          <a:prstGeom prst="rect">
            <a:avLst/>
          </a:prstGeom>
          <a:ln w="12700">
            <a:miter lim="400000"/>
          </a:ln>
        </p:spPr>
      </p:pic>
      <p:sp>
        <p:nvSpPr>
          <p:cNvPr id="27"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28"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29" name="Forløb: Ejendomsserviceteknikker [komp 1] — fil 14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14 af 16</a:t>
            </a:r>
          </a:p>
        </p:txBody>
      </p:sp>
      <p:sp>
        <p:nvSpPr>
          <p:cNvPr id="30" name="Lysbillednummer"/>
          <p:cNvSpPr txBox="1">
            <a:spLocks noGrp="1"/>
          </p:cNvSpPr>
          <p:nvPr>
            <p:ph type="sldNum" sz="quarter" idx="2"/>
          </p:nvPr>
        </p:nvSpPr>
        <p:spPr>
          <a:xfrm>
            <a:off x="11666868" y="6556788"/>
            <a:ext cx="141437" cy="137072"/>
          </a:xfrm>
          <a:prstGeom prst="rect">
            <a:avLst/>
          </a:prstGeom>
        </p:spPr>
        <p:txBody>
          <a:bodyPr lIns="0" tIns="0" rIns="0" bIns="0"/>
          <a:lstStyle>
            <a:lvl1pPr>
              <a:defRPr>
                <a:solidFill>
                  <a:srgbClr val="F35364"/>
                </a:solidFill>
              </a:defRPr>
            </a:lvl1p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el og indholdsobjekt">
    <p:spTree>
      <p:nvGrpSpPr>
        <p:cNvPr id="1" name=""/>
        <p:cNvGrpSpPr/>
        <p:nvPr/>
      </p:nvGrpSpPr>
      <p:grpSpPr>
        <a:xfrm>
          <a:off x="0" y="0"/>
          <a:ext cx="0" cy="0"/>
          <a:chOff x="0" y="0"/>
          <a:chExt cx="0" cy="0"/>
        </a:xfrm>
      </p:grpSpPr>
      <p:sp>
        <p:nvSpPr>
          <p:cNvPr id="37"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Afsnitsoverskrift">
    <p:spTree>
      <p:nvGrpSpPr>
        <p:cNvPr id="1" name=""/>
        <p:cNvGrpSpPr/>
        <p:nvPr/>
      </p:nvGrpSpPr>
      <p:grpSpPr>
        <a:xfrm>
          <a:off x="0" y="0"/>
          <a:ext cx="0" cy="0"/>
          <a:chOff x="0" y="0"/>
          <a:chExt cx="0" cy="0"/>
        </a:xfrm>
      </p:grpSpPr>
      <p:pic>
        <p:nvPicPr>
          <p:cNvPr id="44" name="pasted-image.pdf" descr="pasted-image.pdf"/>
          <p:cNvPicPr>
            <a:picLocks noChangeAspect="1"/>
          </p:cNvPicPr>
          <p:nvPr/>
        </p:nvPicPr>
        <p:blipFill>
          <a:blip r:embed="rId2"/>
          <a:stretch>
            <a:fillRect/>
          </a:stretch>
        </p:blipFill>
        <p:spPr>
          <a:xfrm>
            <a:off x="-665785" y="-5109817"/>
            <a:ext cx="14379794" cy="12756915"/>
          </a:xfrm>
          <a:prstGeom prst="rect">
            <a:avLst/>
          </a:prstGeom>
          <a:ln w="12700">
            <a:miter lim="400000"/>
          </a:ln>
        </p:spPr>
      </p:pic>
      <p:sp>
        <p:nvSpPr>
          <p:cNvPr id="45"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46"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47" name="Forløb: Ejendomsserviceteknikker [komp 1] — fil 13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13 af 16</a:t>
            </a:r>
          </a:p>
        </p:txBody>
      </p:sp>
      <p:sp>
        <p:nvSpPr>
          <p:cNvPr id="48"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o indholdsobjekter">
    <p:spTree>
      <p:nvGrpSpPr>
        <p:cNvPr id="1" name=""/>
        <p:cNvGrpSpPr/>
        <p:nvPr/>
      </p:nvGrpSpPr>
      <p:grpSpPr>
        <a:xfrm>
          <a:off x="0" y="0"/>
          <a:ext cx="0" cy="0"/>
          <a:chOff x="0" y="0"/>
          <a:chExt cx="0" cy="0"/>
        </a:xfrm>
      </p:grpSpPr>
      <p:sp>
        <p:nvSpPr>
          <p:cNvPr id="55"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56"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57"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58" name="Titeltekst"/>
          <p:cNvSpPr txBox="1">
            <a:spLocks noGrp="1"/>
          </p:cNvSpPr>
          <p:nvPr>
            <p:ph type="title"/>
          </p:nvPr>
        </p:nvSpPr>
        <p:spPr>
          <a:prstGeom prst="rect">
            <a:avLst/>
          </a:prstGeom>
        </p:spPr>
        <p:txBody>
          <a:bodyPr/>
          <a:lstStyle/>
          <a:p>
            <a:r>
              <a:t>Titeltekst</a:t>
            </a:r>
          </a:p>
        </p:txBody>
      </p:sp>
      <p:sp>
        <p:nvSpPr>
          <p:cNvPr id="59" name="Brødtekst, niveau et…"/>
          <p:cNvSpPr txBox="1">
            <a:spLocks noGrp="1"/>
          </p:cNvSpPr>
          <p:nvPr>
            <p:ph type="body" sz="half" idx="1"/>
          </p:nvPr>
        </p:nvSpPr>
        <p:spPr>
          <a:xfrm>
            <a:off x="1097277" y="1845734"/>
            <a:ext cx="4937763" cy="5012267"/>
          </a:xfrm>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60"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Sammenligning">
    <p:spTree>
      <p:nvGrpSpPr>
        <p:cNvPr id="1" name=""/>
        <p:cNvGrpSpPr/>
        <p:nvPr/>
      </p:nvGrpSpPr>
      <p:grpSpPr>
        <a:xfrm>
          <a:off x="0" y="0"/>
          <a:ext cx="0" cy="0"/>
          <a:chOff x="0" y="0"/>
          <a:chExt cx="0" cy="0"/>
        </a:xfrm>
      </p:grpSpPr>
      <p:sp>
        <p:nvSpPr>
          <p:cNvPr id="67"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68"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69"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70" name="Titeltekst"/>
          <p:cNvSpPr txBox="1">
            <a:spLocks noGrp="1"/>
          </p:cNvSpPr>
          <p:nvPr>
            <p:ph type="title"/>
          </p:nvPr>
        </p:nvSpPr>
        <p:spPr>
          <a:prstGeom prst="rect">
            <a:avLst/>
          </a:prstGeom>
        </p:spPr>
        <p:txBody>
          <a:bodyPr/>
          <a:lstStyle/>
          <a:p>
            <a:r>
              <a:t>Titeltekst</a:t>
            </a:r>
          </a:p>
        </p:txBody>
      </p:sp>
      <p:sp>
        <p:nvSpPr>
          <p:cNvPr id="71" name="Brødtekst, niveau et…"/>
          <p:cNvSpPr txBox="1">
            <a:spLocks noGrp="1"/>
          </p:cNvSpPr>
          <p:nvPr>
            <p:ph type="body" sz="quarter" idx="1"/>
          </p:nvPr>
        </p:nvSpPr>
        <p:spPr>
          <a:xfrm>
            <a:off x="1097280" y="1737360"/>
            <a:ext cx="4937760" cy="953668"/>
          </a:xfrm>
          <a:prstGeom prst="rect">
            <a:avLst/>
          </a:prstGeom>
        </p:spPr>
        <p:txBody>
          <a:bodyPr lIns="45718" tIns="45718" rIns="45718" bIns="45718" anchor="ctr"/>
          <a:lstStyle>
            <a:lvl1pPr marL="0" indent="0">
              <a:spcBef>
                <a:spcPts val="1200"/>
              </a:spcBef>
              <a:buClrTx/>
              <a:buSzTx/>
              <a:buFontTx/>
              <a:buNone/>
              <a:defRPr sz="2000" cap="all">
                <a:solidFill>
                  <a:srgbClr val="637052"/>
                </a:solidFill>
                <a:latin typeface="Calibri"/>
                <a:ea typeface="Calibri"/>
                <a:cs typeface="Calibri"/>
                <a:sym typeface="Calibri"/>
              </a:defRPr>
            </a:lvl1pPr>
            <a:lvl2pPr marL="0" indent="0">
              <a:spcBef>
                <a:spcPts val="1200"/>
              </a:spcBef>
              <a:buClrTx/>
              <a:buSzTx/>
              <a:buFontTx/>
              <a:buNone/>
              <a:defRPr sz="2000" cap="all">
                <a:solidFill>
                  <a:srgbClr val="637052"/>
                </a:solidFill>
                <a:latin typeface="Calibri"/>
                <a:ea typeface="Calibri"/>
                <a:cs typeface="Calibri"/>
                <a:sym typeface="Calibri"/>
              </a:defRPr>
            </a:lvl2pPr>
            <a:lvl3pPr marL="0" indent="0">
              <a:spcBef>
                <a:spcPts val="1200"/>
              </a:spcBef>
              <a:buClrTx/>
              <a:buSzTx/>
              <a:buFontTx/>
              <a:buNone/>
              <a:defRPr sz="2000" cap="all">
                <a:solidFill>
                  <a:srgbClr val="637052"/>
                </a:solidFill>
                <a:latin typeface="Calibri"/>
                <a:ea typeface="Calibri"/>
                <a:cs typeface="Calibri"/>
                <a:sym typeface="Calibri"/>
              </a:defRPr>
            </a:lvl3pPr>
            <a:lvl4pPr marL="0" indent="0">
              <a:spcBef>
                <a:spcPts val="1200"/>
              </a:spcBef>
              <a:buClrTx/>
              <a:buSzTx/>
              <a:buFontTx/>
              <a:buNone/>
              <a:defRPr sz="2000" cap="all">
                <a:solidFill>
                  <a:srgbClr val="637052"/>
                </a:solidFill>
                <a:latin typeface="Calibri"/>
                <a:ea typeface="Calibri"/>
                <a:cs typeface="Calibri"/>
                <a:sym typeface="Calibri"/>
              </a:defRPr>
            </a:lvl4pPr>
            <a:lvl5pPr marL="0" indent="0">
              <a:spcBef>
                <a:spcPts val="1200"/>
              </a:spcBef>
              <a:buClrTx/>
              <a:buSzTx/>
              <a:buFontTx/>
              <a:buNone/>
              <a:defRPr sz="2000" cap="all">
                <a:solidFill>
                  <a:srgbClr val="637052"/>
                </a:solidFill>
                <a:latin typeface="Calibri"/>
                <a:ea typeface="Calibri"/>
                <a:cs typeface="Calibri"/>
                <a:sym typeface="Calibri"/>
              </a:defRPr>
            </a:lvl5pPr>
          </a:lstStyle>
          <a:p>
            <a:r>
              <a:t>Brødtekst, niveau et</a:t>
            </a:r>
          </a:p>
          <a:p>
            <a:pPr lvl="1"/>
            <a:r>
              <a:t>Brødtekst, niveau to</a:t>
            </a:r>
          </a:p>
          <a:p>
            <a:pPr lvl="2"/>
            <a:r>
              <a:t>Brødtekst, niveau tre</a:t>
            </a:r>
          </a:p>
          <a:p>
            <a:pPr lvl="3"/>
            <a:r>
              <a:t>Brødtekst, niveau fire</a:t>
            </a:r>
          </a:p>
          <a:p>
            <a:pPr lvl="4"/>
            <a:r>
              <a:t>Brødtekst, niveau fem</a:t>
            </a:r>
          </a:p>
        </p:txBody>
      </p:sp>
      <p:sp>
        <p:nvSpPr>
          <p:cNvPr id="72"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Kun titel">
    <p:spTree>
      <p:nvGrpSpPr>
        <p:cNvPr id="1" name=""/>
        <p:cNvGrpSpPr/>
        <p:nvPr/>
      </p:nvGrpSpPr>
      <p:grpSpPr>
        <a:xfrm>
          <a:off x="0" y="0"/>
          <a:ext cx="0" cy="0"/>
          <a:chOff x="0" y="0"/>
          <a:chExt cx="0" cy="0"/>
        </a:xfrm>
      </p:grpSpPr>
      <p:sp>
        <p:nvSpPr>
          <p:cNvPr id="79" name="Shape 2"/>
          <p:cNvSpPr/>
          <p:nvPr/>
        </p:nvSpPr>
        <p:spPr>
          <a:xfrm>
            <a:off x="-2" y="6400800"/>
            <a:ext cx="12192007"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80" name="Shape 3"/>
          <p:cNvSpPr/>
          <p:nvPr/>
        </p:nvSpPr>
        <p:spPr>
          <a:xfrm>
            <a:off x="-3" y="6334316"/>
            <a:ext cx="12192007" cy="66003"/>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81" name="Shape 4"/>
          <p:cNvSpPr/>
          <p:nvPr/>
        </p:nvSpPr>
        <p:spPr>
          <a:xfrm>
            <a:off x="1193532" y="1737844"/>
            <a:ext cx="9966961" cy="6"/>
          </a:xfrm>
          <a:prstGeom prst="line">
            <a:avLst/>
          </a:prstGeom>
          <a:ln w="6350">
            <a:solidFill>
              <a:srgbClr val="808080"/>
            </a:solidFill>
          </a:ln>
        </p:spPr>
        <p:txBody>
          <a:bodyPr lIns="45718" tIns="45718" rIns="45718" bIns="45718"/>
          <a:lstStyle/>
          <a:p>
            <a:endParaRPr/>
          </a:p>
        </p:txBody>
      </p:sp>
      <p:sp>
        <p:nvSpPr>
          <p:cNvPr id="82" name="Titeltekst"/>
          <p:cNvSpPr txBox="1">
            <a:spLocks noGrp="1"/>
          </p:cNvSpPr>
          <p:nvPr>
            <p:ph type="title"/>
          </p:nvPr>
        </p:nvSpPr>
        <p:spPr>
          <a:xfrm>
            <a:off x="1097280" y="286603"/>
            <a:ext cx="10058401" cy="1450757"/>
          </a:xfrm>
          <a:prstGeom prst="rect">
            <a:avLst/>
          </a:prstGeom>
        </p:spPr>
        <p:txBody>
          <a:bodyPr/>
          <a:lstStyle/>
          <a:p>
            <a:r>
              <a:t>Titeltekst</a:t>
            </a:r>
          </a:p>
        </p:txBody>
      </p:sp>
      <p:sp>
        <p:nvSpPr>
          <p:cNvPr id="83" name="Lysbilled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om">
    <p:spTree>
      <p:nvGrpSpPr>
        <p:cNvPr id="1" name=""/>
        <p:cNvGrpSpPr/>
        <p:nvPr/>
      </p:nvGrpSpPr>
      <p:grpSpPr>
        <a:xfrm>
          <a:off x="0" y="0"/>
          <a:ext cx="0" cy="0"/>
          <a:chOff x="0" y="0"/>
          <a:chExt cx="0" cy="0"/>
        </a:xfrm>
      </p:grpSpPr>
      <p:sp>
        <p:nvSpPr>
          <p:cNvPr id="90" name="Lysbillednummer"/>
          <p:cNvSpPr txBox="1">
            <a:spLocks noGrp="1"/>
          </p:cNvSpPr>
          <p:nvPr>
            <p:ph type="sldNum" sz="quarter" idx="2"/>
          </p:nvPr>
        </p:nvSpPr>
        <p:spPr>
          <a:xfrm>
            <a:off x="11569353" y="6528096"/>
            <a:ext cx="232873" cy="228507"/>
          </a:xfrm>
          <a:prstGeom prst="rect">
            <a:avLst/>
          </a:prstGeom>
        </p:spPr>
        <p:txBody>
          <a:bodyPr/>
          <a:lstStyle>
            <a:lvl1pPr>
              <a:defRPr>
                <a:solidFill>
                  <a:srgbClr val="F35364"/>
                </a:solidFill>
              </a:defRPr>
            </a:lvl1p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Indhold med billedtekst">
    <p:spTree>
      <p:nvGrpSpPr>
        <p:cNvPr id="1" name=""/>
        <p:cNvGrpSpPr/>
        <p:nvPr/>
      </p:nvGrpSpPr>
      <p:grpSpPr>
        <a:xfrm>
          <a:off x="0" y="0"/>
          <a:ext cx="0" cy="0"/>
          <a:chOff x="0" y="0"/>
          <a:chExt cx="0" cy="0"/>
        </a:xfrm>
      </p:grpSpPr>
      <p:sp>
        <p:nvSpPr>
          <p:cNvPr id="97" name="Shape 40"/>
          <p:cNvSpPr/>
          <p:nvPr/>
        </p:nvSpPr>
        <p:spPr>
          <a:xfrm>
            <a:off x="14" y="0"/>
            <a:ext cx="4050795" cy="68580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endParaRPr/>
          </a:p>
        </p:txBody>
      </p:sp>
      <p:sp>
        <p:nvSpPr>
          <p:cNvPr id="98" name="Shape 41"/>
          <p:cNvSpPr/>
          <p:nvPr/>
        </p:nvSpPr>
        <p:spPr>
          <a:xfrm>
            <a:off x="4040070" y="0"/>
            <a:ext cx="64010" cy="685800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endParaRPr/>
          </a:p>
        </p:txBody>
      </p:sp>
      <p:sp>
        <p:nvSpPr>
          <p:cNvPr id="99" name="Titeltekst"/>
          <p:cNvSpPr txBox="1">
            <a:spLocks noGrp="1"/>
          </p:cNvSpPr>
          <p:nvPr>
            <p:ph type="title"/>
          </p:nvPr>
        </p:nvSpPr>
        <p:spPr>
          <a:xfrm>
            <a:off x="457200" y="0"/>
            <a:ext cx="3200400" cy="2880362"/>
          </a:xfrm>
          <a:prstGeom prst="rect">
            <a:avLst/>
          </a:prstGeom>
        </p:spPr>
        <p:txBody>
          <a:bodyPr/>
          <a:lstStyle>
            <a:lvl1pPr>
              <a:defRPr sz="3600">
                <a:solidFill>
                  <a:srgbClr val="FFFFFF"/>
                </a:solidFill>
              </a:defRPr>
            </a:lvl1pPr>
          </a:lstStyle>
          <a:p>
            <a:r>
              <a:t>Titeltekst</a:t>
            </a:r>
          </a:p>
        </p:txBody>
      </p:sp>
      <p:sp>
        <p:nvSpPr>
          <p:cNvPr id="100" name="Brødtekst, niveau et…"/>
          <p:cNvSpPr txBox="1">
            <a:spLocks noGrp="1"/>
          </p:cNvSpPr>
          <p:nvPr>
            <p:ph type="body" idx="1"/>
          </p:nvPr>
        </p:nvSpPr>
        <p:spPr>
          <a:xfrm>
            <a:off x="4800600" y="731519"/>
            <a:ext cx="6492241" cy="6126482"/>
          </a:xfrm>
          <a:prstGeom prst="rect">
            <a:avLst/>
          </a:prstGeom>
        </p:spPr>
        <p:txBody>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101" name="Lysbillednummer"/>
          <p:cNvSpPr txBox="1">
            <a:spLocks noGrp="1"/>
          </p:cNvSpPr>
          <p:nvPr>
            <p:ph type="sldNum" sz="quarter" idx="2"/>
          </p:nvPr>
        </p:nvSpPr>
        <p:spPr>
          <a:prstGeom prst="rect">
            <a:avLst/>
          </a:prstGeom>
        </p:spPr>
        <p:txBody>
          <a:bodyPr/>
          <a:lstStyle>
            <a:lvl1pPr>
              <a:defRPr>
                <a:solidFill>
                  <a:srgbClr val="637052"/>
                </a:solidFill>
              </a:defRPr>
            </a:lvl1p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asted-image.pdf" descr="pasted-image.pdf"/>
          <p:cNvPicPr>
            <a:picLocks noChangeAspect="1"/>
          </p:cNvPicPr>
          <p:nvPr/>
        </p:nvPicPr>
        <p:blipFill>
          <a:blip r:embed="rId15"/>
          <a:stretch>
            <a:fillRect/>
          </a:stretch>
        </p:blipFill>
        <p:spPr>
          <a:xfrm>
            <a:off x="-665785" y="-6506817"/>
            <a:ext cx="14379794" cy="12756915"/>
          </a:xfrm>
          <a:prstGeom prst="rect">
            <a:avLst/>
          </a:prstGeom>
          <a:ln w="12700">
            <a:miter lim="400000"/>
          </a:ln>
        </p:spPr>
      </p:pic>
      <p:sp>
        <p:nvSpPr>
          <p:cNvPr id="3"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4"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5" name="Forløb: Ejendomsserviceteknikker [komp 1] — fil 14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14 af 16</a:t>
            </a:r>
          </a:p>
        </p:txBody>
      </p:sp>
      <p:sp>
        <p:nvSpPr>
          <p:cNvPr id="6" name="Titeltekst"/>
          <p:cNvSpPr txBox="1">
            <a:spLocks noGrp="1"/>
          </p:cNvSpPr>
          <p:nvPr>
            <p:ph type="title"/>
          </p:nvPr>
        </p:nvSpPr>
        <p:spPr>
          <a:xfrm>
            <a:off x="1097280" y="0"/>
            <a:ext cx="10058401" cy="17373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b">
            <a:normAutofit/>
          </a:bodyPr>
          <a:lstStyle/>
          <a:p>
            <a:r>
              <a:t>Titeltekst</a:t>
            </a:r>
          </a:p>
        </p:txBody>
      </p:sp>
      <p:sp>
        <p:nvSpPr>
          <p:cNvPr id="7" name="Brødtekst, niveau et…"/>
          <p:cNvSpPr txBox="1">
            <a:spLocks noGrp="1"/>
          </p:cNvSpPr>
          <p:nvPr>
            <p:ph type="body" idx="1"/>
          </p:nvPr>
        </p:nvSpPr>
        <p:spPr>
          <a:xfrm>
            <a:off x="1097280" y="1845734"/>
            <a:ext cx="10058401" cy="50122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Brødtekst, niveau et</a:t>
            </a:r>
          </a:p>
          <a:p>
            <a:pPr lvl="1"/>
            <a:r>
              <a:t>Brødtekst, niveau to</a:t>
            </a:r>
          </a:p>
          <a:p>
            <a:pPr lvl="2"/>
            <a:r>
              <a:t>Brødtekst, niveau tre</a:t>
            </a:r>
          </a:p>
          <a:p>
            <a:pPr lvl="3"/>
            <a:r>
              <a:t>Brødtekst, niveau fire</a:t>
            </a:r>
          </a:p>
          <a:p>
            <a:pPr lvl="4"/>
            <a:r>
              <a:t>Brødtekst, niveau fem</a:t>
            </a:r>
          </a:p>
        </p:txBody>
      </p:sp>
      <p:sp>
        <p:nvSpPr>
          <p:cNvPr id="8" name="Lysbillednummer"/>
          <p:cNvSpPr txBox="1">
            <a:spLocks noGrp="1"/>
          </p:cNvSpPr>
          <p:nvPr>
            <p:ph type="sldNum" sz="quarter" idx="2"/>
          </p:nvPr>
        </p:nvSpPr>
        <p:spPr>
          <a:xfrm>
            <a:off x="10979612" y="6528096"/>
            <a:ext cx="232873" cy="228507"/>
          </a:xfrm>
          <a:prstGeom prst="rect">
            <a:avLst/>
          </a:prstGeom>
          <a:ln w="12700">
            <a:miter lim="400000"/>
          </a:ln>
        </p:spPr>
        <p:txBody>
          <a:bodyPr wrap="none" lIns="45718" tIns="45718" rIns="45718" bIns="45718" anchor="ctr">
            <a:spAutoFit/>
          </a:bodyPr>
          <a:lstStyle>
            <a:lvl1pPr algn="r">
              <a:defRPr sz="1000">
                <a:solidFill>
                  <a:srgbClr val="FFFFFF"/>
                </a:solidFill>
                <a:latin typeface="Calibri"/>
                <a:ea typeface="Calibri"/>
                <a:cs typeface="Calibri"/>
                <a:sym typeface="Calibri"/>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1pPr>
      <a:lvl2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2pPr>
      <a:lvl3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3pPr>
      <a:lvl4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4pPr>
      <a:lvl5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5pPr>
      <a:lvl6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6pPr>
      <a:lvl7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7pPr>
      <a:lvl8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8pPr>
      <a:lvl9pPr marL="0" marR="0" indent="0" algn="l" defTabSz="914400" rtl="0" latinLnBrk="0">
        <a:lnSpc>
          <a:spcPct val="85000"/>
        </a:lnSpc>
        <a:spcBef>
          <a:spcPts val="0"/>
        </a:spcBef>
        <a:spcAft>
          <a:spcPts val="0"/>
        </a:spcAft>
        <a:buClrTx/>
        <a:buSzTx/>
        <a:buFontTx/>
        <a:buNone/>
        <a:tabLst/>
        <a:defRPr sz="4800" b="0" i="0" u="none" strike="noStrike" cap="none" spc="-50" baseline="0">
          <a:solidFill>
            <a:srgbClr val="404040"/>
          </a:solidFill>
          <a:uFillTx/>
          <a:latin typeface="Calibri Light"/>
          <a:ea typeface="Calibri Light"/>
          <a:cs typeface="Calibri Light"/>
          <a:sym typeface="Calibri Light"/>
        </a:defRPr>
      </a:lvl9pPr>
    </p:titleStyle>
    <p:bodyStyle>
      <a:lvl1pPr marL="82292" marR="0" indent="-82292" algn="l" defTabSz="914400" rtl="0" latinLnBrk="0">
        <a:lnSpc>
          <a:spcPct val="90000"/>
        </a:lnSpc>
        <a:spcBef>
          <a:spcPts val="400"/>
        </a:spcBef>
        <a:spcAft>
          <a:spcPts val="0"/>
        </a:spcAft>
        <a:buClr>
          <a:schemeClr val="accent1"/>
        </a:buClr>
        <a:buSzPct val="100000"/>
        <a:buFont typeface="Trebuchet MS"/>
        <a:buChar char=" "/>
        <a:tabLst/>
        <a:defRPr sz="1800" b="0" i="0" u="none" strike="noStrike" cap="none" spc="0" baseline="0">
          <a:solidFill>
            <a:srgbClr val="404040"/>
          </a:solidFill>
          <a:uFillTx/>
          <a:latin typeface="Klint Pro Regular"/>
          <a:ea typeface="Klint Pro Regular"/>
          <a:cs typeface="Klint Pro Regular"/>
          <a:sym typeface="Klint Pro Regular"/>
        </a:defRPr>
      </a:lvl1pPr>
      <a:lvl2pPr marL="384048" marR="0" indent="-182880"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2pPr>
      <a:lvl3pPr marL="619178" marR="0" indent="-235130"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3pPr>
      <a:lvl4pPr marL="802059" marR="0" indent="-235131"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4pPr>
      <a:lvl5pPr marL="984939" marR="0" indent="-235131"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5pPr>
      <a:lvl6pPr marL="1165311" marR="0" indent="-293913"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6pPr>
      <a:lvl7pPr marL="1365311" marR="0" indent="-293913"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7pPr>
      <a:lvl8pPr marL="1565312" marR="0" indent="-293913"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8pPr>
      <a:lvl9pPr marL="1765314" marR="0" indent="-293912"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9pPr>
    </p:bodyStyle>
    <p:otherStyle>
      <a:lvl1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1pPr>
      <a:lvl2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2pPr>
      <a:lvl3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3pPr>
      <a:lvl4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4pPr>
      <a:lvl5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5pPr>
      <a:lvl6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6pPr>
      <a:lvl7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7pPr>
      <a:lvl8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8pPr>
      <a:lvl9pPr marL="0" marR="0" indent="0" algn="r" defTabSz="4572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datatilsynet.dk/databeskyttelse/hvornaar-maa-du-behandle-personoplysninger" TargetMode="External"/><Relationship Id="rId2" Type="http://schemas.openxmlformats.org/officeDocument/2006/relationships/hyperlink" Target="https://www.datatilsynet.dk/databeskyttelse" TargetMode="External"/><Relationship Id="rId1" Type="http://schemas.openxmlformats.org/officeDocument/2006/relationships/slideLayout" Target="../slideLayouts/slideLayout2.xml"/><Relationship Id="rId5" Type="http://schemas.openxmlformats.org/officeDocument/2006/relationships/hyperlink" Target="https://www.datatilsynet.dk/databeskyttelse/hvornaar-behandler-du-personoplysninger" TargetMode="External"/><Relationship Id="rId4" Type="http://schemas.openxmlformats.org/officeDocument/2006/relationships/hyperlink" Target="https://brugdata.dk/skal-kunderne-give-mig-lov-til-indsamle-deres-data-eller-ma-jeg-hente-det-der-er-frit-tilgaengeligt"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s://datacvr.virk.dk/data/"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datacvr.virk.dk/data/"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datatilsynet.dk/tilsyn-og-afgoerelser/afgoerelser/2019/maj/vejledende-udtalelse-om-anvendelsen-af-fingeraftryk-til-brug-for-registrering-af-ansattes-komme-gaa-tider/)"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7D6DC"/>
        </a:solidFill>
        <a:effectLst/>
      </p:bgPr>
    </p:bg>
    <p:spTree>
      <p:nvGrpSpPr>
        <p:cNvPr id="1" name=""/>
        <p:cNvGrpSpPr/>
        <p:nvPr/>
      </p:nvGrpSpPr>
      <p:grpSpPr>
        <a:xfrm>
          <a:off x="0" y="0"/>
          <a:ext cx="0" cy="0"/>
          <a:chOff x="0" y="0"/>
          <a:chExt cx="0" cy="0"/>
        </a:xfrm>
      </p:grpSpPr>
      <p:sp>
        <p:nvSpPr>
          <p:cNvPr id="155" name="Shape 67"/>
          <p:cNvSpPr txBox="1">
            <a:spLocks noGrp="1"/>
          </p:cNvSpPr>
          <p:nvPr>
            <p:ph type="title" idx="4294967295"/>
          </p:nvPr>
        </p:nvSpPr>
        <p:spPr>
          <a:xfrm>
            <a:off x="915742" y="4705323"/>
            <a:ext cx="9966557" cy="1143005"/>
          </a:xfrm>
          <a:prstGeom prst="rect">
            <a:avLst/>
          </a:prstGeom>
        </p:spPr>
        <p:txBody>
          <a:bodyPr lIns="0" tIns="0" rIns="0" bIns="0"/>
          <a:lstStyle/>
          <a:p>
            <a:pPr defTabSz="905255">
              <a:defRPr sz="6500" spc="-118">
                <a:solidFill>
                  <a:srgbClr val="FFFBF8"/>
                </a:solidFill>
                <a:latin typeface="Klint Pro Regular"/>
                <a:ea typeface="Klint Pro Regular"/>
                <a:cs typeface="Klint Pro Regular"/>
                <a:sym typeface="Klint Pro Regular"/>
              </a:defRPr>
            </a:pPr>
            <a:r>
              <a:t>GDPR</a:t>
            </a:r>
            <a:r>
              <a:rPr sz="1200" spc="-21"/>
              <a:t> </a:t>
            </a:r>
          </a:p>
        </p:txBody>
      </p:sp>
      <p:sp>
        <p:nvSpPr>
          <p:cNvPr id="156" name="Shape 68"/>
          <p:cNvSpPr txBox="1">
            <a:spLocks noGrp="1"/>
          </p:cNvSpPr>
          <p:nvPr>
            <p:ph type="body" idx="4294967295"/>
          </p:nvPr>
        </p:nvSpPr>
        <p:spPr>
          <a:xfrm>
            <a:off x="915742" y="5578283"/>
            <a:ext cx="11711079" cy="3878343"/>
          </a:xfrm>
          <a:prstGeom prst="rect">
            <a:avLst/>
          </a:prstGeom>
        </p:spPr>
        <p:txBody>
          <a:bodyPr lIns="45718" tIns="45718" rIns="45718" bIns="45718"/>
          <a:lstStyle/>
          <a:p>
            <a:pPr marL="0" indent="0">
              <a:lnSpc>
                <a:spcPts val="5600"/>
              </a:lnSpc>
              <a:buSzTx/>
              <a:buNone/>
              <a:defRPr sz="2000" cap="all" spc="166">
                <a:solidFill>
                  <a:srgbClr val="003B41"/>
                </a:solidFill>
              </a:defRPr>
            </a:pPr>
            <a:r>
              <a:t>Modul 4 </a:t>
            </a:r>
            <a:r>
              <a:rPr>
                <a:solidFill>
                  <a:srgbClr val="F35364"/>
                </a:solidFill>
              </a:rPr>
              <a:t> |</a:t>
            </a:r>
            <a:r>
              <a:t>  Erhvervsinformatik Digital myndiggørelse</a:t>
            </a:r>
            <a:endParaRPr sz="1200" spc="100"/>
          </a:p>
        </p:txBody>
      </p:sp>
      <p:sp>
        <p:nvSpPr>
          <p:cNvPr id="157" name="Streg"/>
          <p:cNvSpPr/>
          <p:nvPr/>
        </p:nvSpPr>
        <p:spPr>
          <a:xfrm>
            <a:off x="432717" y="446092"/>
            <a:ext cx="3795466" cy="1"/>
          </a:xfrm>
          <a:prstGeom prst="line">
            <a:avLst/>
          </a:prstGeom>
          <a:ln w="6350">
            <a:solidFill>
              <a:srgbClr val="1F586C"/>
            </a:solidFill>
          </a:ln>
        </p:spPr>
        <p:txBody>
          <a:bodyPr lIns="45718" tIns="45718" rIns="45718" bIns="45718"/>
          <a:lstStyle/>
          <a:p>
            <a:endParaRPr/>
          </a:p>
        </p:txBody>
      </p:sp>
      <p:sp>
        <p:nvSpPr>
          <p:cNvPr id="158" name="Streg"/>
          <p:cNvSpPr/>
          <p:nvPr/>
        </p:nvSpPr>
        <p:spPr>
          <a:xfrm>
            <a:off x="7963817" y="471492"/>
            <a:ext cx="3795465" cy="1"/>
          </a:xfrm>
          <a:prstGeom prst="line">
            <a:avLst/>
          </a:prstGeom>
          <a:ln w="6350">
            <a:solidFill>
              <a:srgbClr val="1F586C"/>
            </a:solidFill>
          </a:ln>
        </p:spPr>
        <p:txBody>
          <a:bodyPr lIns="45718" tIns="45718" rIns="45718" bIns="45718"/>
          <a:lstStyle/>
          <a:p>
            <a:endParaRPr/>
          </a:p>
        </p:txBody>
      </p:sp>
      <p:sp>
        <p:nvSpPr>
          <p:cNvPr id="159" name="Forløb: Ejendomsserviceteknikker [komp 1] — fil 14 af 16"/>
          <p:cNvSpPr txBox="1"/>
          <p:nvPr/>
        </p:nvSpPr>
        <p:spPr>
          <a:xfrm>
            <a:off x="4218717" y="333782"/>
            <a:ext cx="3753353" cy="24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lnSpc>
                <a:spcPct val="120000"/>
              </a:lnSpc>
              <a:defRPr sz="1000" spc="39">
                <a:solidFill>
                  <a:srgbClr val="1F586C"/>
                </a:solidFill>
                <a:latin typeface="Klint Pro Light"/>
                <a:ea typeface="Klint Pro Light"/>
                <a:cs typeface="Klint Pro Light"/>
                <a:sym typeface="Klint Pro Medium"/>
              </a:defRPr>
            </a:lvl1pPr>
          </a:lstStyle>
          <a:p>
            <a:r>
              <a:t>Forløb: Ejendomsserviceteknikker [komp 1] — fil 14 af 16</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Personoplysninger"/>
          <p:cNvSpPr txBox="1">
            <a:spLocks noGrp="1"/>
          </p:cNvSpPr>
          <p:nvPr>
            <p:ph type="title" idx="4294967295"/>
          </p:nvPr>
        </p:nvSpPr>
        <p:spPr>
          <a:xfrm>
            <a:off x="-1" y="151390"/>
            <a:ext cx="12281152" cy="1450764"/>
          </a:xfrm>
          <a:prstGeom prst="rect">
            <a:avLst/>
          </a:prstGeom>
        </p:spPr>
        <p:txBody>
          <a:bodyPr lIns="0" tIns="0" rIns="0" bIns="0"/>
          <a:lstStyle>
            <a:lvl1pPr algn="ctr">
              <a:defRPr spc="-100">
                <a:solidFill>
                  <a:srgbClr val="F35364"/>
                </a:solidFill>
                <a:latin typeface="Klint Pro Regular"/>
                <a:ea typeface="Klint Pro Regular"/>
                <a:cs typeface="Klint Pro Regular"/>
                <a:sym typeface="Klint Pro Regular"/>
              </a:defRPr>
            </a:lvl1pPr>
          </a:lstStyle>
          <a:p>
            <a:r>
              <a:t>Personoplysninger </a:t>
            </a:r>
          </a:p>
        </p:txBody>
      </p:sp>
      <p:sp>
        <p:nvSpPr>
          <p:cNvPr id="201" name="En anden måde at se de forskellige kategorier af personoplysninger på.…"/>
          <p:cNvSpPr txBox="1">
            <a:spLocks noGrp="1"/>
          </p:cNvSpPr>
          <p:nvPr>
            <p:ph type="body" sz="quarter" idx="4294967295"/>
          </p:nvPr>
        </p:nvSpPr>
        <p:spPr>
          <a:xfrm>
            <a:off x="1126785" y="2678645"/>
            <a:ext cx="4035732" cy="3475126"/>
          </a:xfrm>
          <a:prstGeom prst="rect">
            <a:avLst/>
          </a:prstGeom>
        </p:spPr>
        <p:txBody>
          <a:bodyPr/>
          <a:lstStyle/>
          <a:p>
            <a:pPr marL="0" lvl="1" indent="0">
              <a:spcBef>
                <a:spcPts val="2400"/>
              </a:spcBef>
              <a:buClrTx/>
              <a:buSzTx/>
              <a:buNone/>
              <a:defRPr sz="2200">
                <a:solidFill>
                  <a:srgbClr val="1F3540"/>
                </a:solidFill>
              </a:defRPr>
            </a:pPr>
            <a:r>
              <a:rPr dirty="0" err="1"/>
              <a:t>En</a:t>
            </a:r>
            <a:r>
              <a:rPr dirty="0"/>
              <a:t> </a:t>
            </a:r>
            <a:r>
              <a:rPr dirty="0" err="1"/>
              <a:t>anden</a:t>
            </a:r>
            <a:r>
              <a:rPr dirty="0"/>
              <a:t> </a:t>
            </a:r>
            <a:r>
              <a:rPr dirty="0" err="1"/>
              <a:t>måde</a:t>
            </a:r>
            <a:r>
              <a:rPr dirty="0"/>
              <a:t> at se de </a:t>
            </a:r>
            <a:r>
              <a:rPr dirty="0" err="1"/>
              <a:t>forskellige</a:t>
            </a:r>
            <a:r>
              <a:rPr dirty="0"/>
              <a:t> </a:t>
            </a:r>
            <a:r>
              <a:rPr dirty="0" err="1"/>
              <a:t>kategorier</a:t>
            </a:r>
            <a:r>
              <a:rPr dirty="0"/>
              <a:t> </a:t>
            </a:r>
            <a:r>
              <a:rPr dirty="0" err="1"/>
              <a:t>af</a:t>
            </a:r>
            <a:r>
              <a:rPr dirty="0"/>
              <a:t> </a:t>
            </a:r>
            <a:r>
              <a:rPr dirty="0" err="1"/>
              <a:t>personoplysninger</a:t>
            </a:r>
            <a:r>
              <a:rPr dirty="0"/>
              <a:t> </a:t>
            </a:r>
            <a:r>
              <a:rPr dirty="0" err="1"/>
              <a:t>på</a:t>
            </a:r>
            <a:r>
              <a:rPr dirty="0"/>
              <a:t>.</a:t>
            </a:r>
          </a:p>
          <a:p>
            <a:pPr marL="0" lvl="1" indent="0">
              <a:spcBef>
                <a:spcPts val="2400"/>
              </a:spcBef>
              <a:buClrTx/>
              <a:buSzTx/>
              <a:buNone/>
              <a:defRPr sz="2200">
                <a:solidFill>
                  <a:srgbClr val="E15F67"/>
                </a:solidFill>
              </a:defRPr>
            </a:pPr>
            <a:r>
              <a:rPr dirty="0"/>
              <a:t>Jo </a:t>
            </a:r>
            <a:r>
              <a:rPr dirty="0" err="1"/>
              <a:t>højere</a:t>
            </a:r>
            <a:r>
              <a:rPr dirty="0"/>
              <a:t> </a:t>
            </a:r>
            <a:r>
              <a:rPr dirty="0" err="1"/>
              <a:t>oppe</a:t>
            </a:r>
            <a:r>
              <a:rPr dirty="0"/>
              <a:t> </a:t>
            </a:r>
            <a:r>
              <a:rPr dirty="0" err="1"/>
              <a:t>i</a:t>
            </a:r>
            <a:r>
              <a:rPr dirty="0"/>
              <a:t> </a:t>
            </a:r>
            <a:r>
              <a:rPr dirty="0" err="1"/>
              <a:t>trekanten</a:t>
            </a:r>
            <a:r>
              <a:rPr dirty="0"/>
              <a:t> </a:t>
            </a:r>
            <a:r>
              <a:rPr dirty="0" err="1"/>
              <a:t>oplysningerne</a:t>
            </a:r>
            <a:r>
              <a:rPr dirty="0"/>
              <a:t> er, </a:t>
            </a:r>
            <a:r>
              <a:rPr dirty="0" err="1"/>
              <a:t>desto</a:t>
            </a:r>
            <a:r>
              <a:rPr dirty="0"/>
              <a:t> </a:t>
            </a:r>
            <a:r>
              <a:rPr dirty="0" err="1"/>
              <a:t>strengere</a:t>
            </a:r>
            <a:r>
              <a:rPr dirty="0"/>
              <a:t> </a:t>
            </a:r>
            <a:r>
              <a:rPr dirty="0" err="1"/>
              <a:t>betingelser</a:t>
            </a:r>
            <a:r>
              <a:rPr dirty="0"/>
              <a:t> for </a:t>
            </a:r>
            <a:br>
              <a:rPr dirty="0"/>
            </a:br>
            <a:r>
              <a:rPr dirty="0"/>
              <a:t>at </a:t>
            </a:r>
            <a:r>
              <a:rPr dirty="0" err="1"/>
              <a:t>behandle</a:t>
            </a:r>
            <a:r>
              <a:rPr dirty="0"/>
              <a:t> dem.</a:t>
            </a:r>
            <a:endParaRPr sz="1200" dirty="0">
              <a:latin typeface="Times Roman"/>
              <a:ea typeface="Times Roman"/>
              <a:cs typeface="Times Roman"/>
              <a:sym typeface="Times Roman"/>
            </a:endParaRPr>
          </a:p>
          <a:p>
            <a:pPr marL="0" lvl="1" indent="228600">
              <a:spcBef>
                <a:spcPts val="2400"/>
              </a:spcBef>
              <a:buClrTx/>
              <a:buSzTx/>
              <a:buFontTx/>
              <a:buNone/>
              <a:defRPr sz="2400">
                <a:solidFill>
                  <a:srgbClr val="E15F67"/>
                </a:solidFill>
              </a:defRPr>
            </a:pPr>
            <a:r>
              <a:rPr dirty="0"/>
              <a:t> </a:t>
            </a:r>
          </a:p>
        </p:txBody>
      </p:sp>
      <p:sp>
        <p:nvSpPr>
          <p:cNvPr id="202" name="Trekant"/>
          <p:cNvSpPr/>
          <p:nvPr/>
        </p:nvSpPr>
        <p:spPr>
          <a:xfrm>
            <a:off x="4937159" y="1779137"/>
            <a:ext cx="6910650" cy="485388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BDD5DB"/>
          </a:solidFill>
          <a:ln w="12700">
            <a:miter lim="400000"/>
          </a:ln>
        </p:spPr>
        <p:txBody>
          <a:bodyPr lIns="45718" tIns="45718" rIns="45718" bIns="45718" anchor="ctr"/>
          <a:lstStyle/>
          <a:p>
            <a:endParaRPr/>
          </a:p>
        </p:txBody>
      </p:sp>
      <p:sp>
        <p:nvSpPr>
          <p:cNvPr id="203" name="Streg"/>
          <p:cNvSpPr/>
          <p:nvPr/>
        </p:nvSpPr>
        <p:spPr>
          <a:xfrm>
            <a:off x="5921708" y="4827147"/>
            <a:ext cx="4941552" cy="1"/>
          </a:xfrm>
          <a:prstGeom prst="line">
            <a:avLst/>
          </a:prstGeom>
          <a:ln w="25400">
            <a:solidFill>
              <a:srgbClr val="FFFFFF"/>
            </a:solidFill>
          </a:ln>
        </p:spPr>
        <p:txBody>
          <a:bodyPr lIns="45718" tIns="45718" rIns="45718" bIns="45718"/>
          <a:lstStyle/>
          <a:p>
            <a:endParaRPr/>
          </a:p>
        </p:txBody>
      </p:sp>
      <p:sp>
        <p:nvSpPr>
          <p:cNvPr id="204" name="Streg"/>
          <p:cNvSpPr/>
          <p:nvPr/>
        </p:nvSpPr>
        <p:spPr>
          <a:xfrm>
            <a:off x="5832469" y="5326374"/>
            <a:ext cx="5120029" cy="1"/>
          </a:xfrm>
          <a:prstGeom prst="line">
            <a:avLst/>
          </a:prstGeom>
          <a:ln w="25400">
            <a:solidFill>
              <a:srgbClr val="FFFFFF"/>
            </a:solidFill>
          </a:ln>
        </p:spPr>
        <p:txBody>
          <a:bodyPr lIns="45718" tIns="45718" rIns="45718" bIns="45718"/>
          <a:lstStyle/>
          <a:p>
            <a:endParaRPr/>
          </a:p>
        </p:txBody>
      </p:sp>
      <p:sp>
        <p:nvSpPr>
          <p:cNvPr id="205" name="Race,  Etnisk oprindelse,  Politisk, Religiøs el.  Filosofisk overbevisning, Fagforeningsmæssig  Tilhørsforhold, Genetiske data, Biometriske data mhp. Entydig Identifikation, Helbredsoplysninger,  Seksuelle forhold eller orientering"/>
          <p:cNvSpPr txBox="1"/>
          <p:nvPr/>
        </p:nvSpPr>
        <p:spPr>
          <a:xfrm>
            <a:off x="6935528" y="2733985"/>
            <a:ext cx="2812311" cy="24424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lvl="1" indent="228600" algn="ctr" defTabSz="914400">
              <a:lnSpc>
                <a:spcPct val="110000"/>
              </a:lnSpc>
              <a:spcBef>
                <a:spcPts val="2400"/>
              </a:spcBef>
              <a:defRPr sz="1300">
                <a:solidFill>
                  <a:srgbClr val="1F586C"/>
                </a:solidFill>
                <a:latin typeface="Klint Pro Regular"/>
                <a:ea typeface="Klint Pro Regular"/>
                <a:cs typeface="Klint Pro Regular"/>
                <a:sym typeface="Klint Pro Regular"/>
              </a:defRPr>
            </a:pPr>
            <a:r>
              <a:rPr>
                <a:latin typeface="Klint Pro Light"/>
                <a:ea typeface="Klint Pro Light"/>
                <a:cs typeface="Klint Pro Light"/>
                <a:sym typeface="Klint Pro Light"/>
              </a:rPr>
              <a:t>Race, </a:t>
            </a:r>
            <a:br>
              <a:rPr>
                <a:latin typeface="Klint Pro Light"/>
                <a:ea typeface="Klint Pro Light"/>
                <a:cs typeface="Klint Pro Light"/>
                <a:sym typeface="Klint Pro Light"/>
              </a:rPr>
            </a:br>
            <a:r>
              <a:rPr>
                <a:latin typeface="Klint Pro Light"/>
                <a:ea typeface="Klint Pro Light"/>
                <a:cs typeface="Klint Pro Light"/>
                <a:sym typeface="Klint Pro Light"/>
              </a:rPr>
              <a:t>Etnisk oprindelse, </a:t>
            </a:r>
            <a:br>
              <a:rPr>
                <a:latin typeface="Klint Pro Light"/>
                <a:ea typeface="Klint Pro Light"/>
                <a:cs typeface="Klint Pro Light"/>
                <a:sym typeface="Klint Pro Light"/>
              </a:rPr>
            </a:br>
            <a:r>
              <a:rPr>
                <a:latin typeface="Klint Pro Light"/>
                <a:ea typeface="Klint Pro Light"/>
                <a:cs typeface="Klint Pro Light"/>
                <a:sym typeface="Klint Pro Light"/>
              </a:rPr>
              <a:t>Politisk, Religiøs el. </a:t>
            </a:r>
            <a:br>
              <a:rPr>
                <a:latin typeface="Klint Pro Light"/>
                <a:ea typeface="Klint Pro Light"/>
                <a:cs typeface="Klint Pro Light"/>
                <a:sym typeface="Klint Pro Light"/>
              </a:rPr>
            </a:br>
            <a:r>
              <a:rPr>
                <a:latin typeface="Klint Pro Light"/>
                <a:ea typeface="Klint Pro Light"/>
                <a:cs typeface="Klint Pro Light"/>
                <a:sym typeface="Klint Pro Light"/>
              </a:rPr>
              <a:t>Filosofisk overbevisning, Fagforeningsmæssig </a:t>
            </a:r>
            <a:br>
              <a:rPr>
                <a:latin typeface="Klint Pro Light"/>
                <a:ea typeface="Klint Pro Light"/>
                <a:cs typeface="Klint Pro Light"/>
                <a:sym typeface="Klint Pro Light"/>
              </a:rPr>
            </a:br>
            <a:r>
              <a:rPr>
                <a:latin typeface="Klint Pro Light"/>
                <a:ea typeface="Klint Pro Light"/>
                <a:cs typeface="Klint Pro Light"/>
                <a:sym typeface="Klint Pro Light"/>
              </a:rPr>
              <a:t>Tilhørsforhold, Genetiske data, Biometriske data mhp. Entydig Identifikation, Helbredsoplysninger, </a:t>
            </a:r>
            <a:br>
              <a:rPr>
                <a:latin typeface="Klint Pro Light"/>
                <a:ea typeface="Klint Pro Light"/>
                <a:cs typeface="Klint Pro Light"/>
                <a:sym typeface="Klint Pro Light"/>
              </a:rPr>
            </a:br>
            <a:r>
              <a:rPr>
                <a:latin typeface="Klint Pro Light"/>
                <a:ea typeface="Klint Pro Light"/>
                <a:cs typeface="Klint Pro Light"/>
                <a:sym typeface="Klint Pro Light"/>
              </a:rPr>
              <a:t>Seksuelle forhold eller orientering</a:t>
            </a:r>
            <a:r>
              <a:t> </a:t>
            </a:r>
          </a:p>
        </p:txBody>
      </p:sp>
      <p:sp>
        <p:nvSpPr>
          <p:cNvPr id="206" name="Væsentlige sociale problemer, andre rent private forhold,  økonomi, skat, gæld, sygedage, tjenstlige forhold, familieforhold,  bolig, bil, eksamen, ansøgning, CV, ansættelsesdato, stilling,  arbejdsområde, arbejdstelefon, navn, adresse, fødselsdato"/>
          <p:cNvSpPr txBox="1"/>
          <p:nvPr/>
        </p:nvSpPr>
        <p:spPr>
          <a:xfrm>
            <a:off x="5396493" y="5565252"/>
            <a:ext cx="5759506" cy="9257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lvl="1" indent="228600" algn="ctr" defTabSz="914400">
              <a:lnSpc>
                <a:spcPct val="110000"/>
              </a:lnSpc>
              <a:spcBef>
                <a:spcPts val="2500"/>
              </a:spcBef>
              <a:defRPr sz="1300">
                <a:solidFill>
                  <a:srgbClr val="1F586C"/>
                </a:solidFill>
                <a:latin typeface="Klint Pro Regular"/>
                <a:ea typeface="Klint Pro Regular"/>
                <a:cs typeface="Klint Pro Regular"/>
                <a:sym typeface="Klint Pro Regular"/>
              </a:defRPr>
            </a:pPr>
            <a:r>
              <a:rPr>
                <a:latin typeface="Klint Pro Light"/>
                <a:ea typeface="Klint Pro Light"/>
                <a:cs typeface="Klint Pro Light"/>
                <a:sym typeface="Klint Pro Light"/>
              </a:rPr>
              <a:t>Væsentlige sociale problemer, andre rent private forhold, </a:t>
            </a:r>
            <a:br>
              <a:rPr>
                <a:latin typeface="Klint Pro Light"/>
                <a:ea typeface="Klint Pro Light"/>
                <a:cs typeface="Klint Pro Light"/>
                <a:sym typeface="Klint Pro Light"/>
              </a:rPr>
            </a:br>
            <a:r>
              <a:rPr>
                <a:latin typeface="Klint Pro Light"/>
                <a:ea typeface="Klint Pro Light"/>
                <a:cs typeface="Klint Pro Light"/>
                <a:sym typeface="Klint Pro Light"/>
              </a:rPr>
              <a:t>økonomi, skat, gæld, sygedage, tjenstlige forhold, familieforhold, </a:t>
            </a:r>
            <a:br>
              <a:rPr>
                <a:latin typeface="Klint Pro Light"/>
                <a:ea typeface="Klint Pro Light"/>
                <a:cs typeface="Klint Pro Light"/>
                <a:sym typeface="Klint Pro Light"/>
              </a:rPr>
            </a:br>
            <a:r>
              <a:rPr>
                <a:latin typeface="Klint Pro Light"/>
                <a:ea typeface="Klint Pro Light"/>
                <a:cs typeface="Klint Pro Light"/>
                <a:sym typeface="Klint Pro Light"/>
              </a:rPr>
              <a:t>bolig, bil, eksamen, ansøgning, CV, ansættelsesdato, stilling, </a:t>
            </a:r>
            <a:br>
              <a:rPr>
                <a:latin typeface="Klint Pro Light"/>
                <a:ea typeface="Klint Pro Light"/>
                <a:cs typeface="Klint Pro Light"/>
                <a:sym typeface="Klint Pro Light"/>
              </a:rPr>
            </a:br>
            <a:r>
              <a:rPr>
                <a:latin typeface="Klint Pro Light"/>
                <a:ea typeface="Klint Pro Light"/>
                <a:cs typeface="Klint Pro Light"/>
                <a:sym typeface="Klint Pro Light"/>
              </a:rPr>
              <a:t>arbejdsområde, arbejdstelefon, navn, adresse, fødselsdato</a:t>
            </a:r>
          </a:p>
        </p:txBody>
      </p:sp>
      <p:sp>
        <p:nvSpPr>
          <p:cNvPr id="207" name="Straffedomme og lovovertrædelser"/>
          <p:cNvSpPr txBox="1"/>
          <p:nvPr/>
        </p:nvSpPr>
        <p:spPr>
          <a:xfrm>
            <a:off x="5466666" y="4987235"/>
            <a:ext cx="5759506" cy="3221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lvl="1" indent="228600" algn="ctr" defTabSz="914400">
              <a:lnSpc>
                <a:spcPct val="110000"/>
              </a:lnSpc>
              <a:spcBef>
                <a:spcPts val="2500"/>
              </a:spcBef>
              <a:defRPr sz="1300">
                <a:solidFill>
                  <a:srgbClr val="1F586C"/>
                </a:solidFill>
                <a:latin typeface="Klint Pro Light"/>
                <a:ea typeface="Klint Pro Light"/>
                <a:cs typeface="Klint Pro Light"/>
                <a:sym typeface="Klint Pro Light"/>
              </a:defRPr>
            </a:pPr>
            <a:r>
              <a:t>Straffedomme og lovovertrædelser</a:t>
            </a:r>
          </a:p>
        </p:txBody>
      </p:sp>
      <p:sp>
        <p:nvSpPr>
          <p:cNvPr id="208" name="Almindelige…"/>
          <p:cNvSpPr txBox="1"/>
          <p:nvPr/>
        </p:nvSpPr>
        <p:spPr>
          <a:xfrm rot="279042">
            <a:off x="9853977" y="2988592"/>
            <a:ext cx="2082898" cy="6172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defTabSz="914400">
              <a:lnSpc>
                <a:spcPct val="40000"/>
              </a:lnSpc>
              <a:spcBef>
                <a:spcPts val="400"/>
              </a:spcBef>
              <a:buClr>
                <a:schemeClr val="accent1"/>
              </a:buClr>
              <a:buFont typeface="Trebuchet MS"/>
              <a:defRPr>
                <a:solidFill>
                  <a:srgbClr val="1F586C"/>
                </a:solidFill>
                <a:latin typeface="Klint Pro Light"/>
                <a:ea typeface="Klint Pro Light"/>
                <a:cs typeface="Klint Pro Light"/>
                <a:sym typeface="Klint Pro Medium"/>
              </a:defRPr>
            </a:pPr>
            <a:r>
              <a:t>Almindelige</a:t>
            </a:r>
          </a:p>
          <a:p>
            <a:pPr algn="ctr" defTabSz="914400">
              <a:lnSpc>
                <a:spcPct val="40000"/>
              </a:lnSpc>
              <a:spcBef>
                <a:spcPts val="400"/>
              </a:spcBef>
              <a:buClr>
                <a:schemeClr val="accent1"/>
              </a:buClr>
              <a:buFont typeface="Trebuchet MS"/>
              <a:defRPr sz="2500">
                <a:solidFill>
                  <a:srgbClr val="404040"/>
                </a:solidFill>
                <a:latin typeface="Klint Pro Light"/>
                <a:ea typeface="Klint Pro Light"/>
                <a:cs typeface="Klint Pro Light"/>
                <a:sym typeface="Klint Pro Medium"/>
              </a:defRPr>
            </a:pPr>
            <a:r>
              <a:rPr sz="1800">
                <a:solidFill>
                  <a:srgbClr val="1F586C"/>
                </a:solidFill>
              </a:rPr>
              <a:t>personoplysninger</a:t>
            </a:r>
            <a:r>
              <a:rPr>
                <a:solidFill>
                  <a:srgbClr val="000000"/>
                </a:solidFill>
              </a:rPr>
              <a:t> </a:t>
            </a:r>
          </a:p>
        </p:txBody>
      </p:sp>
      <p:sp>
        <p:nvSpPr>
          <p:cNvPr id="209" name="Følsomme…"/>
          <p:cNvSpPr txBox="1"/>
          <p:nvPr/>
        </p:nvSpPr>
        <p:spPr>
          <a:xfrm rot="21017860">
            <a:off x="4842474" y="2748146"/>
            <a:ext cx="2082897" cy="6172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defTabSz="914400">
              <a:lnSpc>
                <a:spcPct val="40000"/>
              </a:lnSpc>
              <a:spcBef>
                <a:spcPts val="400"/>
              </a:spcBef>
              <a:buClr>
                <a:schemeClr val="accent1"/>
              </a:buClr>
              <a:buFont typeface="Trebuchet MS"/>
              <a:defRPr>
                <a:solidFill>
                  <a:srgbClr val="1F586C"/>
                </a:solidFill>
                <a:latin typeface="Klint Pro Light"/>
                <a:ea typeface="Klint Pro Light"/>
                <a:cs typeface="Klint Pro Light"/>
                <a:sym typeface="Klint Pro Medium"/>
              </a:defRPr>
            </a:pPr>
            <a:r>
              <a:t>Følsomme</a:t>
            </a:r>
          </a:p>
          <a:p>
            <a:pPr algn="ctr" defTabSz="914400">
              <a:lnSpc>
                <a:spcPct val="40000"/>
              </a:lnSpc>
              <a:spcBef>
                <a:spcPts val="400"/>
              </a:spcBef>
              <a:buClr>
                <a:schemeClr val="accent1"/>
              </a:buClr>
              <a:buFont typeface="Trebuchet MS"/>
              <a:defRPr sz="2500">
                <a:solidFill>
                  <a:srgbClr val="404040"/>
                </a:solidFill>
                <a:latin typeface="Klint Pro Light"/>
                <a:ea typeface="Klint Pro Light"/>
                <a:cs typeface="Klint Pro Light"/>
                <a:sym typeface="Klint Pro Medium"/>
              </a:defRPr>
            </a:pPr>
            <a:r>
              <a:rPr sz="1800">
                <a:solidFill>
                  <a:srgbClr val="1F586C"/>
                </a:solidFill>
              </a:rPr>
              <a:t>personoplysninger</a:t>
            </a:r>
            <a:r>
              <a:rPr>
                <a:solidFill>
                  <a:srgbClr val="000000"/>
                </a:solidFill>
              </a:rPr>
              <a:t> </a:t>
            </a:r>
          </a:p>
        </p:txBody>
      </p:sp>
      <p:sp>
        <p:nvSpPr>
          <p:cNvPr id="212" name="Forbindelsesstreg"/>
          <p:cNvSpPr/>
          <p:nvPr/>
        </p:nvSpPr>
        <p:spPr>
          <a:xfrm>
            <a:off x="5917256" y="3373777"/>
            <a:ext cx="557803" cy="77364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8202" y="16581"/>
                  <a:pt x="1002" y="9381"/>
                  <a:pt x="0" y="0"/>
                </a:cubicBezTo>
              </a:path>
            </a:pathLst>
          </a:custGeom>
          <a:ln w="12700">
            <a:solidFill>
              <a:srgbClr val="1F586C"/>
            </a:solidFill>
            <a:headEnd type="triangle"/>
          </a:ln>
        </p:spPr>
        <p:txBody>
          <a:bodyPr/>
          <a:lstStyle/>
          <a:p>
            <a:endParaRPr/>
          </a:p>
        </p:txBody>
      </p:sp>
      <p:sp>
        <p:nvSpPr>
          <p:cNvPr id="213" name="Forbindelsesstreg"/>
          <p:cNvSpPr/>
          <p:nvPr/>
        </p:nvSpPr>
        <p:spPr>
          <a:xfrm>
            <a:off x="11193328" y="3724019"/>
            <a:ext cx="306656" cy="1839782"/>
          </a:xfrm>
          <a:custGeom>
            <a:avLst/>
            <a:gdLst/>
            <a:ahLst/>
            <a:cxnLst>
              <a:cxn ang="0">
                <a:pos x="wd2" y="hd2"/>
              </a:cxn>
              <a:cxn ang="5400000">
                <a:pos x="wd2" y="hd2"/>
              </a:cxn>
              <a:cxn ang="10800000">
                <a:pos x="wd2" y="hd2"/>
              </a:cxn>
              <a:cxn ang="16200000">
                <a:pos x="wd2" y="hd2"/>
              </a:cxn>
            </a:cxnLst>
            <a:rect l="0" t="0" r="r" b="b"/>
            <a:pathLst>
              <a:path w="16554" h="21600" extrusionOk="0">
                <a:moveTo>
                  <a:pt x="8271" y="21600"/>
                </a:moveTo>
                <a:cubicBezTo>
                  <a:pt x="21600" y="14087"/>
                  <a:pt x="18843" y="6887"/>
                  <a:pt x="0" y="0"/>
                </a:cubicBezTo>
              </a:path>
            </a:pathLst>
          </a:custGeom>
          <a:ln w="12700">
            <a:solidFill>
              <a:srgbClr val="1F586C"/>
            </a:solidFill>
            <a:headEnd type="triangle"/>
          </a:ln>
        </p:spPr>
        <p:txBody>
          <a:bodyPr/>
          <a:lstStyle/>
          <a:p>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Hvornår må du behandle…"/>
          <p:cNvSpPr txBox="1">
            <a:spLocks noGrp="1"/>
          </p:cNvSpPr>
          <p:nvPr>
            <p:ph type="title" idx="4294967295"/>
          </p:nvPr>
        </p:nvSpPr>
        <p:spPr>
          <a:xfrm>
            <a:off x="-1" y="710189"/>
            <a:ext cx="12281152" cy="1221153"/>
          </a:xfrm>
          <a:prstGeom prst="rect">
            <a:avLst/>
          </a:prstGeom>
        </p:spPr>
        <p:txBody>
          <a:bodyPr lIns="0" tIns="0" rIns="0" bIns="0"/>
          <a:lstStyle/>
          <a:p>
            <a:pPr algn="ctr">
              <a:defRPr sz="4400" spc="-91">
                <a:solidFill>
                  <a:srgbClr val="F35364"/>
                </a:solidFill>
                <a:latin typeface="Klint Pro Regular"/>
                <a:ea typeface="Klint Pro Regular"/>
                <a:cs typeface="Klint Pro Regular"/>
                <a:sym typeface="Klint Pro Regular"/>
              </a:defRPr>
            </a:pPr>
            <a:r>
              <a:t>Hvornår må du behandle</a:t>
            </a:r>
          </a:p>
          <a:p>
            <a:pPr algn="ctr">
              <a:defRPr sz="4400" spc="-91">
                <a:solidFill>
                  <a:srgbClr val="F35364"/>
                </a:solidFill>
                <a:latin typeface="Klint Pro Regular"/>
                <a:ea typeface="Klint Pro Regular"/>
                <a:cs typeface="Klint Pro Regular"/>
                <a:sym typeface="Klint Pro Regular"/>
              </a:defRPr>
            </a:pPr>
            <a:r>
              <a:t> almindelige oplysninger? </a:t>
            </a:r>
          </a:p>
        </p:txBody>
      </p:sp>
      <p:sp>
        <p:nvSpPr>
          <p:cNvPr id="216" name="Almindelige personoplysninger må som regel altid behandles, hvis der  er givet samtykke.   Samtykket skal være:…"/>
          <p:cNvSpPr txBox="1">
            <a:spLocks noGrp="1"/>
          </p:cNvSpPr>
          <p:nvPr>
            <p:ph type="body" sz="half" idx="4294967295"/>
          </p:nvPr>
        </p:nvSpPr>
        <p:spPr>
          <a:xfrm>
            <a:off x="1505579" y="2915712"/>
            <a:ext cx="4563561" cy="6079787"/>
          </a:xfrm>
          <a:prstGeom prst="rect">
            <a:avLst/>
          </a:prstGeom>
        </p:spPr>
        <p:txBody>
          <a:bodyPr/>
          <a:lstStyle/>
          <a:p>
            <a:pPr marL="0" lvl="1" indent="0">
              <a:spcBef>
                <a:spcPts val="2400"/>
              </a:spcBef>
              <a:buClrTx/>
              <a:buSzTx/>
              <a:buNone/>
              <a:defRPr sz="2000">
                <a:solidFill>
                  <a:srgbClr val="1F3540"/>
                </a:solidFill>
              </a:defRPr>
            </a:pPr>
            <a:r>
              <a:rPr dirty="0" err="1"/>
              <a:t>Almindelige</a:t>
            </a:r>
            <a:r>
              <a:rPr dirty="0"/>
              <a:t> </a:t>
            </a:r>
            <a:r>
              <a:rPr dirty="0" err="1"/>
              <a:t>personoplysninger</a:t>
            </a:r>
            <a:r>
              <a:rPr dirty="0"/>
              <a:t> </a:t>
            </a:r>
            <a:r>
              <a:rPr dirty="0" err="1"/>
              <a:t>må</a:t>
            </a:r>
            <a:r>
              <a:rPr dirty="0"/>
              <a:t> </a:t>
            </a:r>
            <a:br>
              <a:rPr lang="da-DK" dirty="0"/>
            </a:br>
            <a:r>
              <a:rPr dirty="0" err="1"/>
              <a:t>som</a:t>
            </a:r>
            <a:r>
              <a:rPr dirty="0"/>
              <a:t> regel </a:t>
            </a:r>
            <a:r>
              <a:rPr dirty="0" err="1"/>
              <a:t>altid</a:t>
            </a:r>
            <a:r>
              <a:rPr dirty="0"/>
              <a:t> </a:t>
            </a:r>
            <a:r>
              <a:rPr dirty="0" err="1"/>
              <a:t>behandles</a:t>
            </a:r>
            <a:r>
              <a:rPr dirty="0"/>
              <a:t>, </a:t>
            </a:r>
            <a:r>
              <a:rPr dirty="0" err="1"/>
              <a:t>hvis</a:t>
            </a:r>
            <a:r>
              <a:rPr dirty="0"/>
              <a:t> der </a:t>
            </a:r>
            <a:br>
              <a:rPr dirty="0"/>
            </a:br>
            <a:r>
              <a:rPr dirty="0"/>
              <a:t>er </a:t>
            </a:r>
            <a:r>
              <a:rPr dirty="0" err="1"/>
              <a:t>givet</a:t>
            </a:r>
            <a:r>
              <a:rPr dirty="0"/>
              <a:t> </a:t>
            </a:r>
            <a:r>
              <a:rPr dirty="0" err="1"/>
              <a:t>samtykke</a:t>
            </a:r>
            <a:r>
              <a:rPr dirty="0"/>
              <a:t>. </a:t>
            </a:r>
            <a:br>
              <a:rPr dirty="0"/>
            </a:br>
            <a:br>
              <a:rPr dirty="0"/>
            </a:br>
            <a:r>
              <a:rPr b="1" u="sng" dirty="0" err="1">
                <a:solidFill>
                  <a:srgbClr val="E15F67"/>
                </a:solidFill>
                <a:latin typeface="Klint Pro Light" panose="020D0303020204080204" pitchFamily="34" charset="77"/>
              </a:rPr>
              <a:t>Samtykket</a:t>
            </a:r>
            <a:r>
              <a:rPr b="1" u="sng" dirty="0">
                <a:solidFill>
                  <a:srgbClr val="E15F67"/>
                </a:solidFill>
                <a:latin typeface="Klint Pro Light" panose="020D0303020204080204" pitchFamily="34" charset="77"/>
              </a:rPr>
              <a:t> </a:t>
            </a:r>
            <a:r>
              <a:rPr b="1" u="sng" dirty="0" err="1">
                <a:solidFill>
                  <a:srgbClr val="E15F67"/>
                </a:solidFill>
                <a:latin typeface="Klint Pro Light" panose="020D0303020204080204" pitchFamily="34" charset="77"/>
              </a:rPr>
              <a:t>skal</a:t>
            </a:r>
            <a:r>
              <a:rPr b="1" u="sng" dirty="0">
                <a:solidFill>
                  <a:srgbClr val="E15F67"/>
                </a:solidFill>
                <a:latin typeface="Klint Pro Light" panose="020D0303020204080204" pitchFamily="34" charset="77"/>
              </a:rPr>
              <a:t> </a:t>
            </a:r>
            <a:r>
              <a:rPr b="1" u="sng" dirty="0" err="1">
                <a:solidFill>
                  <a:srgbClr val="E15F67"/>
                </a:solidFill>
                <a:latin typeface="Klint Pro Light" panose="020D0303020204080204" pitchFamily="34" charset="77"/>
              </a:rPr>
              <a:t>være</a:t>
            </a:r>
            <a:r>
              <a:rPr b="1" u="sng" dirty="0">
                <a:solidFill>
                  <a:srgbClr val="E15F67"/>
                </a:solidFill>
                <a:latin typeface="Klint Pro Light" panose="020D0303020204080204" pitchFamily="34" charset="77"/>
              </a:rPr>
              <a:t>:</a:t>
            </a:r>
            <a:endParaRPr b="1" dirty="0">
              <a:latin typeface="Klint Pro Light" panose="020D0303020204080204" pitchFamily="34" charset="77"/>
              <a:ea typeface="Arial"/>
              <a:cs typeface="Arial"/>
              <a:sym typeface="Arial"/>
            </a:endParaRPr>
          </a:p>
          <a:p>
            <a:pPr marL="384047" lvl="1" indent="-182879">
              <a:spcBef>
                <a:spcPts val="1300"/>
              </a:spcBef>
              <a:buClr>
                <a:srgbClr val="F35364"/>
              </a:buClr>
            </a:pPr>
            <a:r>
              <a:rPr dirty="0" err="1"/>
              <a:t>Frivilligt</a:t>
            </a:r>
            <a:endParaRPr dirty="0"/>
          </a:p>
          <a:p>
            <a:pPr marL="384047" lvl="1" indent="-182879">
              <a:spcBef>
                <a:spcPts val="1300"/>
              </a:spcBef>
              <a:buClr>
                <a:srgbClr val="F35364"/>
              </a:buClr>
            </a:pPr>
            <a:r>
              <a:rPr dirty="0" err="1"/>
              <a:t>Specifikt</a:t>
            </a:r>
            <a:r>
              <a:rPr dirty="0"/>
              <a:t> </a:t>
            </a:r>
          </a:p>
          <a:p>
            <a:pPr marL="384047" lvl="1" indent="-182879">
              <a:spcBef>
                <a:spcPts val="1300"/>
              </a:spcBef>
              <a:buClr>
                <a:srgbClr val="F35364"/>
              </a:buClr>
            </a:pPr>
            <a:r>
              <a:rPr dirty="0" err="1"/>
              <a:t>Informeret</a:t>
            </a:r>
            <a:endParaRPr dirty="0"/>
          </a:p>
          <a:p>
            <a:pPr marL="384047" lvl="1" indent="-182879">
              <a:spcBef>
                <a:spcPts val="1300"/>
              </a:spcBef>
              <a:buClr>
                <a:srgbClr val="F35364"/>
              </a:buClr>
            </a:pPr>
            <a:r>
              <a:rPr dirty="0" err="1"/>
              <a:t>Utvetydigt</a:t>
            </a:r>
            <a:endParaRPr dirty="0"/>
          </a:p>
        </p:txBody>
      </p:sp>
      <p:sp>
        <p:nvSpPr>
          <p:cNvPr id="217" name="Samtykke kan altid trækkes tilbage.…"/>
          <p:cNvSpPr txBox="1"/>
          <p:nvPr/>
        </p:nvSpPr>
        <p:spPr>
          <a:xfrm>
            <a:off x="6366201" y="2915712"/>
            <a:ext cx="4320220" cy="34751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lvl="1" defTabSz="914400">
              <a:lnSpc>
                <a:spcPct val="90000"/>
              </a:lnSpc>
              <a:spcBef>
                <a:spcPts val="1700"/>
              </a:spcBef>
              <a:defRPr sz="2000">
                <a:solidFill>
                  <a:srgbClr val="404040"/>
                </a:solidFill>
                <a:latin typeface="Klint Pro Regular"/>
                <a:ea typeface="Klint Pro Regular"/>
                <a:cs typeface="Klint Pro Regular"/>
                <a:sym typeface="Klint Pro Regular"/>
              </a:defRPr>
            </a:pPr>
            <a:r>
              <a:rPr dirty="0" err="1"/>
              <a:t>Samtykke</a:t>
            </a:r>
            <a:r>
              <a:rPr dirty="0"/>
              <a:t> </a:t>
            </a:r>
            <a:r>
              <a:rPr dirty="0" err="1"/>
              <a:t>kan</a:t>
            </a:r>
            <a:r>
              <a:rPr dirty="0"/>
              <a:t> </a:t>
            </a:r>
            <a:r>
              <a:rPr dirty="0" err="1"/>
              <a:t>altid</a:t>
            </a:r>
            <a:r>
              <a:rPr dirty="0"/>
              <a:t> </a:t>
            </a:r>
            <a:r>
              <a:rPr dirty="0" err="1"/>
              <a:t>trækkes</a:t>
            </a:r>
            <a:r>
              <a:rPr dirty="0"/>
              <a:t> </a:t>
            </a:r>
            <a:r>
              <a:rPr dirty="0" err="1"/>
              <a:t>tilbage</a:t>
            </a:r>
            <a:r>
              <a:rPr dirty="0"/>
              <a:t>.</a:t>
            </a:r>
            <a:endParaRPr dirty="0">
              <a:latin typeface="Times Roman"/>
              <a:ea typeface="Times Roman"/>
              <a:cs typeface="Times Roman"/>
              <a:sym typeface="Times Roman"/>
            </a:endParaRPr>
          </a:p>
          <a:p>
            <a:pPr lvl="1" defTabSz="914400">
              <a:lnSpc>
                <a:spcPct val="90000"/>
              </a:lnSpc>
              <a:spcBef>
                <a:spcPts val="1700"/>
              </a:spcBef>
              <a:defRPr sz="2000">
                <a:solidFill>
                  <a:srgbClr val="404040"/>
                </a:solidFill>
                <a:latin typeface="Klint Pro Regular"/>
                <a:ea typeface="Klint Pro Regular"/>
                <a:cs typeface="Klint Pro Regular"/>
                <a:sym typeface="Klint Pro Regular"/>
              </a:defRPr>
            </a:pPr>
            <a:r>
              <a:rPr dirty="0"/>
              <a:t>Du </a:t>
            </a:r>
            <a:r>
              <a:rPr dirty="0" err="1"/>
              <a:t>skal</a:t>
            </a:r>
            <a:r>
              <a:rPr dirty="0"/>
              <a:t> </a:t>
            </a:r>
            <a:r>
              <a:rPr dirty="0" err="1"/>
              <a:t>kunne</a:t>
            </a:r>
            <a:r>
              <a:rPr dirty="0"/>
              <a:t> </a:t>
            </a:r>
            <a:r>
              <a:rPr dirty="0" err="1"/>
              <a:t>fortælle</a:t>
            </a:r>
            <a:r>
              <a:rPr dirty="0"/>
              <a:t>, </a:t>
            </a:r>
            <a:r>
              <a:rPr b="1" dirty="0" err="1">
                <a:latin typeface="Klint Pro Light" panose="020D0303020204080204" pitchFamily="34" charset="77"/>
                <a:ea typeface="Klint Pro Light"/>
                <a:cs typeface="Klint Pro Light"/>
                <a:sym typeface="Klint Pro Medium"/>
              </a:rPr>
              <a:t>hvorfor</a:t>
            </a:r>
            <a:r>
              <a:rPr dirty="0"/>
              <a:t> du har </a:t>
            </a:r>
            <a:r>
              <a:rPr dirty="0" err="1"/>
              <a:t>brug</a:t>
            </a:r>
            <a:r>
              <a:rPr dirty="0"/>
              <a:t> for at </a:t>
            </a:r>
            <a:r>
              <a:rPr dirty="0" err="1"/>
              <a:t>behandle</a:t>
            </a:r>
            <a:r>
              <a:rPr dirty="0"/>
              <a:t> </a:t>
            </a:r>
            <a:r>
              <a:rPr dirty="0" err="1"/>
              <a:t>oplysningerne</a:t>
            </a:r>
            <a:r>
              <a:rPr dirty="0"/>
              <a:t> </a:t>
            </a:r>
            <a:r>
              <a:rPr dirty="0" err="1"/>
              <a:t>og</a:t>
            </a:r>
            <a:r>
              <a:rPr dirty="0"/>
              <a:t> </a:t>
            </a:r>
            <a:r>
              <a:rPr dirty="0" err="1"/>
              <a:t>hvilket</a:t>
            </a:r>
            <a:r>
              <a:rPr dirty="0"/>
              <a:t> </a:t>
            </a:r>
            <a:r>
              <a:rPr dirty="0" err="1"/>
              <a:t>lovligt</a:t>
            </a:r>
            <a:r>
              <a:rPr dirty="0"/>
              <a:t> </a:t>
            </a:r>
            <a:r>
              <a:rPr dirty="0" err="1"/>
              <a:t>grundlag</a:t>
            </a:r>
            <a:r>
              <a:rPr dirty="0"/>
              <a:t>, du har for det.</a:t>
            </a:r>
            <a:br>
              <a:rPr dirty="0">
                <a:latin typeface="Times Roman"/>
                <a:ea typeface="Times Roman"/>
                <a:cs typeface="Times Roman"/>
                <a:sym typeface="Times Roman"/>
              </a:rPr>
            </a:br>
            <a:br>
              <a:rPr dirty="0"/>
            </a:br>
            <a:r>
              <a:rPr dirty="0" err="1">
                <a:solidFill>
                  <a:srgbClr val="E15F67"/>
                </a:solidFill>
              </a:rPr>
              <a:t>Hvad</a:t>
            </a:r>
            <a:r>
              <a:rPr dirty="0">
                <a:solidFill>
                  <a:srgbClr val="E15F67"/>
                </a:solidFill>
              </a:rPr>
              <a:t> </a:t>
            </a:r>
            <a:r>
              <a:rPr dirty="0" err="1">
                <a:solidFill>
                  <a:srgbClr val="E15F67"/>
                </a:solidFill>
              </a:rPr>
              <a:t>skriver</a:t>
            </a:r>
            <a:r>
              <a:rPr dirty="0">
                <a:solidFill>
                  <a:srgbClr val="E15F67"/>
                </a:solidFill>
              </a:rPr>
              <a:t> DIN </a:t>
            </a:r>
            <a:r>
              <a:rPr dirty="0" err="1">
                <a:solidFill>
                  <a:srgbClr val="E15F67"/>
                </a:solidFill>
              </a:rPr>
              <a:t>skole</a:t>
            </a:r>
            <a:r>
              <a:rPr dirty="0">
                <a:solidFill>
                  <a:srgbClr val="E15F67"/>
                </a:solidFill>
              </a:rPr>
              <a:t> om </a:t>
            </a:r>
            <a:r>
              <a:rPr dirty="0" err="1">
                <a:solidFill>
                  <a:srgbClr val="E15F67"/>
                </a:solidFill>
              </a:rPr>
              <a:t>databehandling</a:t>
            </a:r>
            <a:r>
              <a:rPr dirty="0">
                <a:solidFill>
                  <a:srgbClr val="E15F67"/>
                </a:solidFill>
              </a:rPr>
              <a:t>?</a:t>
            </a:r>
            <a:endParaRPr sz="1200" dirty="0">
              <a:latin typeface="Times Roman"/>
              <a:ea typeface="Times Roman"/>
              <a:cs typeface="Times Roman"/>
              <a:sym typeface="Times Roman"/>
            </a:endParaRPr>
          </a:p>
          <a:p>
            <a:pPr lvl="1" indent="228600" defTabSz="914400">
              <a:lnSpc>
                <a:spcPct val="90000"/>
              </a:lnSpc>
              <a:spcBef>
                <a:spcPts val="2400"/>
              </a:spcBef>
              <a:defRPr sz="1900">
                <a:solidFill>
                  <a:srgbClr val="1F3540"/>
                </a:solidFill>
                <a:latin typeface="Klint Pro Regular"/>
                <a:ea typeface="Klint Pro Regular"/>
                <a:cs typeface="Klint Pro Regular"/>
                <a:sym typeface="Klint Pro Regular"/>
              </a:defRPr>
            </a:pPr>
            <a:endParaRPr sz="1200" dirty="0">
              <a:latin typeface="Times Roman"/>
              <a:ea typeface="Times Roman"/>
              <a:cs typeface="Times Roman"/>
              <a:sym typeface="Times Roman"/>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Hvornår må du behandle…"/>
          <p:cNvSpPr txBox="1">
            <a:spLocks noGrp="1"/>
          </p:cNvSpPr>
          <p:nvPr>
            <p:ph type="title" idx="4294967295"/>
          </p:nvPr>
        </p:nvSpPr>
        <p:spPr>
          <a:xfrm>
            <a:off x="-1" y="710189"/>
            <a:ext cx="12281152" cy="1221153"/>
          </a:xfrm>
          <a:prstGeom prst="rect">
            <a:avLst/>
          </a:prstGeom>
        </p:spPr>
        <p:txBody>
          <a:bodyPr lIns="0" tIns="0" rIns="0" bIns="0"/>
          <a:lstStyle/>
          <a:p>
            <a:pPr algn="ctr" defTabSz="841247">
              <a:defRPr sz="4416" spc="-92">
                <a:solidFill>
                  <a:srgbClr val="F35364"/>
                </a:solidFill>
                <a:latin typeface="Klint Pro Regular"/>
                <a:ea typeface="Klint Pro Regular"/>
                <a:cs typeface="Klint Pro Regular"/>
                <a:sym typeface="Klint Pro Regular"/>
              </a:defRPr>
            </a:pPr>
            <a:r>
              <a:t>Hvornår må du behandle </a:t>
            </a:r>
          </a:p>
          <a:p>
            <a:pPr algn="ctr" defTabSz="841247">
              <a:defRPr sz="4416" spc="-92">
                <a:solidFill>
                  <a:srgbClr val="F35364"/>
                </a:solidFill>
                <a:latin typeface="Klint Pro Regular"/>
                <a:ea typeface="Klint Pro Regular"/>
                <a:cs typeface="Klint Pro Regular"/>
                <a:sym typeface="Klint Pro Regular"/>
              </a:defRPr>
            </a:pPr>
            <a:r>
              <a:t>følsomme oplysninger?</a:t>
            </a:r>
            <a:r>
              <a:rPr sz="1104" spc="-23"/>
              <a:t> </a:t>
            </a:r>
          </a:p>
        </p:txBody>
      </p:sp>
      <p:sp>
        <p:nvSpPr>
          <p:cNvPr id="220" name="Følsomme oplysninger må kun registreres og behandles, hvis der er givet særligt samtykke fra den registrerede person. Dette samtykke kan også altid trækkes tilbage.   (også selvom personen selv har offentliggjort oplysningerne  (for eksempel skrevet på F"/>
          <p:cNvSpPr txBox="1">
            <a:spLocks noGrp="1"/>
          </p:cNvSpPr>
          <p:nvPr>
            <p:ph type="body" sz="half" idx="4294967295"/>
          </p:nvPr>
        </p:nvSpPr>
        <p:spPr>
          <a:xfrm>
            <a:off x="1505579" y="2915712"/>
            <a:ext cx="4563561" cy="6079787"/>
          </a:xfrm>
          <a:prstGeom prst="rect">
            <a:avLst/>
          </a:prstGeom>
        </p:spPr>
        <p:txBody>
          <a:bodyPr/>
          <a:lstStyle/>
          <a:p>
            <a:pPr marL="0" lvl="1" indent="0">
              <a:spcBef>
                <a:spcPts val="2400"/>
              </a:spcBef>
              <a:buClrTx/>
              <a:buSzTx/>
              <a:buNone/>
              <a:defRPr sz="2000">
                <a:solidFill>
                  <a:srgbClr val="1F3540"/>
                </a:solidFill>
              </a:defRPr>
            </a:pPr>
            <a:r>
              <a:rPr dirty="0" err="1"/>
              <a:t>Følsomme</a:t>
            </a:r>
            <a:r>
              <a:rPr dirty="0"/>
              <a:t> </a:t>
            </a:r>
            <a:r>
              <a:rPr dirty="0" err="1"/>
              <a:t>oplysninger</a:t>
            </a:r>
            <a:r>
              <a:rPr dirty="0"/>
              <a:t> </a:t>
            </a:r>
            <a:r>
              <a:rPr dirty="0" err="1"/>
              <a:t>må</a:t>
            </a:r>
            <a:r>
              <a:rPr dirty="0"/>
              <a:t> </a:t>
            </a:r>
            <a:r>
              <a:rPr dirty="0" err="1"/>
              <a:t>kun</a:t>
            </a:r>
            <a:r>
              <a:rPr dirty="0"/>
              <a:t> </a:t>
            </a:r>
            <a:r>
              <a:rPr dirty="0" err="1"/>
              <a:t>registreres</a:t>
            </a:r>
            <a:r>
              <a:rPr dirty="0"/>
              <a:t> </a:t>
            </a:r>
            <a:r>
              <a:rPr dirty="0" err="1"/>
              <a:t>og</a:t>
            </a:r>
            <a:r>
              <a:rPr dirty="0"/>
              <a:t> </a:t>
            </a:r>
            <a:r>
              <a:rPr dirty="0" err="1"/>
              <a:t>behandles</a:t>
            </a:r>
            <a:r>
              <a:rPr dirty="0"/>
              <a:t>, </a:t>
            </a:r>
            <a:r>
              <a:rPr dirty="0" err="1"/>
              <a:t>hvis</a:t>
            </a:r>
            <a:r>
              <a:rPr dirty="0"/>
              <a:t> der er </a:t>
            </a:r>
            <a:r>
              <a:rPr b="1" u="sng" dirty="0" err="1">
                <a:latin typeface="Klint Pro Light" panose="020D0303020204080204" pitchFamily="34" charset="77"/>
                <a:ea typeface="Klint Pro Light"/>
                <a:cs typeface="Klint Pro Light"/>
                <a:sym typeface="Klint Pro Medium"/>
              </a:rPr>
              <a:t>givet</a:t>
            </a:r>
            <a:r>
              <a:rPr b="1" u="sng" dirty="0">
                <a:latin typeface="Klint Pro Light" panose="020D0303020204080204" pitchFamily="34" charset="77"/>
                <a:ea typeface="Klint Pro Light"/>
                <a:cs typeface="Klint Pro Light"/>
                <a:sym typeface="Klint Pro Medium"/>
              </a:rPr>
              <a:t> </a:t>
            </a:r>
            <a:r>
              <a:rPr b="1" u="sng" dirty="0" err="1">
                <a:latin typeface="Klint Pro Light" panose="020D0303020204080204" pitchFamily="34" charset="77"/>
                <a:ea typeface="Klint Pro Light"/>
                <a:cs typeface="Klint Pro Light"/>
                <a:sym typeface="Klint Pro Medium"/>
              </a:rPr>
              <a:t>særligt</a:t>
            </a:r>
            <a:r>
              <a:rPr b="1" u="sng" dirty="0">
                <a:latin typeface="Klint Pro Light" panose="020D0303020204080204" pitchFamily="34" charset="77"/>
                <a:ea typeface="Klint Pro Light"/>
                <a:cs typeface="Klint Pro Light"/>
                <a:sym typeface="Klint Pro Medium"/>
              </a:rPr>
              <a:t> </a:t>
            </a:r>
            <a:r>
              <a:rPr b="1" u="sng" dirty="0" err="1">
                <a:latin typeface="Klint Pro Light" panose="020D0303020204080204" pitchFamily="34" charset="77"/>
                <a:ea typeface="Klint Pro Light"/>
                <a:cs typeface="Klint Pro Light"/>
                <a:sym typeface="Klint Pro Medium"/>
              </a:rPr>
              <a:t>samtykke</a:t>
            </a:r>
            <a:r>
              <a:rPr b="1" dirty="0">
                <a:latin typeface="Klint Pro Light" panose="020D0303020204080204" pitchFamily="34" charset="77"/>
              </a:rPr>
              <a:t> </a:t>
            </a:r>
            <a:r>
              <a:rPr dirty="0" err="1"/>
              <a:t>fra</a:t>
            </a:r>
            <a:r>
              <a:rPr dirty="0"/>
              <a:t> den </a:t>
            </a:r>
            <a:r>
              <a:rPr dirty="0" err="1"/>
              <a:t>registrerede</a:t>
            </a:r>
            <a:r>
              <a:rPr dirty="0"/>
              <a:t> person. Dette </a:t>
            </a:r>
            <a:r>
              <a:rPr dirty="0" err="1"/>
              <a:t>samtykke</a:t>
            </a:r>
            <a:r>
              <a:rPr dirty="0"/>
              <a:t> </a:t>
            </a:r>
            <a:r>
              <a:rPr dirty="0" err="1"/>
              <a:t>kan</a:t>
            </a:r>
            <a:r>
              <a:rPr dirty="0"/>
              <a:t> </a:t>
            </a:r>
            <a:r>
              <a:rPr dirty="0" err="1"/>
              <a:t>også</a:t>
            </a:r>
            <a:r>
              <a:rPr dirty="0"/>
              <a:t> </a:t>
            </a:r>
            <a:r>
              <a:rPr dirty="0" err="1"/>
              <a:t>altid</a:t>
            </a:r>
            <a:r>
              <a:rPr dirty="0"/>
              <a:t> </a:t>
            </a:r>
            <a:r>
              <a:rPr dirty="0" err="1"/>
              <a:t>trækkes</a:t>
            </a:r>
            <a:r>
              <a:rPr dirty="0"/>
              <a:t> </a:t>
            </a:r>
            <a:r>
              <a:rPr dirty="0" err="1"/>
              <a:t>tilbage</a:t>
            </a:r>
            <a:r>
              <a:rPr dirty="0"/>
              <a:t>.</a:t>
            </a:r>
            <a:r>
              <a:rPr sz="1200" dirty="0">
                <a:latin typeface="Times Roman"/>
                <a:ea typeface="Times Roman"/>
                <a:cs typeface="Times Roman"/>
                <a:sym typeface="Times Roman"/>
              </a:rPr>
              <a:t> </a:t>
            </a:r>
            <a:br>
              <a:rPr dirty="0"/>
            </a:br>
            <a:br>
              <a:rPr dirty="0"/>
            </a:br>
            <a:r>
              <a:rPr i="1" dirty="0">
                <a:solidFill>
                  <a:srgbClr val="E15F67"/>
                </a:solidFill>
                <a:latin typeface="Klint Pro" panose="020D0503020204080204" pitchFamily="34" charset="77"/>
              </a:rPr>
              <a:t>(</a:t>
            </a:r>
            <a:r>
              <a:rPr i="1" dirty="0" err="1">
                <a:solidFill>
                  <a:srgbClr val="E15F67"/>
                </a:solidFill>
                <a:latin typeface="Klint Pro" panose="020D0503020204080204" pitchFamily="34" charset="77"/>
              </a:rPr>
              <a:t>også</a:t>
            </a:r>
            <a:r>
              <a:rPr i="1" dirty="0">
                <a:solidFill>
                  <a:srgbClr val="E15F67"/>
                </a:solidFill>
                <a:latin typeface="Klint Pro" panose="020D0503020204080204" pitchFamily="34" charset="77"/>
              </a:rPr>
              <a:t> </a:t>
            </a:r>
            <a:r>
              <a:rPr i="1" dirty="0" err="1">
                <a:solidFill>
                  <a:srgbClr val="E15F67"/>
                </a:solidFill>
                <a:latin typeface="Klint Pro" panose="020D0503020204080204" pitchFamily="34" charset="77"/>
              </a:rPr>
              <a:t>selvom</a:t>
            </a:r>
            <a:r>
              <a:rPr i="1" dirty="0">
                <a:solidFill>
                  <a:srgbClr val="E15F67"/>
                </a:solidFill>
                <a:latin typeface="Klint Pro" panose="020D0503020204080204" pitchFamily="34" charset="77"/>
              </a:rPr>
              <a:t> </a:t>
            </a:r>
            <a:r>
              <a:rPr i="1" dirty="0" err="1">
                <a:solidFill>
                  <a:srgbClr val="E15F67"/>
                </a:solidFill>
                <a:latin typeface="Klint Pro" panose="020D0503020204080204" pitchFamily="34" charset="77"/>
              </a:rPr>
              <a:t>personen</a:t>
            </a:r>
            <a:r>
              <a:rPr i="1" dirty="0">
                <a:solidFill>
                  <a:srgbClr val="E15F67"/>
                </a:solidFill>
                <a:latin typeface="Klint Pro" panose="020D0503020204080204" pitchFamily="34" charset="77"/>
              </a:rPr>
              <a:t> </a:t>
            </a:r>
            <a:r>
              <a:rPr i="1" dirty="0" err="1">
                <a:solidFill>
                  <a:srgbClr val="E15F67"/>
                </a:solidFill>
                <a:latin typeface="Klint Pro" panose="020D0503020204080204" pitchFamily="34" charset="77"/>
              </a:rPr>
              <a:t>selv</a:t>
            </a:r>
            <a:r>
              <a:rPr i="1" dirty="0">
                <a:solidFill>
                  <a:srgbClr val="E15F67"/>
                </a:solidFill>
                <a:latin typeface="Klint Pro" panose="020D0503020204080204" pitchFamily="34" charset="77"/>
              </a:rPr>
              <a:t> har </a:t>
            </a:r>
            <a:r>
              <a:rPr i="1" dirty="0" err="1">
                <a:solidFill>
                  <a:srgbClr val="E15F67"/>
                </a:solidFill>
                <a:latin typeface="Klint Pro" panose="020D0503020204080204" pitchFamily="34" charset="77"/>
              </a:rPr>
              <a:t>offentliggjort</a:t>
            </a:r>
            <a:r>
              <a:rPr i="1" dirty="0">
                <a:solidFill>
                  <a:srgbClr val="E15F67"/>
                </a:solidFill>
                <a:latin typeface="Klint Pro" panose="020D0503020204080204" pitchFamily="34" charset="77"/>
              </a:rPr>
              <a:t> </a:t>
            </a:r>
            <a:r>
              <a:rPr i="1" dirty="0" err="1">
                <a:solidFill>
                  <a:srgbClr val="E15F67"/>
                </a:solidFill>
                <a:latin typeface="Klint Pro" panose="020D0503020204080204" pitchFamily="34" charset="77"/>
              </a:rPr>
              <a:t>oplysningerne</a:t>
            </a:r>
            <a:r>
              <a:rPr i="1" dirty="0">
                <a:solidFill>
                  <a:srgbClr val="E15F67"/>
                </a:solidFill>
                <a:latin typeface="Klint Pro" panose="020D0503020204080204" pitchFamily="34" charset="77"/>
              </a:rPr>
              <a:t> </a:t>
            </a:r>
            <a:br>
              <a:rPr i="1" dirty="0">
                <a:solidFill>
                  <a:srgbClr val="E15F67"/>
                </a:solidFill>
                <a:latin typeface="Klint Pro" panose="020D0503020204080204" pitchFamily="34" charset="77"/>
              </a:rPr>
            </a:br>
            <a:r>
              <a:rPr i="1" dirty="0">
                <a:solidFill>
                  <a:srgbClr val="E15F67"/>
                </a:solidFill>
                <a:latin typeface="Klint Pro" panose="020D0503020204080204" pitchFamily="34" charset="77"/>
              </a:rPr>
              <a:t>(for </a:t>
            </a:r>
            <a:r>
              <a:rPr i="1" dirty="0" err="1">
                <a:solidFill>
                  <a:srgbClr val="E15F67"/>
                </a:solidFill>
                <a:latin typeface="Klint Pro" panose="020D0503020204080204" pitchFamily="34" charset="77"/>
              </a:rPr>
              <a:t>eksempel</a:t>
            </a:r>
            <a:r>
              <a:rPr i="1" dirty="0">
                <a:solidFill>
                  <a:srgbClr val="E15F67"/>
                </a:solidFill>
                <a:latin typeface="Klint Pro" panose="020D0503020204080204" pitchFamily="34" charset="77"/>
              </a:rPr>
              <a:t> </a:t>
            </a:r>
            <a:r>
              <a:rPr i="1" dirty="0" err="1">
                <a:solidFill>
                  <a:srgbClr val="E15F67"/>
                </a:solidFill>
                <a:latin typeface="Klint Pro" panose="020D0503020204080204" pitchFamily="34" charset="77"/>
              </a:rPr>
              <a:t>skrevet</a:t>
            </a:r>
            <a:r>
              <a:rPr i="1" dirty="0">
                <a:solidFill>
                  <a:srgbClr val="E15F67"/>
                </a:solidFill>
                <a:latin typeface="Klint Pro" panose="020D0503020204080204" pitchFamily="34" charset="77"/>
              </a:rPr>
              <a:t> </a:t>
            </a:r>
            <a:r>
              <a:rPr i="1" dirty="0" err="1">
                <a:solidFill>
                  <a:srgbClr val="E15F67"/>
                </a:solidFill>
                <a:latin typeface="Klint Pro" panose="020D0503020204080204" pitchFamily="34" charset="77"/>
              </a:rPr>
              <a:t>på</a:t>
            </a:r>
            <a:r>
              <a:rPr i="1" dirty="0">
                <a:solidFill>
                  <a:srgbClr val="E15F67"/>
                </a:solidFill>
                <a:latin typeface="Klint Pro" panose="020D0503020204080204" pitchFamily="34" charset="77"/>
              </a:rPr>
              <a:t> Facebook: ‘JEG ER BLEVET BUDDHIST!!!’) </a:t>
            </a:r>
            <a:r>
              <a:rPr i="1" dirty="0" err="1">
                <a:solidFill>
                  <a:srgbClr val="E15F67"/>
                </a:solidFill>
                <a:latin typeface="Klint Pro" panose="020D0503020204080204" pitchFamily="34" charset="77"/>
              </a:rPr>
              <a:t>eller</a:t>
            </a:r>
            <a:r>
              <a:rPr i="1" dirty="0">
                <a:solidFill>
                  <a:srgbClr val="E15F67"/>
                </a:solidFill>
                <a:latin typeface="Klint Pro" panose="020D0503020204080204" pitchFamily="34" charset="77"/>
              </a:rPr>
              <a:t> </a:t>
            </a:r>
            <a:r>
              <a:rPr i="1" dirty="0" err="1">
                <a:solidFill>
                  <a:srgbClr val="E15F67"/>
                </a:solidFill>
                <a:latin typeface="Klint Pro" panose="020D0503020204080204" pitchFamily="34" charset="77"/>
              </a:rPr>
              <a:t>noget</a:t>
            </a:r>
            <a:r>
              <a:rPr i="1" dirty="0">
                <a:solidFill>
                  <a:srgbClr val="E15F67"/>
                </a:solidFill>
                <a:latin typeface="Klint Pro" panose="020D0503020204080204" pitchFamily="34" charset="77"/>
              </a:rPr>
              <a:t>).</a:t>
            </a:r>
            <a:endParaRPr sz="1200" i="1" dirty="0">
              <a:latin typeface="Klint Pro" panose="020D0503020204080204" pitchFamily="34" charset="77"/>
              <a:ea typeface="Times Roman"/>
              <a:cs typeface="Times Roman"/>
              <a:sym typeface="Times Roman"/>
            </a:endParaRPr>
          </a:p>
        </p:txBody>
      </p:sp>
      <p:sp>
        <p:nvSpPr>
          <p:cNvPr id="221" name="Du skal stadig kunne fortælle, hvorfor du har brug for at behandle oplysningerne og hvilket lovligt grundlag, du har for det."/>
          <p:cNvSpPr txBox="1"/>
          <p:nvPr/>
        </p:nvSpPr>
        <p:spPr>
          <a:xfrm>
            <a:off x="6366201" y="2915712"/>
            <a:ext cx="4320220" cy="34751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lvl="1" defTabSz="914400">
              <a:lnSpc>
                <a:spcPct val="90000"/>
              </a:lnSpc>
              <a:spcBef>
                <a:spcPts val="1700"/>
              </a:spcBef>
              <a:defRPr sz="2000">
                <a:solidFill>
                  <a:srgbClr val="404040"/>
                </a:solidFill>
                <a:latin typeface="Klint Pro Regular"/>
                <a:ea typeface="Klint Pro Regular"/>
                <a:cs typeface="Klint Pro Regular"/>
                <a:sym typeface="Klint Pro Regular"/>
              </a:defRPr>
            </a:pPr>
            <a:r>
              <a:rPr dirty="0"/>
              <a:t>Du </a:t>
            </a:r>
            <a:r>
              <a:rPr dirty="0" err="1"/>
              <a:t>skal</a:t>
            </a:r>
            <a:r>
              <a:rPr dirty="0"/>
              <a:t> </a:t>
            </a:r>
            <a:r>
              <a:rPr dirty="0" err="1"/>
              <a:t>stadig</a:t>
            </a:r>
            <a:r>
              <a:rPr dirty="0"/>
              <a:t> </a:t>
            </a:r>
            <a:r>
              <a:rPr dirty="0" err="1"/>
              <a:t>kunne</a:t>
            </a:r>
            <a:r>
              <a:rPr dirty="0"/>
              <a:t> </a:t>
            </a:r>
            <a:r>
              <a:rPr dirty="0" err="1"/>
              <a:t>fortælle</a:t>
            </a:r>
            <a:r>
              <a:rPr dirty="0"/>
              <a:t>, </a:t>
            </a:r>
            <a:r>
              <a:rPr b="1" dirty="0" err="1">
                <a:latin typeface="Klint Pro Light" panose="020D0303020204080204" pitchFamily="34" charset="77"/>
                <a:ea typeface="Klint Pro Light"/>
                <a:cs typeface="Klint Pro Light"/>
                <a:sym typeface="Klint Pro Medium"/>
              </a:rPr>
              <a:t>hvorfor</a:t>
            </a:r>
            <a:r>
              <a:rPr dirty="0"/>
              <a:t> du har </a:t>
            </a:r>
            <a:r>
              <a:rPr dirty="0" err="1"/>
              <a:t>brug</a:t>
            </a:r>
            <a:r>
              <a:rPr dirty="0"/>
              <a:t> for at </a:t>
            </a:r>
            <a:r>
              <a:rPr dirty="0" err="1"/>
              <a:t>behandle</a:t>
            </a:r>
            <a:r>
              <a:rPr dirty="0"/>
              <a:t> </a:t>
            </a:r>
            <a:r>
              <a:rPr dirty="0" err="1"/>
              <a:t>oplysningerne</a:t>
            </a:r>
            <a:r>
              <a:rPr dirty="0"/>
              <a:t> </a:t>
            </a:r>
            <a:r>
              <a:rPr dirty="0" err="1"/>
              <a:t>og</a:t>
            </a:r>
            <a:r>
              <a:rPr dirty="0"/>
              <a:t> </a:t>
            </a:r>
            <a:r>
              <a:rPr dirty="0" err="1"/>
              <a:t>hvilket</a:t>
            </a:r>
            <a:r>
              <a:rPr dirty="0"/>
              <a:t> </a:t>
            </a:r>
            <a:r>
              <a:rPr dirty="0" err="1"/>
              <a:t>lovligt</a:t>
            </a:r>
            <a:r>
              <a:rPr dirty="0"/>
              <a:t> </a:t>
            </a:r>
            <a:r>
              <a:rPr dirty="0" err="1"/>
              <a:t>grundlag</a:t>
            </a:r>
            <a:r>
              <a:rPr dirty="0"/>
              <a:t>, du har for det.</a:t>
            </a:r>
            <a:endParaRPr sz="1200" dirty="0">
              <a:latin typeface="Times Roman"/>
              <a:ea typeface="Times Roman"/>
              <a:cs typeface="Times Roman"/>
              <a:sym typeface="Times Roman"/>
            </a:endParaRPr>
          </a:p>
          <a:p>
            <a:pPr lvl="1" indent="228600" defTabSz="914400">
              <a:lnSpc>
                <a:spcPct val="90000"/>
              </a:lnSpc>
              <a:spcBef>
                <a:spcPts val="1700"/>
              </a:spcBef>
              <a:defRPr sz="2000">
                <a:solidFill>
                  <a:srgbClr val="404040"/>
                </a:solidFill>
                <a:latin typeface="Klint Pro Regular"/>
                <a:ea typeface="Klint Pro Regular"/>
                <a:cs typeface="Klint Pro Regular"/>
                <a:sym typeface="Klint Pro Regular"/>
              </a:defRPr>
            </a:pPr>
            <a:endParaRPr sz="1200" dirty="0">
              <a:latin typeface="Times Roman"/>
              <a:ea typeface="Times Roman"/>
              <a:cs typeface="Times Roman"/>
              <a:sym typeface="Times Roman"/>
            </a:endParaRPr>
          </a:p>
          <a:p>
            <a:pPr lvl="1" indent="228600" defTabSz="914400">
              <a:lnSpc>
                <a:spcPct val="90000"/>
              </a:lnSpc>
              <a:spcBef>
                <a:spcPts val="2400"/>
              </a:spcBef>
              <a:defRPr sz="1900">
                <a:solidFill>
                  <a:srgbClr val="1F3540"/>
                </a:solidFill>
                <a:latin typeface="Klint Pro Regular"/>
                <a:ea typeface="Klint Pro Regular"/>
                <a:cs typeface="Klint Pro Regular"/>
                <a:sym typeface="Klint Pro Regular"/>
              </a:defRPr>
            </a:pPr>
            <a:endParaRPr sz="1200" dirty="0">
              <a:latin typeface="Times Roman"/>
              <a:ea typeface="Times Roman"/>
              <a:cs typeface="Times Roman"/>
              <a:sym typeface="Times Roman"/>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Altså"/>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rPr>
                <a:solidFill>
                  <a:srgbClr val="1F586C"/>
                </a:solidFill>
              </a:rPr>
              <a:t>Altså</a:t>
            </a:r>
            <a:r>
              <a:rPr sz="1200" spc="-25"/>
              <a:t> </a:t>
            </a:r>
          </a:p>
        </p:txBody>
      </p:sp>
      <p:sp>
        <p:nvSpPr>
          <p:cNvPr id="224" name="En personoplysning er enhver form for information, der kan henføres til en bestemt person – også selv om personen kun kan identificeres, hvis oplysningen kombineres med andre oplysninger."/>
          <p:cNvSpPr txBox="1">
            <a:spLocks noGrp="1"/>
          </p:cNvSpPr>
          <p:nvPr>
            <p:ph type="body" sz="half" idx="4294967295"/>
          </p:nvPr>
        </p:nvSpPr>
        <p:spPr>
          <a:xfrm>
            <a:off x="1734143" y="2995501"/>
            <a:ext cx="8723714" cy="3170970"/>
          </a:xfrm>
          <a:prstGeom prst="rect">
            <a:avLst/>
          </a:prstGeom>
        </p:spPr>
        <p:txBody>
          <a:bodyPr/>
          <a:lstStyle/>
          <a:p>
            <a:pPr marL="0" indent="0" algn="ctr" defTabSz="457200">
              <a:lnSpc>
                <a:spcPct val="100000"/>
              </a:lnSpc>
              <a:spcBef>
                <a:spcPts val="0"/>
              </a:spcBef>
              <a:buClrTx/>
              <a:buSzTx/>
              <a:buFontTx/>
              <a:buNone/>
              <a:defRPr sz="2900">
                <a:solidFill>
                  <a:srgbClr val="E15F67"/>
                </a:solidFill>
              </a:defRPr>
            </a:pPr>
            <a:r>
              <a:rPr u="sng" dirty="0" err="1"/>
              <a:t>En</a:t>
            </a:r>
            <a:r>
              <a:rPr u="sng" dirty="0"/>
              <a:t> </a:t>
            </a:r>
            <a:r>
              <a:rPr u="sng" dirty="0" err="1"/>
              <a:t>personoplysning</a:t>
            </a:r>
            <a:r>
              <a:rPr dirty="0"/>
              <a:t> er </a:t>
            </a:r>
            <a:r>
              <a:rPr dirty="0" err="1"/>
              <a:t>enhver</a:t>
            </a:r>
            <a:r>
              <a:rPr dirty="0"/>
              <a:t> form for information, der </a:t>
            </a:r>
            <a:r>
              <a:rPr dirty="0" err="1"/>
              <a:t>kan</a:t>
            </a:r>
            <a:r>
              <a:rPr dirty="0"/>
              <a:t> </a:t>
            </a:r>
            <a:r>
              <a:rPr dirty="0" err="1"/>
              <a:t>henføres</a:t>
            </a:r>
            <a:r>
              <a:rPr dirty="0"/>
              <a:t> </a:t>
            </a:r>
            <a:r>
              <a:rPr dirty="0" err="1"/>
              <a:t>til</a:t>
            </a:r>
            <a:r>
              <a:rPr dirty="0"/>
              <a:t> </a:t>
            </a:r>
            <a:r>
              <a:rPr dirty="0" err="1"/>
              <a:t>en</a:t>
            </a:r>
            <a:r>
              <a:rPr dirty="0"/>
              <a:t> </a:t>
            </a:r>
            <a:r>
              <a:rPr dirty="0" err="1"/>
              <a:t>bestemt</a:t>
            </a:r>
            <a:r>
              <a:rPr dirty="0"/>
              <a:t> person – </a:t>
            </a:r>
            <a:r>
              <a:rPr dirty="0" err="1"/>
              <a:t>også</a:t>
            </a:r>
            <a:r>
              <a:rPr dirty="0"/>
              <a:t> </a:t>
            </a:r>
            <a:r>
              <a:rPr dirty="0" err="1"/>
              <a:t>selv</a:t>
            </a:r>
            <a:r>
              <a:rPr dirty="0"/>
              <a:t> om </a:t>
            </a:r>
            <a:r>
              <a:rPr dirty="0" err="1"/>
              <a:t>personen</a:t>
            </a:r>
            <a:r>
              <a:rPr dirty="0"/>
              <a:t> </a:t>
            </a:r>
            <a:r>
              <a:rPr dirty="0" err="1"/>
              <a:t>kun</a:t>
            </a:r>
            <a:r>
              <a:rPr dirty="0"/>
              <a:t> </a:t>
            </a:r>
            <a:r>
              <a:rPr dirty="0" err="1"/>
              <a:t>kan</a:t>
            </a:r>
            <a:r>
              <a:rPr dirty="0"/>
              <a:t> </a:t>
            </a:r>
            <a:r>
              <a:rPr dirty="0" err="1"/>
              <a:t>identificeres</a:t>
            </a:r>
            <a:r>
              <a:rPr dirty="0"/>
              <a:t>, </a:t>
            </a:r>
            <a:r>
              <a:rPr dirty="0" err="1"/>
              <a:t>hvis</a:t>
            </a:r>
            <a:r>
              <a:rPr dirty="0"/>
              <a:t> </a:t>
            </a:r>
            <a:r>
              <a:rPr dirty="0" err="1"/>
              <a:t>oplysningen</a:t>
            </a:r>
            <a:r>
              <a:rPr dirty="0"/>
              <a:t> </a:t>
            </a:r>
            <a:r>
              <a:rPr dirty="0" err="1"/>
              <a:t>kombineres</a:t>
            </a:r>
            <a:r>
              <a:rPr dirty="0"/>
              <a:t> med </a:t>
            </a:r>
            <a:r>
              <a:rPr dirty="0" err="1"/>
              <a:t>andre</a:t>
            </a:r>
            <a:r>
              <a:rPr dirty="0"/>
              <a:t> </a:t>
            </a:r>
            <a:r>
              <a:rPr dirty="0" err="1"/>
              <a:t>oplysninger</a:t>
            </a:r>
            <a:r>
              <a:rPr dirty="0"/>
              <a:t>.</a:t>
            </a:r>
            <a:endParaRPr sz="1200" dirty="0">
              <a:latin typeface="Times Roman"/>
              <a:ea typeface="Times Roman"/>
              <a:cs typeface="Times Roman"/>
              <a:sym typeface="Times Roman"/>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Opgaver om deling"/>
          <p:cNvSpPr txBox="1">
            <a:spLocks noGrp="1"/>
          </p:cNvSpPr>
          <p:nvPr>
            <p:ph type="title" idx="4294967295"/>
          </p:nvPr>
        </p:nvSpPr>
        <p:spPr>
          <a:xfrm>
            <a:off x="-1" y="329190"/>
            <a:ext cx="12281152" cy="1450764"/>
          </a:xfrm>
          <a:prstGeom prst="rect">
            <a:avLst/>
          </a:prstGeom>
        </p:spPr>
        <p:txBody>
          <a:bodyPr lIns="0" tIns="0" rIns="0" bIns="0"/>
          <a:lstStyle>
            <a:lvl1pPr algn="ctr">
              <a:defRPr spc="-100">
                <a:solidFill>
                  <a:srgbClr val="F35364"/>
                </a:solidFill>
                <a:latin typeface="Klint Pro Regular"/>
                <a:ea typeface="Klint Pro Regular"/>
                <a:cs typeface="Klint Pro Regular"/>
                <a:sym typeface="Klint Pro Regular"/>
              </a:defRPr>
            </a:lvl1pPr>
          </a:lstStyle>
          <a:p>
            <a:r>
              <a:t>Opgaver om deling</a:t>
            </a:r>
          </a:p>
        </p:txBody>
      </p:sp>
      <p:sp>
        <p:nvSpPr>
          <p:cNvPr id="227" name="Inden du går i gang med opgaverne, kan du finde hjælp til at besvare dem ved at følge disse link:…"/>
          <p:cNvSpPr txBox="1">
            <a:spLocks noGrp="1"/>
          </p:cNvSpPr>
          <p:nvPr>
            <p:ph type="body" sz="half" idx="4294967295"/>
          </p:nvPr>
        </p:nvSpPr>
        <p:spPr>
          <a:xfrm>
            <a:off x="1858983" y="2509628"/>
            <a:ext cx="8563184" cy="3830759"/>
          </a:xfrm>
          <a:prstGeom prst="rect">
            <a:avLst/>
          </a:prstGeom>
        </p:spPr>
        <p:txBody>
          <a:bodyPr/>
          <a:lstStyle/>
          <a:p>
            <a:pPr marL="0" indent="0">
              <a:buSzTx/>
              <a:buNone/>
              <a:defRPr>
                <a:latin typeface="Klint Pro Light"/>
                <a:ea typeface="Klint Pro Light"/>
                <a:cs typeface="Klint Pro Light"/>
                <a:sym typeface="Klint Pro Medium"/>
              </a:defRPr>
            </a:pPr>
            <a:r>
              <a:rPr b="1" dirty="0" err="1">
                <a:latin typeface="Klint Pro Light" panose="020D0303020204080204" pitchFamily="34" charset="77"/>
              </a:rPr>
              <a:t>Inden</a:t>
            </a:r>
            <a:r>
              <a:rPr b="1" dirty="0">
                <a:latin typeface="Klint Pro Light" panose="020D0303020204080204" pitchFamily="34" charset="77"/>
              </a:rPr>
              <a:t> du </a:t>
            </a:r>
            <a:r>
              <a:rPr b="1" dirty="0" err="1">
                <a:latin typeface="Klint Pro Light" panose="020D0303020204080204" pitchFamily="34" charset="77"/>
              </a:rPr>
              <a:t>går</a:t>
            </a:r>
            <a:r>
              <a:rPr b="1" dirty="0">
                <a:latin typeface="Klint Pro Light" panose="020D0303020204080204" pitchFamily="34" charset="77"/>
              </a:rPr>
              <a:t> </a:t>
            </a:r>
            <a:r>
              <a:rPr b="1" dirty="0" err="1">
                <a:latin typeface="Klint Pro Light" panose="020D0303020204080204" pitchFamily="34" charset="77"/>
              </a:rPr>
              <a:t>i</a:t>
            </a:r>
            <a:r>
              <a:rPr b="1" dirty="0">
                <a:latin typeface="Klint Pro Light" panose="020D0303020204080204" pitchFamily="34" charset="77"/>
              </a:rPr>
              <a:t> gang med </a:t>
            </a:r>
            <a:r>
              <a:rPr b="1" dirty="0" err="1">
                <a:latin typeface="Klint Pro Light" panose="020D0303020204080204" pitchFamily="34" charset="77"/>
              </a:rPr>
              <a:t>opgaverne</a:t>
            </a:r>
            <a:r>
              <a:rPr b="1" dirty="0">
                <a:latin typeface="Klint Pro Light" panose="020D0303020204080204" pitchFamily="34" charset="77"/>
              </a:rPr>
              <a:t>, </a:t>
            </a:r>
            <a:r>
              <a:rPr b="1" dirty="0" err="1">
                <a:latin typeface="Klint Pro Light" panose="020D0303020204080204" pitchFamily="34" charset="77"/>
              </a:rPr>
              <a:t>kan</a:t>
            </a:r>
            <a:r>
              <a:rPr b="1" dirty="0">
                <a:latin typeface="Klint Pro Light" panose="020D0303020204080204" pitchFamily="34" charset="77"/>
              </a:rPr>
              <a:t> du </a:t>
            </a:r>
            <a:r>
              <a:rPr b="1" dirty="0" err="1">
                <a:latin typeface="Klint Pro Light" panose="020D0303020204080204" pitchFamily="34" charset="77"/>
              </a:rPr>
              <a:t>finde</a:t>
            </a:r>
            <a:r>
              <a:rPr b="1" dirty="0">
                <a:latin typeface="Klint Pro Light" panose="020D0303020204080204" pitchFamily="34" charset="77"/>
              </a:rPr>
              <a:t> </a:t>
            </a:r>
            <a:r>
              <a:rPr b="1" dirty="0" err="1">
                <a:latin typeface="Klint Pro Light" panose="020D0303020204080204" pitchFamily="34" charset="77"/>
              </a:rPr>
              <a:t>hjælp</a:t>
            </a:r>
            <a:r>
              <a:rPr b="1" dirty="0">
                <a:latin typeface="Klint Pro Light" panose="020D0303020204080204" pitchFamily="34" charset="77"/>
              </a:rPr>
              <a:t> </a:t>
            </a:r>
            <a:r>
              <a:rPr b="1" dirty="0" err="1">
                <a:latin typeface="Klint Pro Light" panose="020D0303020204080204" pitchFamily="34" charset="77"/>
              </a:rPr>
              <a:t>til</a:t>
            </a:r>
            <a:r>
              <a:rPr b="1" dirty="0">
                <a:latin typeface="Klint Pro Light" panose="020D0303020204080204" pitchFamily="34" charset="77"/>
              </a:rPr>
              <a:t> at </a:t>
            </a:r>
            <a:r>
              <a:rPr b="1" dirty="0" err="1">
                <a:latin typeface="Klint Pro Light" panose="020D0303020204080204" pitchFamily="34" charset="77"/>
              </a:rPr>
              <a:t>besvare</a:t>
            </a:r>
            <a:r>
              <a:rPr b="1" dirty="0">
                <a:latin typeface="Klint Pro Light" panose="020D0303020204080204" pitchFamily="34" charset="77"/>
              </a:rPr>
              <a:t> dem </a:t>
            </a:r>
            <a:r>
              <a:rPr b="1" dirty="0" err="1">
                <a:latin typeface="Klint Pro Light" panose="020D0303020204080204" pitchFamily="34" charset="77"/>
              </a:rPr>
              <a:t>ved</a:t>
            </a:r>
            <a:r>
              <a:rPr b="1" dirty="0">
                <a:latin typeface="Klint Pro Light" panose="020D0303020204080204" pitchFamily="34" charset="77"/>
              </a:rPr>
              <a:t> at </a:t>
            </a:r>
            <a:r>
              <a:rPr b="1" dirty="0" err="1">
                <a:latin typeface="Klint Pro Light" panose="020D0303020204080204" pitchFamily="34" charset="77"/>
              </a:rPr>
              <a:t>følge</a:t>
            </a:r>
            <a:r>
              <a:rPr b="1" dirty="0">
                <a:latin typeface="Klint Pro Light" panose="020D0303020204080204" pitchFamily="34" charset="77"/>
              </a:rPr>
              <a:t> </a:t>
            </a:r>
            <a:r>
              <a:rPr b="1" dirty="0" err="1">
                <a:latin typeface="Klint Pro Light" panose="020D0303020204080204" pitchFamily="34" charset="77"/>
              </a:rPr>
              <a:t>disse</a:t>
            </a:r>
            <a:r>
              <a:rPr b="1" dirty="0">
                <a:latin typeface="Klint Pro Light" panose="020D0303020204080204" pitchFamily="34" charset="77"/>
              </a:rPr>
              <a:t> link:</a:t>
            </a:r>
            <a:endParaRPr b="1" dirty="0">
              <a:latin typeface="Klint Pro Light" panose="020D0303020204080204" pitchFamily="34" charset="77"/>
              <a:ea typeface="Times Roman"/>
              <a:cs typeface="Times Roman"/>
              <a:sym typeface="Times Roman"/>
            </a:endParaRPr>
          </a:p>
          <a:p>
            <a:pPr marL="384047" lvl="1" indent="-182879">
              <a:spcBef>
                <a:spcPts val="2400"/>
              </a:spcBef>
              <a:buClr>
                <a:srgbClr val="F35364"/>
              </a:buClr>
              <a:defRPr i="1">
                <a:solidFill>
                  <a:srgbClr val="1F3540"/>
                </a:solidFill>
              </a:defRPr>
            </a:pPr>
            <a:r>
              <a:rPr i="1" dirty="0">
                <a:uFill>
                  <a:solidFill>
                    <a:srgbClr val="0000FF"/>
                  </a:solidFill>
                </a:uFill>
                <a:latin typeface="Klint Pro" panose="020D0503020204080204" pitchFamily="34" charset="77"/>
              </a:rPr>
              <a:t>https://www.datatilsynet.dk/databeskyttelse</a:t>
            </a:r>
          </a:p>
          <a:p>
            <a:pPr marL="384047" lvl="1" indent="-182879">
              <a:spcBef>
                <a:spcPts val="2400"/>
              </a:spcBef>
              <a:buClr>
                <a:srgbClr val="F35364"/>
              </a:buClr>
              <a:defRPr i="1">
                <a:solidFill>
                  <a:srgbClr val="1F3540"/>
                </a:solidFill>
              </a:defRPr>
            </a:pPr>
            <a:r>
              <a:rPr i="1" dirty="0">
                <a:uFill>
                  <a:solidFill>
                    <a:srgbClr val="0000FF"/>
                  </a:solidFill>
                </a:uFill>
                <a:latin typeface="Klint Pro" panose="020D0503020204080204" pitchFamily="34" charset="77"/>
              </a:rPr>
              <a:t>https://www.datatilsynet.dk/databeskyttelse/hvornaar-behandler-du-personoplysninger</a:t>
            </a:r>
            <a:endParaRPr i="1" dirty="0">
              <a:uFill>
                <a:solidFill>
                  <a:srgbClr val="0000FF"/>
                </a:solidFill>
              </a:uFill>
              <a:latin typeface="Klint Pro" panose="020D0503020204080204" pitchFamily="34" charset="77"/>
              <a:hlinkClick r:id="rId2"/>
            </a:endParaRPr>
          </a:p>
          <a:p>
            <a:pPr marL="384047" lvl="1" indent="-182879">
              <a:spcBef>
                <a:spcPts val="2400"/>
              </a:spcBef>
              <a:buClr>
                <a:srgbClr val="F35364"/>
              </a:buClr>
              <a:defRPr i="1">
                <a:solidFill>
                  <a:srgbClr val="1F3540"/>
                </a:solidFill>
              </a:defRPr>
            </a:pPr>
            <a:r>
              <a:rPr i="1" dirty="0">
                <a:uFill>
                  <a:solidFill>
                    <a:srgbClr val="0000FF"/>
                  </a:solidFill>
                </a:uFill>
                <a:latin typeface="Klint Pro" panose="020D0503020204080204" pitchFamily="34" charset="77"/>
              </a:rPr>
              <a:t>https://www.datatilsynet.dk/databeskyttelse/hvornaar-maa-du-behandle-personoplysninger</a:t>
            </a:r>
            <a:endParaRPr i="1" dirty="0">
              <a:uFill>
                <a:solidFill>
                  <a:srgbClr val="0000FF"/>
                </a:solidFill>
              </a:uFill>
              <a:latin typeface="Klint Pro" panose="020D0503020204080204" pitchFamily="34" charset="77"/>
              <a:hlinkClick r:id="rId3"/>
            </a:endParaRPr>
          </a:p>
          <a:p>
            <a:pPr marL="384047" lvl="1" indent="-182879">
              <a:spcBef>
                <a:spcPts val="2400"/>
              </a:spcBef>
              <a:buClr>
                <a:srgbClr val="F35364"/>
              </a:buClr>
              <a:defRPr i="1">
                <a:solidFill>
                  <a:srgbClr val="1F3540"/>
                </a:solidFill>
              </a:defRPr>
            </a:pPr>
            <a:r>
              <a:rPr i="1" dirty="0">
                <a:uFill>
                  <a:solidFill>
                    <a:srgbClr val="0000FF"/>
                  </a:solidFill>
                </a:uFill>
                <a:latin typeface="Klint Pro" panose="020D0503020204080204" pitchFamily="34" charset="77"/>
              </a:rPr>
              <a:t>https://brugdata.dk/skal-kunderne-give-mig-lov-til-indsamle-deres-data-eller-ma-jeg-hente-det-der-er-frit-tilgaengeligt</a:t>
            </a:r>
            <a:endParaRPr i="1" dirty="0">
              <a:uFill>
                <a:solidFill>
                  <a:srgbClr val="0000FF"/>
                </a:solidFill>
              </a:uFill>
              <a:latin typeface="Klint Pro" panose="020D0503020204080204" pitchFamily="34" charset="77"/>
              <a:hlinkClick r:id="rId4"/>
            </a:endParaRPr>
          </a:p>
        </p:txBody>
      </p:sp>
      <p:sp>
        <p:nvSpPr>
          <p:cNvPr id="2" name="Rektangel 1">
            <a:hlinkClick r:id="rId2"/>
            <a:extLst>
              <a:ext uri="{FF2B5EF4-FFF2-40B4-BE49-F238E27FC236}">
                <a16:creationId xmlns:a16="http://schemas.microsoft.com/office/drawing/2014/main" id="{83753CCC-4F98-C540-A061-A9132573B270}"/>
              </a:ext>
            </a:extLst>
          </p:cNvPr>
          <p:cNvSpPr/>
          <p:nvPr/>
        </p:nvSpPr>
        <p:spPr>
          <a:xfrm>
            <a:off x="2222695" y="3221502"/>
            <a:ext cx="4600136" cy="422030"/>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a:ln>
                <a:noFill/>
              </a:ln>
              <a:solidFill>
                <a:srgbClr val="000000"/>
              </a:solidFill>
              <a:effectLst/>
              <a:uFillTx/>
              <a:latin typeface="+mn-lt"/>
              <a:ea typeface="+mn-ea"/>
              <a:cs typeface="+mn-cs"/>
              <a:sym typeface="Helvetica"/>
            </a:endParaRPr>
          </a:p>
        </p:txBody>
      </p:sp>
      <p:sp>
        <p:nvSpPr>
          <p:cNvPr id="5" name="Rektangel 4">
            <a:hlinkClick r:id="rId5"/>
            <a:extLst>
              <a:ext uri="{FF2B5EF4-FFF2-40B4-BE49-F238E27FC236}">
                <a16:creationId xmlns:a16="http://schemas.microsoft.com/office/drawing/2014/main" id="{D2D553BC-2F67-5A4C-956C-2EB96ABED3E2}"/>
              </a:ext>
            </a:extLst>
          </p:cNvPr>
          <p:cNvSpPr/>
          <p:nvPr/>
        </p:nvSpPr>
        <p:spPr>
          <a:xfrm>
            <a:off x="2194559" y="3798278"/>
            <a:ext cx="7343335" cy="422030"/>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a:ln>
                <a:noFill/>
              </a:ln>
              <a:solidFill>
                <a:srgbClr val="000000"/>
              </a:solidFill>
              <a:effectLst/>
              <a:uFillTx/>
              <a:latin typeface="+mn-lt"/>
              <a:ea typeface="+mn-ea"/>
              <a:cs typeface="+mn-cs"/>
              <a:sym typeface="Helvetica"/>
            </a:endParaRPr>
          </a:p>
        </p:txBody>
      </p:sp>
      <p:sp>
        <p:nvSpPr>
          <p:cNvPr id="6" name="Rektangel 5">
            <a:hlinkClick r:id="rId3"/>
            <a:extLst>
              <a:ext uri="{FF2B5EF4-FFF2-40B4-BE49-F238E27FC236}">
                <a16:creationId xmlns:a16="http://schemas.microsoft.com/office/drawing/2014/main" id="{F0906001-622C-5E41-9E35-A72DECDB5B2F}"/>
              </a:ext>
            </a:extLst>
          </p:cNvPr>
          <p:cNvSpPr/>
          <p:nvPr/>
        </p:nvSpPr>
        <p:spPr>
          <a:xfrm>
            <a:off x="2208627" y="4600136"/>
            <a:ext cx="7343335" cy="422030"/>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a:ln>
                <a:noFill/>
              </a:ln>
              <a:solidFill>
                <a:srgbClr val="000000"/>
              </a:solidFill>
              <a:effectLst/>
              <a:uFillTx/>
              <a:latin typeface="+mn-lt"/>
              <a:ea typeface="+mn-ea"/>
              <a:cs typeface="+mn-cs"/>
              <a:sym typeface="Helvetica"/>
            </a:endParaRPr>
          </a:p>
        </p:txBody>
      </p:sp>
      <p:sp>
        <p:nvSpPr>
          <p:cNvPr id="8" name="Rektangel 7">
            <a:hlinkClick r:id="rId4"/>
            <a:extLst>
              <a:ext uri="{FF2B5EF4-FFF2-40B4-BE49-F238E27FC236}">
                <a16:creationId xmlns:a16="http://schemas.microsoft.com/office/drawing/2014/main" id="{BFF36227-54F9-7F42-AA4E-61E13562785F}"/>
              </a:ext>
            </a:extLst>
          </p:cNvPr>
          <p:cNvSpPr/>
          <p:nvPr/>
        </p:nvSpPr>
        <p:spPr>
          <a:xfrm>
            <a:off x="2236762" y="5500469"/>
            <a:ext cx="7920112" cy="422030"/>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a:ln>
                <a:noFill/>
              </a:ln>
              <a:solidFill>
                <a:srgbClr val="000000"/>
              </a:solidFill>
              <a:effectLst/>
              <a:uFillTx/>
              <a:latin typeface="+mn-lt"/>
              <a:ea typeface="+mn-ea"/>
              <a:cs typeface="+mn-cs"/>
              <a:sym typeface="Helvetica"/>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Opgave: må du dele disse oplysninger?"/>
          <p:cNvSpPr txBox="1">
            <a:spLocks noGrp="1"/>
          </p:cNvSpPr>
          <p:nvPr>
            <p:ph type="title" idx="4294967295"/>
          </p:nvPr>
        </p:nvSpPr>
        <p:spPr>
          <a:xfrm>
            <a:off x="-1" y="2402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Opgave: må du dele disse oplysninger?</a:t>
            </a:r>
            <a:r>
              <a:rPr sz="1200" spc="-25"/>
              <a:t> </a:t>
            </a:r>
          </a:p>
        </p:txBody>
      </p:sp>
      <p:sp>
        <p:nvSpPr>
          <p:cNvPr id="230" name="Find oplysninger → 15 minutter.…"/>
          <p:cNvSpPr txBox="1">
            <a:spLocks noGrp="1"/>
          </p:cNvSpPr>
          <p:nvPr>
            <p:ph type="body" sz="quarter" idx="4294967295"/>
          </p:nvPr>
        </p:nvSpPr>
        <p:spPr>
          <a:xfrm>
            <a:off x="1505579" y="3169712"/>
            <a:ext cx="4628303" cy="3138228"/>
          </a:xfrm>
          <a:prstGeom prst="rect">
            <a:avLst/>
          </a:prstGeom>
        </p:spPr>
        <p:txBody>
          <a:bodyPr/>
          <a:lstStyle/>
          <a:p>
            <a:pPr marL="0" lvl="1" indent="0">
              <a:spcBef>
                <a:spcPts val="3300"/>
              </a:spcBef>
              <a:buClrTx/>
              <a:buSzTx/>
              <a:buNone/>
              <a:defRPr sz="2000">
                <a:solidFill>
                  <a:srgbClr val="1F3540"/>
                </a:solidFill>
              </a:defRPr>
            </a:pPr>
            <a:r>
              <a:rPr u="sng" dirty="0"/>
              <a:t>Find </a:t>
            </a:r>
            <a:r>
              <a:rPr u="sng" dirty="0" err="1"/>
              <a:t>oplysninger</a:t>
            </a:r>
            <a:r>
              <a:rPr u="sng" dirty="0"/>
              <a:t> → 15 </a:t>
            </a:r>
            <a:r>
              <a:rPr u="sng" dirty="0" err="1"/>
              <a:t>minutter</a:t>
            </a:r>
            <a:r>
              <a:rPr u="sng" dirty="0"/>
              <a:t>.</a:t>
            </a:r>
            <a:br>
              <a:rPr dirty="0"/>
            </a:br>
            <a:endParaRPr dirty="0"/>
          </a:p>
          <a:p>
            <a:pPr marL="0" lvl="1" indent="0">
              <a:spcBef>
                <a:spcPts val="0"/>
              </a:spcBef>
              <a:buClrTx/>
              <a:buSzTx/>
              <a:buNone/>
              <a:defRPr sz="2000">
                <a:solidFill>
                  <a:srgbClr val="1F3540"/>
                </a:solidFill>
              </a:defRPr>
            </a:pPr>
            <a:r>
              <a:rPr dirty="0" err="1">
                <a:solidFill>
                  <a:srgbClr val="F45363"/>
                </a:solidFill>
              </a:rPr>
              <a:t>Opgaven</a:t>
            </a:r>
            <a:r>
              <a:rPr dirty="0">
                <a:solidFill>
                  <a:srgbClr val="F45363"/>
                </a:solidFill>
              </a:rPr>
              <a:t> </a:t>
            </a:r>
            <a:r>
              <a:rPr dirty="0" err="1">
                <a:solidFill>
                  <a:srgbClr val="F45363"/>
                </a:solidFill>
              </a:rPr>
              <a:t>findes</a:t>
            </a:r>
            <a:r>
              <a:rPr dirty="0">
                <a:solidFill>
                  <a:srgbClr val="F45363"/>
                </a:solidFill>
              </a:rPr>
              <a:t> </a:t>
            </a:r>
            <a:r>
              <a:rPr dirty="0" err="1">
                <a:solidFill>
                  <a:srgbClr val="F45363"/>
                </a:solidFill>
              </a:rPr>
              <a:t>også</a:t>
            </a:r>
            <a:r>
              <a:rPr dirty="0">
                <a:solidFill>
                  <a:srgbClr val="F45363"/>
                </a:solidFill>
              </a:rPr>
              <a:t> </a:t>
            </a:r>
            <a:r>
              <a:rPr dirty="0" err="1">
                <a:solidFill>
                  <a:srgbClr val="F45363"/>
                </a:solidFill>
              </a:rPr>
              <a:t>som</a:t>
            </a:r>
            <a:r>
              <a:rPr dirty="0">
                <a:solidFill>
                  <a:srgbClr val="F45363"/>
                </a:solidFill>
              </a:rPr>
              <a:t> word-fil: GDPR 1</a:t>
            </a:r>
            <a:endParaRPr dirty="0">
              <a:solidFill>
                <a:srgbClr val="F45363"/>
              </a:solidFill>
              <a:latin typeface="Arial"/>
              <a:ea typeface="Arial"/>
              <a:cs typeface="Arial"/>
              <a:sym typeface="Arial"/>
            </a:endParaRPr>
          </a:p>
          <a:p>
            <a:pPr marL="384047" lvl="1" indent="-182879">
              <a:spcBef>
                <a:spcPts val="1300"/>
              </a:spcBef>
              <a:buClr>
                <a:srgbClr val="F35364"/>
              </a:buClr>
              <a:defRPr sz="2000"/>
            </a:pPr>
            <a:r>
              <a:rPr dirty="0" err="1">
                <a:solidFill>
                  <a:srgbClr val="1F3540"/>
                </a:solidFill>
              </a:rPr>
              <a:t>Gå</a:t>
            </a:r>
            <a:r>
              <a:rPr dirty="0">
                <a:solidFill>
                  <a:srgbClr val="1F3540"/>
                </a:solidFill>
              </a:rPr>
              <a:t> </a:t>
            </a:r>
            <a:r>
              <a:rPr dirty="0" err="1">
                <a:solidFill>
                  <a:srgbClr val="1F3540"/>
                </a:solidFill>
              </a:rPr>
              <a:t>ind</a:t>
            </a:r>
            <a:r>
              <a:rPr dirty="0">
                <a:solidFill>
                  <a:srgbClr val="1F3540"/>
                </a:solidFill>
              </a:rPr>
              <a:t> </a:t>
            </a:r>
            <a:r>
              <a:rPr dirty="0" err="1">
                <a:solidFill>
                  <a:srgbClr val="1F3540"/>
                </a:solidFill>
              </a:rPr>
              <a:t>på</a:t>
            </a:r>
            <a:r>
              <a:rPr lang="da-DK" dirty="0">
                <a:solidFill>
                  <a:srgbClr val="1F3540"/>
                </a:solidFill>
              </a:rPr>
              <a:t> </a:t>
            </a:r>
            <a:r>
              <a:rPr i="1" dirty="0">
                <a:solidFill>
                  <a:srgbClr val="1F3540"/>
                </a:solidFill>
                <a:uFill>
                  <a:solidFill>
                    <a:srgbClr val="0000FF"/>
                  </a:solidFill>
                </a:uFill>
                <a:latin typeface="Klint Pro" panose="020D0503020204080204" pitchFamily="34" charset="77"/>
              </a:rPr>
              <a:t>https://</a:t>
            </a:r>
            <a:r>
              <a:rPr i="1" dirty="0" err="1">
                <a:solidFill>
                  <a:srgbClr val="1F3540"/>
                </a:solidFill>
                <a:uFill>
                  <a:solidFill>
                    <a:srgbClr val="0000FF"/>
                  </a:solidFill>
                </a:uFill>
                <a:latin typeface="Klint Pro" panose="020D0503020204080204" pitchFamily="34" charset="77"/>
              </a:rPr>
              <a:t>datacvr.virk.dk</a:t>
            </a:r>
            <a:r>
              <a:rPr i="1" dirty="0">
                <a:solidFill>
                  <a:srgbClr val="1F3540"/>
                </a:solidFill>
                <a:uFill>
                  <a:solidFill>
                    <a:srgbClr val="0000FF"/>
                  </a:solidFill>
                </a:uFill>
                <a:latin typeface="Klint Pro" panose="020D0503020204080204" pitchFamily="34" charset="77"/>
              </a:rPr>
              <a:t>/</a:t>
            </a:r>
            <a:br>
              <a:rPr lang="da-DK" i="1" dirty="0">
                <a:solidFill>
                  <a:srgbClr val="1F3540"/>
                </a:solidFill>
                <a:uFill>
                  <a:solidFill>
                    <a:srgbClr val="0000FF"/>
                  </a:solidFill>
                </a:uFill>
                <a:latin typeface="Klint Pro" panose="020D0503020204080204" pitchFamily="34" charset="77"/>
              </a:rPr>
            </a:br>
            <a:r>
              <a:rPr i="1" dirty="0">
                <a:solidFill>
                  <a:srgbClr val="1F3540"/>
                </a:solidFill>
                <a:uFill>
                  <a:solidFill>
                    <a:srgbClr val="0000FF"/>
                  </a:solidFill>
                </a:uFill>
                <a:latin typeface="Klint Pro" panose="020D0503020204080204" pitchFamily="34" charset="77"/>
              </a:rPr>
              <a:t>data/</a:t>
            </a:r>
            <a:endParaRPr i="1" dirty="0">
              <a:solidFill>
                <a:srgbClr val="1F3540"/>
              </a:solidFill>
              <a:uFill>
                <a:solidFill>
                  <a:srgbClr val="0000FF"/>
                </a:solidFill>
              </a:uFill>
              <a:latin typeface="Klint Pro" panose="020D0503020204080204" pitchFamily="34" charset="77"/>
              <a:hlinkClick r:id="rId2"/>
            </a:endParaRPr>
          </a:p>
        </p:txBody>
      </p:sp>
      <p:sp>
        <p:nvSpPr>
          <p:cNvPr id="231" name="Søg på cvr.nr. 20453044…"/>
          <p:cNvSpPr txBox="1"/>
          <p:nvPr/>
        </p:nvSpPr>
        <p:spPr>
          <a:xfrm>
            <a:off x="6133882" y="3169712"/>
            <a:ext cx="4563561" cy="31382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3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Søg på cvr.nr. 20453044</a:t>
            </a:r>
          </a:p>
          <a:p>
            <a:pPr marL="384047" lvl="1" indent="-182879" defTabSz="914400">
              <a:lnSpc>
                <a:spcPct val="90000"/>
              </a:lnSpc>
              <a:spcBef>
                <a:spcPts val="13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Hvilke oplysninger får du? </a:t>
            </a:r>
            <a:br/>
            <a:r>
              <a:t>Noter dine resultater. Vi laver en liste over oplysninger i fællesskab.</a:t>
            </a:r>
          </a:p>
          <a:p>
            <a:pPr lvl="1" indent="228600" defTabSz="914400">
              <a:lnSpc>
                <a:spcPct val="90000"/>
              </a:lnSpc>
              <a:spcBef>
                <a:spcPts val="1300"/>
              </a:spcBef>
              <a:defRPr sz="2000">
                <a:solidFill>
                  <a:srgbClr val="404040"/>
                </a:solidFill>
                <a:latin typeface="Klint Pro Regular"/>
                <a:ea typeface="Klint Pro Regular"/>
                <a:cs typeface="Klint Pro Regular"/>
                <a:sym typeface="Klint Pro Regular"/>
              </a:defRPr>
            </a:pPr>
            <a:r>
              <a:t>  </a:t>
            </a:r>
            <a:r>
              <a:rPr>
                <a:solidFill>
                  <a:srgbClr val="E15F67"/>
                </a:solidFill>
              </a:rPr>
              <a:t>Må du dele de oplysninger?</a:t>
            </a:r>
          </a:p>
        </p:txBody>
      </p:sp>
      <p:sp>
        <p:nvSpPr>
          <p:cNvPr id="2" name="Rektangel 1">
            <a:hlinkClick r:id="rId2"/>
            <a:extLst>
              <a:ext uri="{FF2B5EF4-FFF2-40B4-BE49-F238E27FC236}">
                <a16:creationId xmlns:a16="http://schemas.microsoft.com/office/drawing/2014/main" id="{CF17CACD-C198-944A-BAF8-727076043695}"/>
              </a:ext>
            </a:extLst>
          </p:cNvPr>
          <p:cNvSpPr/>
          <p:nvPr/>
        </p:nvSpPr>
        <p:spPr>
          <a:xfrm>
            <a:off x="2940908" y="4337222"/>
            <a:ext cx="2681416" cy="519954"/>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a:ln>
                <a:noFill/>
              </a:ln>
              <a:solidFill>
                <a:srgbClr val="000000"/>
              </a:solidFill>
              <a:effectLst/>
              <a:uFillTx/>
              <a:latin typeface="+mn-lt"/>
              <a:ea typeface="+mn-ea"/>
              <a:cs typeface="+mn-cs"/>
              <a:sym typeface="Helvetica"/>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Opgave: må du dele disse oplysninger?"/>
          <p:cNvSpPr txBox="1">
            <a:spLocks noGrp="1"/>
          </p:cNvSpPr>
          <p:nvPr>
            <p:ph type="title" idx="4294967295"/>
          </p:nvPr>
        </p:nvSpPr>
        <p:spPr>
          <a:xfrm>
            <a:off x="-1" y="2402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Opgave: må du dele disse oplysninger?</a:t>
            </a:r>
            <a:r>
              <a:rPr sz="1200" spc="-25"/>
              <a:t> </a:t>
            </a:r>
          </a:p>
        </p:txBody>
      </p:sp>
      <p:sp>
        <p:nvSpPr>
          <p:cNvPr id="235" name="Søg på et tilfældigt cvr.nr. eller en af de andre data, man kan søge ud fra.  Hvilke oplysninger får du?  Noter dine resultater.  Vi laver en liste over oplysninger i fællesskab.…"/>
          <p:cNvSpPr txBox="1"/>
          <p:nvPr/>
        </p:nvSpPr>
        <p:spPr>
          <a:xfrm>
            <a:off x="6133882" y="3169712"/>
            <a:ext cx="4563561" cy="31382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3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dirty="0" err="1"/>
              <a:t>Søg</a:t>
            </a:r>
            <a:r>
              <a:rPr dirty="0"/>
              <a:t> </a:t>
            </a:r>
            <a:r>
              <a:rPr dirty="0" err="1"/>
              <a:t>på</a:t>
            </a:r>
            <a:r>
              <a:rPr dirty="0"/>
              <a:t> et </a:t>
            </a:r>
            <a:r>
              <a:rPr dirty="0" err="1"/>
              <a:t>tilfældigt</a:t>
            </a:r>
            <a:r>
              <a:rPr dirty="0"/>
              <a:t> </a:t>
            </a:r>
            <a:r>
              <a:rPr dirty="0" err="1"/>
              <a:t>cvr.nr</a:t>
            </a:r>
            <a:r>
              <a:rPr dirty="0"/>
              <a:t>. </a:t>
            </a:r>
            <a:r>
              <a:rPr dirty="0" err="1"/>
              <a:t>eller</a:t>
            </a:r>
            <a:r>
              <a:rPr dirty="0"/>
              <a:t> </a:t>
            </a:r>
            <a:r>
              <a:rPr dirty="0" err="1"/>
              <a:t>en</a:t>
            </a:r>
            <a:r>
              <a:rPr dirty="0"/>
              <a:t> </a:t>
            </a:r>
            <a:r>
              <a:rPr dirty="0" err="1"/>
              <a:t>af</a:t>
            </a:r>
            <a:r>
              <a:rPr dirty="0"/>
              <a:t> de </a:t>
            </a:r>
            <a:r>
              <a:rPr dirty="0" err="1"/>
              <a:t>andre</a:t>
            </a:r>
            <a:r>
              <a:rPr dirty="0"/>
              <a:t> data, man </a:t>
            </a:r>
            <a:r>
              <a:rPr dirty="0" err="1"/>
              <a:t>kan</a:t>
            </a:r>
            <a:r>
              <a:rPr dirty="0"/>
              <a:t> </a:t>
            </a:r>
            <a:r>
              <a:rPr dirty="0" err="1"/>
              <a:t>søge</a:t>
            </a:r>
            <a:r>
              <a:rPr dirty="0"/>
              <a:t> </a:t>
            </a:r>
            <a:r>
              <a:rPr dirty="0" err="1"/>
              <a:t>ud</a:t>
            </a:r>
            <a:r>
              <a:rPr dirty="0"/>
              <a:t> </a:t>
            </a:r>
            <a:r>
              <a:rPr dirty="0" err="1"/>
              <a:t>fra</a:t>
            </a:r>
            <a:r>
              <a:rPr dirty="0"/>
              <a:t>.  </a:t>
            </a:r>
            <a:r>
              <a:rPr dirty="0" err="1"/>
              <a:t>Hvilke</a:t>
            </a:r>
            <a:r>
              <a:rPr dirty="0"/>
              <a:t> </a:t>
            </a:r>
            <a:r>
              <a:rPr dirty="0" err="1"/>
              <a:t>oplysninger</a:t>
            </a:r>
            <a:r>
              <a:rPr dirty="0"/>
              <a:t> </a:t>
            </a:r>
            <a:r>
              <a:rPr dirty="0" err="1"/>
              <a:t>får</a:t>
            </a:r>
            <a:r>
              <a:rPr dirty="0"/>
              <a:t> du? </a:t>
            </a:r>
            <a:br>
              <a:rPr dirty="0"/>
            </a:br>
            <a:r>
              <a:rPr dirty="0"/>
              <a:t>Noter dine </a:t>
            </a:r>
            <a:r>
              <a:rPr dirty="0" err="1"/>
              <a:t>resultater</a:t>
            </a:r>
            <a:r>
              <a:rPr dirty="0"/>
              <a:t>. </a:t>
            </a:r>
            <a:br>
              <a:rPr dirty="0"/>
            </a:br>
            <a:r>
              <a:rPr dirty="0"/>
              <a:t>Vi laver </a:t>
            </a:r>
            <a:r>
              <a:rPr dirty="0" err="1"/>
              <a:t>en</a:t>
            </a:r>
            <a:r>
              <a:rPr dirty="0"/>
              <a:t> </a:t>
            </a:r>
            <a:r>
              <a:rPr dirty="0" err="1"/>
              <a:t>liste</a:t>
            </a:r>
            <a:r>
              <a:rPr dirty="0"/>
              <a:t> over </a:t>
            </a:r>
            <a:r>
              <a:rPr dirty="0" err="1"/>
              <a:t>oplysninger</a:t>
            </a:r>
            <a:r>
              <a:rPr dirty="0"/>
              <a:t> </a:t>
            </a:r>
            <a:r>
              <a:rPr dirty="0" err="1"/>
              <a:t>i</a:t>
            </a:r>
            <a:r>
              <a:rPr dirty="0"/>
              <a:t> </a:t>
            </a:r>
            <a:r>
              <a:rPr dirty="0" err="1"/>
              <a:t>fællesskab</a:t>
            </a:r>
            <a:r>
              <a:rPr dirty="0"/>
              <a:t>.</a:t>
            </a:r>
          </a:p>
          <a:p>
            <a:pPr lvl="1" indent="228600" defTabSz="914400">
              <a:lnSpc>
                <a:spcPct val="90000"/>
              </a:lnSpc>
              <a:spcBef>
                <a:spcPts val="1300"/>
              </a:spcBef>
              <a:defRPr sz="2000">
                <a:solidFill>
                  <a:srgbClr val="E15F67"/>
                </a:solidFill>
                <a:latin typeface="Klint Pro Regular"/>
                <a:ea typeface="Klint Pro Regular"/>
                <a:cs typeface="Klint Pro Regular"/>
                <a:sym typeface="Klint Pro Regular"/>
              </a:defRPr>
            </a:pPr>
            <a:r>
              <a:rPr dirty="0"/>
              <a:t>  </a:t>
            </a:r>
            <a:r>
              <a:rPr dirty="0" err="1"/>
              <a:t>Må</a:t>
            </a:r>
            <a:r>
              <a:rPr dirty="0"/>
              <a:t> du dele de </a:t>
            </a:r>
            <a:r>
              <a:rPr dirty="0" err="1"/>
              <a:t>oplysninger</a:t>
            </a:r>
            <a:r>
              <a:rPr dirty="0"/>
              <a:t>? </a:t>
            </a:r>
            <a:br>
              <a:rPr lang="da-DK" dirty="0">
                <a:latin typeface="Arial"/>
                <a:cs typeface="Arial"/>
                <a:sym typeface="Arial"/>
              </a:rPr>
            </a:br>
            <a:r>
              <a:rPr lang="da-DK" dirty="0">
                <a:latin typeface="Arial"/>
                <a:cs typeface="Arial"/>
                <a:sym typeface="Arial"/>
              </a:rPr>
              <a:t>     </a:t>
            </a:r>
            <a:r>
              <a:rPr dirty="0"/>
              <a:t>Er du  </a:t>
            </a:r>
            <a:r>
              <a:rPr dirty="0" err="1"/>
              <a:t>overrasket</a:t>
            </a:r>
            <a:r>
              <a:rPr dirty="0"/>
              <a:t>?</a:t>
            </a:r>
            <a:endParaRPr sz="1200" dirty="0">
              <a:latin typeface="Times Roman"/>
              <a:ea typeface="Times Roman"/>
              <a:cs typeface="Times Roman"/>
              <a:sym typeface="Times Roman"/>
            </a:endParaRPr>
          </a:p>
        </p:txBody>
      </p:sp>
      <p:sp>
        <p:nvSpPr>
          <p:cNvPr id="5" name="Find oplysninger → 15 minutter.…">
            <a:extLst>
              <a:ext uri="{FF2B5EF4-FFF2-40B4-BE49-F238E27FC236}">
                <a16:creationId xmlns:a16="http://schemas.microsoft.com/office/drawing/2014/main" id="{61F59A29-955D-FC46-A664-81A87FDFFD7A}"/>
              </a:ext>
            </a:extLst>
          </p:cNvPr>
          <p:cNvSpPr txBox="1">
            <a:spLocks/>
          </p:cNvSpPr>
          <p:nvPr/>
        </p:nvSpPr>
        <p:spPr>
          <a:xfrm>
            <a:off x="1505579" y="3169712"/>
            <a:ext cx="4628303" cy="31382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82292" marR="0" indent="-82292" algn="l" defTabSz="914400" rtl="0" latinLnBrk="0">
              <a:lnSpc>
                <a:spcPct val="90000"/>
              </a:lnSpc>
              <a:spcBef>
                <a:spcPts val="400"/>
              </a:spcBef>
              <a:spcAft>
                <a:spcPts val="0"/>
              </a:spcAft>
              <a:buClr>
                <a:schemeClr val="accent1"/>
              </a:buClr>
              <a:buSzPct val="100000"/>
              <a:buFont typeface="Trebuchet MS"/>
              <a:buChar char=" "/>
              <a:tabLst/>
              <a:defRPr sz="1800" b="0" i="0" u="none" strike="noStrike" cap="none" spc="0" baseline="0">
                <a:solidFill>
                  <a:srgbClr val="404040"/>
                </a:solidFill>
                <a:uFillTx/>
                <a:latin typeface="Klint Pro Regular"/>
                <a:ea typeface="Klint Pro Regular"/>
                <a:cs typeface="Klint Pro Regular"/>
                <a:sym typeface="Klint Pro Regular"/>
              </a:defRPr>
            </a:lvl1pPr>
            <a:lvl2pPr marL="384048" marR="0" indent="-182880"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2pPr>
            <a:lvl3pPr marL="619178" marR="0" indent="-235130"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3pPr>
            <a:lvl4pPr marL="802059" marR="0" indent="-235131"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4pPr>
            <a:lvl5pPr marL="984939" marR="0" indent="-235131"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5pPr>
            <a:lvl6pPr marL="1165311" marR="0" indent="-293913"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6pPr>
            <a:lvl7pPr marL="1365311" marR="0" indent="-293913"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7pPr>
            <a:lvl8pPr marL="1565312" marR="0" indent="-293913"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8pPr>
            <a:lvl9pPr marL="1765314" marR="0" indent="-293912" algn="l" defTabSz="914400" rtl="0" latinLnBrk="0">
              <a:lnSpc>
                <a:spcPct val="90000"/>
              </a:lnSpc>
              <a:spcBef>
                <a:spcPts val="400"/>
              </a:spcBef>
              <a:spcAft>
                <a:spcPts val="0"/>
              </a:spcAft>
              <a:buClr>
                <a:schemeClr val="accent1"/>
              </a:buClr>
              <a:buSzPct val="100000"/>
              <a:buFont typeface="Trebuchet MS"/>
              <a:buChar char="◦"/>
              <a:tabLst/>
              <a:defRPr sz="1800" b="0" i="0" u="none" strike="noStrike" cap="none" spc="0" baseline="0">
                <a:solidFill>
                  <a:srgbClr val="404040"/>
                </a:solidFill>
                <a:uFillTx/>
                <a:latin typeface="Klint Pro Regular"/>
                <a:ea typeface="Klint Pro Regular"/>
                <a:cs typeface="Klint Pro Regular"/>
                <a:sym typeface="Klint Pro Regular"/>
              </a:defRPr>
            </a:lvl9pPr>
          </a:lstStyle>
          <a:p>
            <a:pPr marL="0" lvl="1" indent="0" hangingPunct="1">
              <a:spcBef>
                <a:spcPts val="3300"/>
              </a:spcBef>
              <a:buClrTx/>
              <a:buSzTx/>
              <a:buFont typeface="Trebuchet MS"/>
              <a:buNone/>
              <a:defRPr sz="2000">
                <a:solidFill>
                  <a:srgbClr val="1F3540"/>
                </a:solidFill>
              </a:defRPr>
            </a:pPr>
            <a:r>
              <a:rPr lang="da-DK" sz="2000" u="sng" dirty="0">
                <a:solidFill>
                  <a:srgbClr val="1F3540"/>
                </a:solidFill>
              </a:rPr>
              <a:t>Find oplysninger → 15 minutter.</a:t>
            </a:r>
            <a:br>
              <a:rPr lang="da-DK" sz="2000" dirty="0">
                <a:solidFill>
                  <a:srgbClr val="1F3540"/>
                </a:solidFill>
              </a:rPr>
            </a:br>
            <a:endParaRPr lang="da-DK" sz="2000" dirty="0">
              <a:solidFill>
                <a:srgbClr val="1F3540"/>
              </a:solidFill>
            </a:endParaRPr>
          </a:p>
          <a:p>
            <a:pPr marL="0" lvl="1" indent="0" hangingPunct="1">
              <a:spcBef>
                <a:spcPts val="0"/>
              </a:spcBef>
              <a:buClrTx/>
              <a:buSzTx/>
              <a:buFont typeface="Trebuchet MS"/>
              <a:buNone/>
              <a:defRPr sz="2000">
                <a:solidFill>
                  <a:srgbClr val="1F3540"/>
                </a:solidFill>
              </a:defRPr>
            </a:pPr>
            <a:r>
              <a:rPr lang="da-DK" sz="2000" dirty="0">
                <a:solidFill>
                  <a:srgbClr val="F45363"/>
                </a:solidFill>
              </a:rPr>
              <a:t>Opgaven findes også som word-fil: GDPR 2</a:t>
            </a:r>
            <a:endParaRPr lang="da-DK" sz="2000" dirty="0">
              <a:solidFill>
                <a:srgbClr val="F45363"/>
              </a:solidFill>
              <a:latin typeface="Arial"/>
              <a:ea typeface="Arial"/>
              <a:cs typeface="Arial"/>
              <a:sym typeface="Arial"/>
            </a:endParaRPr>
          </a:p>
          <a:p>
            <a:pPr marL="384047" lvl="1" indent="-182879" hangingPunct="1">
              <a:spcBef>
                <a:spcPts val="1300"/>
              </a:spcBef>
              <a:buClr>
                <a:srgbClr val="F35364"/>
              </a:buClr>
              <a:defRPr sz="2000"/>
            </a:pPr>
            <a:r>
              <a:rPr lang="da-DK" sz="2000" dirty="0">
                <a:solidFill>
                  <a:srgbClr val="1F3540"/>
                </a:solidFill>
              </a:rPr>
              <a:t>Gå ind på </a:t>
            </a:r>
            <a:r>
              <a:rPr lang="da-DK" sz="2000" i="1" dirty="0" err="1">
                <a:solidFill>
                  <a:srgbClr val="1F3540"/>
                </a:solidFill>
                <a:uFill>
                  <a:solidFill>
                    <a:srgbClr val="0000FF"/>
                  </a:solidFill>
                </a:uFill>
                <a:latin typeface="Klint Pro" panose="020D0503020204080204" pitchFamily="34" charset="77"/>
              </a:rPr>
              <a:t>https</a:t>
            </a:r>
            <a:r>
              <a:rPr lang="da-DK" sz="2000" i="1" dirty="0">
                <a:solidFill>
                  <a:srgbClr val="1F3540"/>
                </a:solidFill>
                <a:uFill>
                  <a:solidFill>
                    <a:srgbClr val="0000FF"/>
                  </a:solidFill>
                </a:uFill>
                <a:latin typeface="Klint Pro" panose="020D0503020204080204" pitchFamily="34" charset="77"/>
              </a:rPr>
              <a:t>://</a:t>
            </a:r>
            <a:r>
              <a:rPr lang="da-DK" sz="2000" i="1" dirty="0" err="1">
                <a:solidFill>
                  <a:srgbClr val="1F3540"/>
                </a:solidFill>
                <a:uFill>
                  <a:solidFill>
                    <a:srgbClr val="0000FF"/>
                  </a:solidFill>
                </a:uFill>
                <a:latin typeface="Klint Pro" panose="020D0503020204080204" pitchFamily="34" charset="77"/>
              </a:rPr>
              <a:t>datacvr.virk.dk</a:t>
            </a:r>
            <a:r>
              <a:rPr lang="da-DK" sz="2000" i="1" dirty="0">
                <a:solidFill>
                  <a:srgbClr val="1F3540"/>
                </a:solidFill>
                <a:uFill>
                  <a:solidFill>
                    <a:srgbClr val="0000FF"/>
                  </a:solidFill>
                </a:uFill>
                <a:latin typeface="Klint Pro" panose="020D0503020204080204" pitchFamily="34" charset="77"/>
              </a:rPr>
              <a:t>/</a:t>
            </a:r>
            <a:br>
              <a:rPr lang="da-DK" sz="2000" i="1" dirty="0">
                <a:solidFill>
                  <a:srgbClr val="1F3540"/>
                </a:solidFill>
                <a:uFill>
                  <a:solidFill>
                    <a:srgbClr val="0000FF"/>
                  </a:solidFill>
                </a:uFill>
                <a:latin typeface="Klint Pro" panose="020D0503020204080204" pitchFamily="34" charset="77"/>
              </a:rPr>
            </a:br>
            <a:r>
              <a:rPr lang="da-DK" sz="2000" i="1" dirty="0">
                <a:solidFill>
                  <a:srgbClr val="1F3540"/>
                </a:solidFill>
                <a:uFill>
                  <a:solidFill>
                    <a:srgbClr val="0000FF"/>
                  </a:solidFill>
                </a:uFill>
                <a:latin typeface="Klint Pro" panose="020D0503020204080204" pitchFamily="34" charset="77"/>
              </a:rPr>
              <a:t>data/</a:t>
            </a:r>
            <a:endParaRPr lang="da-DK" sz="2000" i="1" dirty="0">
              <a:solidFill>
                <a:srgbClr val="1F3540"/>
              </a:solidFill>
              <a:uFill>
                <a:solidFill>
                  <a:srgbClr val="0000FF"/>
                </a:solidFill>
              </a:uFill>
              <a:latin typeface="Klint Pro" panose="020D0503020204080204" pitchFamily="34" charset="77"/>
              <a:hlinkClick r:id="rId2"/>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Billeder og sociale medier…"/>
          <p:cNvSpPr txBox="1">
            <a:spLocks noGrp="1"/>
          </p:cNvSpPr>
          <p:nvPr>
            <p:ph type="title" idx="4294967295"/>
          </p:nvPr>
        </p:nvSpPr>
        <p:spPr>
          <a:xfrm>
            <a:off x="-1" y="710189"/>
            <a:ext cx="12281152" cy="1221153"/>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Billeder og sociale medier </a:t>
            </a:r>
          </a:p>
          <a:p>
            <a:pPr algn="ctr">
              <a:lnSpc>
                <a:spcPct val="110000"/>
              </a:lnSpc>
              <a:spcBef>
                <a:spcPts val="500"/>
              </a:spcBef>
              <a:defRPr sz="3000" spc="-62">
                <a:solidFill>
                  <a:srgbClr val="F35364"/>
                </a:solidFill>
                <a:latin typeface="Klint Pro Regular"/>
                <a:ea typeface="Klint Pro Regular"/>
                <a:cs typeface="Klint Pro Regular"/>
                <a:sym typeface="Klint Pro Regular"/>
              </a:defRPr>
            </a:pPr>
            <a:r>
              <a:t>(fra datatilsynet)   </a:t>
            </a:r>
          </a:p>
        </p:txBody>
      </p:sp>
      <p:sp>
        <p:nvSpPr>
          <p:cNvPr id="238" name="Når du skriver tekster og uploader billeder på sociale netværk som Facebook, Instagram, Twitter o. lign,  er det ofte noget, der berører andre personer.…"/>
          <p:cNvSpPr txBox="1"/>
          <p:nvPr/>
        </p:nvSpPr>
        <p:spPr>
          <a:xfrm>
            <a:off x="1300420" y="2931481"/>
            <a:ext cx="4834710" cy="49834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Når du skriver tekster og uploader billeder på sociale netværk som Facebook, Instagram, Twitter o. lign, </a:t>
            </a:r>
            <a:br/>
            <a:r>
              <a:t>er det ofte noget, der berører andre personer.</a:t>
            </a:r>
          </a:p>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Det, som du skriver om en person, falder ind under begrebet ”personoplysninger”.</a:t>
            </a:r>
          </a:p>
        </p:txBody>
      </p:sp>
      <p:sp>
        <p:nvSpPr>
          <p:cNvPr id="239" name="Et billede med andre personer, som du lægger på nettet, er også en personoplysning om de personer, der er på billedet.…"/>
          <p:cNvSpPr txBox="1"/>
          <p:nvPr/>
        </p:nvSpPr>
        <p:spPr>
          <a:xfrm>
            <a:off x="6146020" y="2931481"/>
            <a:ext cx="4834710" cy="49834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Et billede med andre personer, som du lægger på nettet, er også en personoplysning om de personer, der er på billedet.</a:t>
            </a:r>
          </a:p>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En oplysning er en "personoplysning" hvis bare én person kan finde ud af, hvem det handler om. Det kan altså godt være personoplysninger, selv om du ikke skriver et navn.</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Eksempel"/>
          <p:cNvSpPr txBox="1">
            <a:spLocks noGrp="1"/>
          </p:cNvSpPr>
          <p:nvPr>
            <p:ph type="title" idx="4294967295"/>
          </p:nvPr>
        </p:nvSpPr>
        <p:spPr>
          <a:xfrm>
            <a:off x="-1" y="240290"/>
            <a:ext cx="12281152" cy="1450764"/>
          </a:xfrm>
          <a:prstGeom prst="rect">
            <a:avLst/>
          </a:prstGeom>
        </p:spPr>
        <p:txBody>
          <a:bodyPr lIns="0" tIns="0" rIns="0" bIns="0"/>
          <a:lstStyle>
            <a:lvl1pPr algn="ctr">
              <a:defRPr spc="-100">
                <a:solidFill>
                  <a:srgbClr val="F35364"/>
                </a:solidFill>
                <a:latin typeface="Klint Pro Regular"/>
                <a:ea typeface="Klint Pro Regular"/>
                <a:cs typeface="Klint Pro Regular"/>
                <a:sym typeface="Klint Pro Regular"/>
              </a:defRPr>
            </a:lvl1pPr>
          </a:lstStyle>
          <a:p>
            <a:r>
              <a:t>Eksempel</a:t>
            </a:r>
          </a:p>
        </p:txBody>
      </p:sp>
      <p:sp>
        <p:nvSpPr>
          <p:cNvPr id="242" name="Det vil sige, at:…"/>
          <p:cNvSpPr txBox="1">
            <a:spLocks noGrp="1"/>
          </p:cNvSpPr>
          <p:nvPr>
            <p:ph type="body" sz="half" idx="4294967295"/>
          </p:nvPr>
        </p:nvSpPr>
        <p:spPr>
          <a:xfrm>
            <a:off x="1488927" y="2313329"/>
            <a:ext cx="4912829" cy="5471708"/>
          </a:xfrm>
          <a:prstGeom prst="rect">
            <a:avLst/>
          </a:prstGeom>
        </p:spPr>
        <p:txBody>
          <a:bodyPr/>
          <a:lstStyle/>
          <a:p>
            <a:pPr marL="0" indent="0">
              <a:buSzTx/>
              <a:buNone/>
              <a:defRPr sz="2000">
                <a:latin typeface="Klint Pro Light"/>
                <a:ea typeface="Klint Pro Light"/>
                <a:cs typeface="Klint Pro Light"/>
                <a:sym typeface="Klint Pro Medium"/>
              </a:defRPr>
            </a:pPr>
            <a:r>
              <a:rPr sz="1700" b="1" dirty="0">
                <a:latin typeface="Klint Pro Light" panose="020D0303020204080204" pitchFamily="34" charset="77"/>
              </a:rPr>
              <a:t>Det </a:t>
            </a:r>
            <a:r>
              <a:rPr sz="1700" b="1" dirty="0" err="1">
                <a:latin typeface="Klint Pro Light" panose="020D0303020204080204" pitchFamily="34" charset="77"/>
              </a:rPr>
              <a:t>vil</a:t>
            </a:r>
            <a:r>
              <a:rPr sz="1700" b="1" dirty="0">
                <a:latin typeface="Klint Pro Light" panose="020D0303020204080204" pitchFamily="34" charset="77"/>
              </a:rPr>
              <a:t> </a:t>
            </a:r>
            <a:r>
              <a:rPr sz="1700" b="1" dirty="0" err="1">
                <a:latin typeface="Klint Pro Light" panose="020D0303020204080204" pitchFamily="34" charset="77"/>
              </a:rPr>
              <a:t>sige</a:t>
            </a:r>
            <a:r>
              <a:rPr sz="1700" b="1" dirty="0">
                <a:latin typeface="Klint Pro Light" panose="020D0303020204080204" pitchFamily="34" charset="77"/>
              </a:rPr>
              <a:t>, at:</a:t>
            </a:r>
          </a:p>
          <a:p>
            <a:pPr marL="384047" lvl="1" indent="-182879">
              <a:spcBef>
                <a:spcPts val="1700"/>
              </a:spcBef>
              <a:buClr>
                <a:srgbClr val="F35364"/>
              </a:buClr>
              <a:defRPr sz="2000"/>
            </a:pPr>
            <a:r>
              <a:rPr sz="1700" u="sng" dirty="0">
                <a:solidFill>
                  <a:srgbClr val="E15F67"/>
                </a:solidFill>
              </a:rPr>
              <a:t>HVIS</a:t>
            </a:r>
            <a:r>
              <a:rPr sz="1700" dirty="0"/>
              <a:t> </a:t>
            </a:r>
            <a:r>
              <a:rPr sz="1700" dirty="0" err="1"/>
              <a:t>jeg</a:t>
            </a:r>
            <a:r>
              <a:rPr sz="1700" dirty="0"/>
              <a:t> for </a:t>
            </a:r>
            <a:r>
              <a:rPr sz="1700" dirty="0" err="1"/>
              <a:t>eksempel</a:t>
            </a:r>
            <a:r>
              <a:rPr sz="1700" dirty="0"/>
              <a:t> </a:t>
            </a:r>
            <a:r>
              <a:rPr sz="1700" dirty="0" err="1"/>
              <a:t>skriver</a:t>
            </a:r>
            <a:r>
              <a:rPr sz="1700" dirty="0"/>
              <a:t> </a:t>
            </a:r>
            <a:r>
              <a:rPr sz="1700" dirty="0" err="1"/>
              <a:t>til</a:t>
            </a:r>
            <a:r>
              <a:rPr sz="1700" dirty="0"/>
              <a:t> </a:t>
            </a:r>
            <a:r>
              <a:rPr sz="1700" dirty="0" err="1"/>
              <a:t>en</a:t>
            </a:r>
            <a:r>
              <a:rPr sz="1700" dirty="0"/>
              <a:t> </a:t>
            </a:r>
            <a:r>
              <a:rPr sz="1700" dirty="0" err="1"/>
              <a:t>virksomhed</a:t>
            </a:r>
            <a:r>
              <a:rPr sz="1700" dirty="0"/>
              <a:t> </a:t>
            </a:r>
            <a:r>
              <a:rPr sz="1700" dirty="0" err="1"/>
              <a:t>på</a:t>
            </a:r>
            <a:r>
              <a:rPr sz="1700" dirty="0"/>
              <a:t> Facebook, at </a:t>
            </a:r>
            <a:r>
              <a:rPr sz="1700" dirty="0" err="1"/>
              <a:t>en</a:t>
            </a:r>
            <a:r>
              <a:rPr sz="1700" dirty="0"/>
              <a:t> </a:t>
            </a:r>
            <a:r>
              <a:rPr sz="1700" dirty="0" err="1"/>
              <a:t>af</a:t>
            </a:r>
            <a:r>
              <a:rPr sz="1700" dirty="0"/>
              <a:t> </a:t>
            </a:r>
            <a:r>
              <a:rPr sz="1700" dirty="0" err="1"/>
              <a:t>deres</a:t>
            </a:r>
            <a:r>
              <a:rPr sz="1700" dirty="0"/>
              <a:t> </a:t>
            </a:r>
            <a:r>
              <a:rPr sz="1700" dirty="0" err="1"/>
              <a:t>medarbejdere</a:t>
            </a:r>
            <a:r>
              <a:rPr sz="1700" dirty="0"/>
              <a:t> </a:t>
            </a:r>
            <a:r>
              <a:rPr sz="1700" dirty="0" err="1"/>
              <a:t>slingrer</a:t>
            </a:r>
            <a:r>
              <a:rPr sz="1700" dirty="0"/>
              <a:t> </a:t>
            </a:r>
            <a:r>
              <a:rPr sz="1700" dirty="0" err="1"/>
              <a:t>helt</a:t>
            </a:r>
            <a:r>
              <a:rPr sz="1700" dirty="0"/>
              <a:t> </a:t>
            </a:r>
            <a:r>
              <a:rPr sz="1700" dirty="0" err="1"/>
              <a:t>vildt</a:t>
            </a:r>
            <a:r>
              <a:rPr sz="1700" dirty="0"/>
              <a:t> </a:t>
            </a:r>
            <a:r>
              <a:rPr sz="1700" dirty="0" err="1"/>
              <a:t>på</a:t>
            </a:r>
            <a:r>
              <a:rPr sz="1700" dirty="0"/>
              <a:t> </a:t>
            </a:r>
            <a:r>
              <a:rPr sz="1700" dirty="0" err="1"/>
              <a:t>motorvejen</a:t>
            </a:r>
            <a:r>
              <a:rPr sz="1700" dirty="0"/>
              <a:t>, </a:t>
            </a:r>
            <a:r>
              <a:rPr sz="1700" dirty="0" err="1"/>
              <a:t>fordi</a:t>
            </a:r>
            <a:r>
              <a:rPr sz="1700" dirty="0"/>
              <a:t> </a:t>
            </a:r>
            <a:r>
              <a:rPr sz="1700" dirty="0" err="1"/>
              <a:t>han</a:t>
            </a:r>
            <a:r>
              <a:rPr sz="1700" dirty="0"/>
              <a:t> </a:t>
            </a:r>
            <a:r>
              <a:rPr sz="1700" dirty="0" err="1"/>
              <a:t>sidder</a:t>
            </a:r>
            <a:r>
              <a:rPr sz="1700" dirty="0"/>
              <a:t> </a:t>
            </a:r>
            <a:r>
              <a:rPr sz="1700" dirty="0" err="1"/>
              <a:t>og</a:t>
            </a:r>
            <a:r>
              <a:rPr sz="1700" dirty="0"/>
              <a:t> taster </a:t>
            </a:r>
            <a:r>
              <a:rPr sz="1700" dirty="0" err="1"/>
              <a:t>på</a:t>
            </a:r>
            <a:r>
              <a:rPr sz="1700" dirty="0"/>
              <a:t> sin </a:t>
            </a:r>
            <a:r>
              <a:rPr sz="1700" dirty="0" err="1"/>
              <a:t>telefon</a:t>
            </a:r>
            <a:r>
              <a:rPr sz="1700" dirty="0"/>
              <a:t>, OG </a:t>
            </a:r>
            <a:r>
              <a:rPr sz="1700" dirty="0" err="1"/>
              <a:t>jeg</a:t>
            </a:r>
            <a:r>
              <a:rPr sz="1700" dirty="0"/>
              <a:t> </a:t>
            </a:r>
            <a:r>
              <a:rPr sz="1700" dirty="0" err="1"/>
              <a:t>skriver</a:t>
            </a:r>
            <a:r>
              <a:rPr sz="1700" dirty="0"/>
              <a:t> </a:t>
            </a:r>
            <a:r>
              <a:rPr sz="1700" dirty="0" err="1"/>
              <a:t>medarbejderens</a:t>
            </a:r>
            <a:r>
              <a:rPr sz="1700" dirty="0"/>
              <a:t> </a:t>
            </a:r>
            <a:r>
              <a:rPr sz="1700" dirty="0" err="1"/>
              <a:t>nummerplade</a:t>
            </a:r>
            <a:r>
              <a:rPr sz="1700" dirty="0"/>
              <a:t> </a:t>
            </a:r>
            <a:r>
              <a:rPr sz="1700" dirty="0" err="1"/>
              <a:t>i</a:t>
            </a:r>
            <a:r>
              <a:rPr sz="1700" dirty="0"/>
              <a:t> </a:t>
            </a:r>
            <a:r>
              <a:rPr sz="1700" dirty="0" err="1"/>
              <a:t>beskeden</a:t>
            </a:r>
            <a:r>
              <a:rPr sz="1700" dirty="0"/>
              <a:t>(</a:t>
            </a:r>
            <a:r>
              <a:rPr sz="1700" dirty="0" err="1"/>
              <a:t>så</a:t>
            </a:r>
            <a:r>
              <a:rPr sz="1700" dirty="0"/>
              <a:t> de </a:t>
            </a:r>
            <a:r>
              <a:rPr sz="1700" dirty="0" err="1"/>
              <a:t>kan</a:t>
            </a:r>
            <a:r>
              <a:rPr sz="1700" dirty="0"/>
              <a:t> </a:t>
            </a:r>
            <a:r>
              <a:rPr sz="1700" dirty="0" err="1"/>
              <a:t>finde</a:t>
            </a:r>
            <a:r>
              <a:rPr sz="1700" dirty="0"/>
              <a:t> ham </a:t>
            </a:r>
            <a:r>
              <a:rPr sz="1700" dirty="0" err="1"/>
              <a:t>og</a:t>
            </a:r>
            <a:r>
              <a:rPr sz="1700" dirty="0"/>
              <a:t> </a:t>
            </a:r>
            <a:r>
              <a:rPr sz="1700" dirty="0" err="1"/>
              <a:t>tage</a:t>
            </a:r>
            <a:r>
              <a:rPr sz="1700" dirty="0"/>
              <a:t> </a:t>
            </a:r>
            <a:r>
              <a:rPr sz="1700" dirty="0" err="1"/>
              <a:t>en</a:t>
            </a:r>
            <a:r>
              <a:rPr sz="1700" dirty="0"/>
              <a:t> </a:t>
            </a:r>
            <a:r>
              <a:rPr sz="1700" dirty="0" err="1"/>
              <a:t>kammeratlig</a:t>
            </a:r>
            <a:r>
              <a:rPr sz="1700" dirty="0"/>
              <a:t> </a:t>
            </a:r>
            <a:r>
              <a:rPr sz="1700" dirty="0" err="1"/>
              <a:t>samtale</a:t>
            </a:r>
            <a:r>
              <a:rPr sz="1700" dirty="0"/>
              <a:t> med ham)</a:t>
            </a:r>
          </a:p>
        </p:txBody>
      </p:sp>
      <p:sp>
        <p:nvSpPr>
          <p:cNvPr id="243" name="SÅ er det en personhenførbar oplysning, fordi man kan identificere ham via nummerpladen kombineret med info om ansatte i firmaet (og det er i øvrigt også en oplysning om en lovovertrædelse).…"/>
          <p:cNvSpPr txBox="1"/>
          <p:nvPr/>
        </p:nvSpPr>
        <p:spPr>
          <a:xfrm>
            <a:off x="6671197" y="2800671"/>
            <a:ext cx="4062956" cy="47443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sz="1700" u="sng" dirty="0">
                <a:solidFill>
                  <a:srgbClr val="E15F67"/>
                </a:solidFill>
              </a:rPr>
              <a:t>SÅ</a:t>
            </a:r>
            <a:r>
              <a:rPr sz="1700" dirty="0"/>
              <a:t> er det </a:t>
            </a:r>
            <a:r>
              <a:rPr sz="1700" dirty="0" err="1"/>
              <a:t>en</a:t>
            </a:r>
            <a:r>
              <a:rPr sz="1700" dirty="0"/>
              <a:t> </a:t>
            </a:r>
            <a:r>
              <a:rPr sz="1700" dirty="0" err="1"/>
              <a:t>personhenførbar</a:t>
            </a:r>
            <a:r>
              <a:rPr sz="1700" dirty="0"/>
              <a:t> </a:t>
            </a:r>
            <a:r>
              <a:rPr sz="1700" dirty="0" err="1"/>
              <a:t>oplysning</a:t>
            </a:r>
            <a:r>
              <a:rPr sz="1700" dirty="0"/>
              <a:t>, </a:t>
            </a:r>
            <a:r>
              <a:rPr sz="1700" dirty="0" err="1"/>
              <a:t>fordi</a:t>
            </a:r>
            <a:r>
              <a:rPr sz="1700" dirty="0"/>
              <a:t> man </a:t>
            </a:r>
            <a:r>
              <a:rPr sz="1700" dirty="0" err="1"/>
              <a:t>kan</a:t>
            </a:r>
            <a:r>
              <a:rPr sz="1700" dirty="0"/>
              <a:t> </a:t>
            </a:r>
            <a:r>
              <a:rPr sz="1700" dirty="0" err="1"/>
              <a:t>identificere</a:t>
            </a:r>
            <a:r>
              <a:rPr sz="1700" dirty="0"/>
              <a:t> ham via </a:t>
            </a:r>
            <a:r>
              <a:rPr sz="1700" dirty="0" err="1"/>
              <a:t>nummerpladen</a:t>
            </a:r>
            <a:r>
              <a:rPr sz="1700" dirty="0"/>
              <a:t> </a:t>
            </a:r>
            <a:r>
              <a:rPr sz="1700" dirty="0" err="1"/>
              <a:t>kombineret</a:t>
            </a:r>
            <a:r>
              <a:rPr sz="1700" dirty="0"/>
              <a:t> med info om </a:t>
            </a:r>
            <a:r>
              <a:rPr sz="1700" dirty="0" err="1"/>
              <a:t>ansatte</a:t>
            </a:r>
            <a:r>
              <a:rPr sz="1700" dirty="0"/>
              <a:t> </a:t>
            </a:r>
            <a:r>
              <a:rPr sz="1700" dirty="0" err="1"/>
              <a:t>i</a:t>
            </a:r>
            <a:r>
              <a:rPr sz="1700" dirty="0"/>
              <a:t> </a:t>
            </a:r>
            <a:r>
              <a:rPr sz="1700" dirty="0" err="1"/>
              <a:t>firmaet</a:t>
            </a:r>
            <a:r>
              <a:rPr sz="1700" dirty="0"/>
              <a:t> (</a:t>
            </a:r>
            <a:r>
              <a:rPr sz="1700" dirty="0" err="1"/>
              <a:t>og</a:t>
            </a:r>
            <a:r>
              <a:rPr sz="1700" dirty="0"/>
              <a:t> det er </a:t>
            </a:r>
            <a:r>
              <a:rPr sz="1700" dirty="0" err="1"/>
              <a:t>i</a:t>
            </a:r>
            <a:r>
              <a:rPr sz="1700" dirty="0"/>
              <a:t> </a:t>
            </a:r>
            <a:r>
              <a:rPr sz="1700" dirty="0" err="1"/>
              <a:t>øvrigt</a:t>
            </a:r>
            <a:r>
              <a:rPr sz="1700" dirty="0"/>
              <a:t> </a:t>
            </a:r>
            <a:r>
              <a:rPr sz="1700" dirty="0" err="1"/>
              <a:t>også</a:t>
            </a:r>
            <a:r>
              <a:rPr sz="1700" dirty="0"/>
              <a:t> </a:t>
            </a:r>
            <a:r>
              <a:rPr sz="1700" dirty="0" err="1"/>
              <a:t>en</a:t>
            </a:r>
            <a:r>
              <a:rPr sz="1700" dirty="0"/>
              <a:t> </a:t>
            </a:r>
            <a:r>
              <a:rPr sz="1700" dirty="0" err="1"/>
              <a:t>oplysning</a:t>
            </a:r>
            <a:r>
              <a:rPr sz="1700" dirty="0"/>
              <a:t> om </a:t>
            </a:r>
            <a:r>
              <a:rPr sz="1700" dirty="0" err="1"/>
              <a:t>en</a:t>
            </a:r>
            <a:r>
              <a:rPr sz="1700" dirty="0"/>
              <a:t> </a:t>
            </a:r>
            <a:r>
              <a:rPr sz="1700" dirty="0" err="1"/>
              <a:t>lovovertrædelse</a:t>
            </a:r>
            <a:r>
              <a:rPr sz="1700" dirty="0"/>
              <a:t>).</a:t>
            </a:r>
            <a:endParaRPr sz="1700" dirty="0">
              <a:latin typeface="Arial"/>
              <a:ea typeface="Arial"/>
              <a:cs typeface="Arial"/>
              <a:sym typeface="Arial"/>
            </a:endParaRPr>
          </a:p>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sz="1700" dirty="0" err="1"/>
              <a:t>Oplysningen</a:t>
            </a:r>
            <a:r>
              <a:rPr sz="1700" dirty="0"/>
              <a:t> </a:t>
            </a:r>
            <a:r>
              <a:rPr sz="1700" dirty="0" err="1"/>
              <a:t>skal</a:t>
            </a:r>
            <a:r>
              <a:rPr sz="1700" dirty="0"/>
              <a:t> </a:t>
            </a:r>
            <a:r>
              <a:rPr sz="1700" dirty="0" err="1"/>
              <a:t>slettes</a:t>
            </a:r>
            <a:r>
              <a:rPr sz="1700" dirty="0"/>
              <a:t> </a:t>
            </a:r>
            <a:r>
              <a:rPr sz="1700" dirty="0" err="1"/>
              <a:t>eller</a:t>
            </a:r>
            <a:r>
              <a:rPr sz="1700" dirty="0"/>
              <a:t> </a:t>
            </a:r>
            <a:r>
              <a:rPr sz="1700" dirty="0" err="1"/>
              <a:t>han</a:t>
            </a:r>
            <a:r>
              <a:rPr sz="1700" dirty="0"/>
              <a:t> </a:t>
            </a:r>
            <a:r>
              <a:rPr sz="1700" dirty="0" err="1"/>
              <a:t>skal</a:t>
            </a:r>
            <a:r>
              <a:rPr sz="1700" dirty="0"/>
              <a:t> give </a:t>
            </a:r>
            <a:r>
              <a:rPr sz="1700" dirty="0" err="1"/>
              <a:t>samtykke</a:t>
            </a:r>
            <a:r>
              <a:rPr sz="1700" dirty="0"/>
              <a:t> </a:t>
            </a:r>
            <a:r>
              <a:rPr sz="1700" dirty="0" err="1"/>
              <a:t>til</a:t>
            </a:r>
            <a:r>
              <a:rPr sz="1700" dirty="0"/>
              <a:t>, at det </a:t>
            </a:r>
            <a:r>
              <a:rPr sz="1700" dirty="0" err="1"/>
              <a:t>fortsat</a:t>
            </a:r>
            <a:r>
              <a:rPr sz="1700" dirty="0"/>
              <a:t> er </a:t>
            </a:r>
            <a:r>
              <a:rPr sz="1700" dirty="0" err="1"/>
              <a:t>offentliggjort</a:t>
            </a:r>
            <a:r>
              <a:rPr sz="1700" dirty="0"/>
              <a:t> (</a:t>
            </a:r>
            <a:r>
              <a:rPr sz="1700" dirty="0" err="1"/>
              <a:t>som</a:t>
            </a:r>
            <a:r>
              <a:rPr sz="1700" dirty="0"/>
              <a:t> om…)</a:t>
            </a:r>
            <a:endParaRPr sz="1700" dirty="0">
              <a:latin typeface="Times Roman"/>
              <a:ea typeface="Times Roman"/>
              <a:cs typeface="Times Roman"/>
              <a:sym typeface="Times Roman"/>
            </a:endParaRPr>
          </a:p>
        </p:txBody>
      </p:sp>
      <p:pic>
        <p:nvPicPr>
          <p:cNvPr id="244" name="car-g6f8f84bcc_640.png" descr="car-g6f8f84bcc_640.png"/>
          <p:cNvPicPr>
            <a:picLocks noChangeAspect="1"/>
          </p:cNvPicPr>
          <p:nvPr/>
        </p:nvPicPr>
        <p:blipFill>
          <a:blip r:embed="rId2"/>
          <a:stretch>
            <a:fillRect/>
          </a:stretch>
        </p:blipFill>
        <p:spPr>
          <a:xfrm>
            <a:off x="1758422" y="4041400"/>
            <a:ext cx="4912775" cy="2456388"/>
          </a:xfrm>
          <a:prstGeom prst="rect">
            <a:avLst/>
          </a:prstGeom>
          <a:ln w="12700">
            <a:miter lim="400000"/>
          </a:ln>
        </p:spPr>
      </p:pic>
      <p:sp>
        <p:nvSpPr>
          <p:cNvPr id="245" name="https://pixabay.com/da/illustrations/bil-vintage-k%C3%B8ret%C3%B8jer-automobil-4985962/"/>
          <p:cNvSpPr txBox="1"/>
          <p:nvPr/>
        </p:nvSpPr>
        <p:spPr>
          <a:xfrm>
            <a:off x="1664442" y="5847575"/>
            <a:ext cx="3753354" cy="396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700" i="1">
                <a:solidFill>
                  <a:srgbClr val="1F3540"/>
                </a:solidFill>
                <a:latin typeface="Klint Pro Light"/>
                <a:ea typeface="Klint Pro Light"/>
                <a:cs typeface="Klint Pro Light"/>
                <a:sym typeface="Klint Pro Light"/>
              </a:defRPr>
            </a:pPr>
            <a:r>
              <a:rPr dirty="0"/>
              <a:t>https://</a:t>
            </a:r>
            <a:r>
              <a:rPr dirty="0" err="1"/>
              <a:t>pixabay.com</a:t>
            </a:r>
            <a:r>
              <a:rPr dirty="0"/>
              <a:t>/da/illustrations/bil-vintage-k%C3%B8ret%C3%B8jer-automobil-4985962/</a:t>
            </a:r>
            <a:endParaRPr sz="1200" dirty="0">
              <a:latin typeface="Times Roman"/>
              <a:ea typeface="Times Roman"/>
              <a:cs typeface="Times Roman"/>
              <a:sym typeface="Times Roman"/>
            </a:endParaRPr>
          </a:p>
          <a:p>
            <a:pPr>
              <a:defRPr sz="700" i="1">
                <a:solidFill>
                  <a:srgbClr val="1F3540"/>
                </a:solidFill>
                <a:latin typeface="Klint Pro Light"/>
                <a:ea typeface="Klint Pro Light"/>
                <a:cs typeface="Klint Pro Light"/>
                <a:sym typeface="Klint Pro Light"/>
              </a:defRPr>
            </a:pPr>
            <a:endParaRPr sz="1200" dirty="0">
              <a:latin typeface="Times Roman"/>
              <a:ea typeface="Times Roman"/>
              <a:cs typeface="Times Roman"/>
              <a:sym typeface="Times Roman"/>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Eksempel"/>
          <p:cNvSpPr txBox="1">
            <a:spLocks noGrp="1"/>
          </p:cNvSpPr>
          <p:nvPr>
            <p:ph type="title" idx="4294967295"/>
          </p:nvPr>
        </p:nvSpPr>
        <p:spPr>
          <a:xfrm>
            <a:off x="-1" y="240290"/>
            <a:ext cx="12281152" cy="1450764"/>
          </a:xfrm>
          <a:prstGeom prst="rect">
            <a:avLst/>
          </a:prstGeom>
        </p:spPr>
        <p:txBody>
          <a:bodyPr lIns="0" tIns="0" rIns="0" bIns="0"/>
          <a:lstStyle>
            <a:lvl1pPr algn="ctr">
              <a:defRPr spc="-100">
                <a:solidFill>
                  <a:srgbClr val="F35364"/>
                </a:solidFill>
                <a:latin typeface="Klint Pro Regular"/>
                <a:ea typeface="Klint Pro Regular"/>
                <a:cs typeface="Klint Pro Regular"/>
                <a:sym typeface="Klint Pro Regular"/>
              </a:defRPr>
            </a:lvl1pPr>
          </a:lstStyle>
          <a:p>
            <a:r>
              <a:t>Eksempel</a:t>
            </a:r>
          </a:p>
        </p:txBody>
      </p:sp>
      <p:sp>
        <p:nvSpPr>
          <p:cNvPr id="248" name="Eller:…"/>
          <p:cNvSpPr txBox="1">
            <a:spLocks noGrp="1"/>
          </p:cNvSpPr>
          <p:nvPr>
            <p:ph type="body" sz="half" idx="4294967295"/>
          </p:nvPr>
        </p:nvSpPr>
        <p:spPr>
          <a:xfrm>
            <a:off x="1488927" y="2313329"/>
            <a:ext cx="5058678" cy="5471708"/>
          </a:xfrm>
          <a:prstGeom prst="rect">
            <a:avLst/>
          </a:prstGeom>
        </p:spPr>
        <p:txBody>
          <a:bodyPr/>
          <a:lstStyle/>
          <a:p>
            <a:pPr marL="0" indent="0">
              <a:buSzTx/>
              <a:buNone/>
              <a:defRPr sz="2000">
                <a:latin typeface="Klint Pro Light"/>
                <a:ea typeface="Klint Pro Light"/>
                <a:cs typeface="Klint Pro Light"/>
                <a:sym typeface="Klint Pro Medium"/>
              </a:defRPr>
            </a:pPr>
            <a:r>
              <a:rPr b="1" dirty="0">
                <a:latin typeface="Klint Pro Light" panose="020D0303020204080204" pitchFamily="34" charset="77"/>
              </a:rPr>
              <a:t>Eller:</a:t>
            </a:r>
          </a:p>
          <a:p>
            <a:pPr marL="384047" lvl="1" indent="-182879">
              <a:spcBef>
                <a:spcPts val="1700"/>
              </a:spcBef>
              <a:buClr>
                <a:srgbClr val="F35364"/>
              </a:buClr>
              <a:defRPr sz="2000"/>
            </a:pPr>
            <a:r>
              <a:rPr u="sng" dirty="0">
                <a:solidFill>
                  <a:srgbClr val="E15F67"/>
                </a:solidFill>
              </a:rPr>
              <a:t>HVIS</a:t>
            </a:r>
            <a:r>
              <a:rPr dirty="0"/>
              <a:t> </a:t>
            </a:r>
            <a:r>
              <a:rPr dirty="0" err="1"/>
              <a:t>ejendomsserviceteknikeren</a:t>
            </a:r>
            <a:r>
              <a:rPr dirty="0"/>
              <a:t> </a:t>
            </a:r>
            <a:r>
              <a:rPr dirty="0" err="1"/>
              <a:t>bliver</a:t>
            </a:r>
            <a:r>
              <a:rPr dirty="0"/>
              <a:t> </a:t>
            </a:r>
            <a:r>
              <a:rPr dirty="0" err="1"/>
              <a:t>så</a:t>
            </a:r>
            <a:r>
              <a:rPr dirty="0"/>
              <a:t> </a:t>
            </a:r>
            <a:r>
              <a:rPr dirty="0" err="1"/>
              <a:t>træt</a:t>
            </a:r>
            <a:r>
              <a:rPr dirty="0"/>
              <a:t> at </a:t>
            </a:r>
            <a:r>
              <a:rPr dirty="0" err="1"/>
              <a:t>hærværk</a:t>
            </a:r>
            <a:r>
              <a:rPr dirty="0"/>
              <a:t> </a:t>
            </a:r>
            <a:r>
              <a:rPr dirty="0" err="1"/>
              <a:t>i</a:t>
            </a:r>
            <a:r>
              <a:rPr dirty="0"/>
              <a:t> </a:t>
            </a:r>
            <a:r>
              <a:rPr dirty="0" err="1"/>
              <a:t>sportshallen</a:t>
            </a:r>
            <a:r>
              <a:rPr dirty="0"/>
              <a:t>, at </a:t>
            </a:r>
            <a:r>
              <a:rPr dirty="0" err="1"/>
              <a:t>han</a:t>
            </a:r>
            <a:r>
              <a:rPr dirty="0"/>
              <a:t> </a:t>
            </a:r>
            <a:r>
              <a:rPr dirty="0" err="1"/>
              <a:t>offentliggør</a:t>
            </a:r>
            <a:r>
              <a:rPr dirty="0"/>
              <a:t> </a:t>
            </a:r>
            <a:r>
              <a:rPr dirty="0" err="1"/>
              <a:t>overvågningsbilleder</a:t>
            </a:r>
            <a:r>
              <a:rPr dirty="0"/>
              <a:t>, </a:t>
            </a:r>
            <a:r>
              <a:rPr dirty="0" err="1"/>
              <a:t>så</a:t>
            </a:r>
            <a:r>
              <a:rPr dirty="0"/>
              <a:t> de </a:t>
            </a:r>
            <a:r>
              <a:rPr dirty="0" err="1"/>
              <a:t>skyldige</a:t>
            </a:r>
            <a:r>
              <a:rPr dirty="0"/>
              <a:t> </a:t>
            </a:r>
            <a:r>
              <a:rPr dirty="0" err="1"/>
              <a:t>kan</a:t>
            </a:r>
            <a:r>
              <a:rPr dirty="0"/>
              <a:t> </a:t>
            </a:r>
            <a:r>
              <a:rPr dirty="0" err="1"/>
              <a:t>blive</a:t>
            </a:r>
            <a:r>
              <a:rPr dirty="0"/>
              <a:t> </a:t>
            </a:r>
            <a:r>
              <a:rPr dirty="0" err="1"/>
              <a:t>fundet</a:t>
            </a:r>
            <a:r>
              <a:rPr dirty="0"/>
              <a:t> </a:t>
            </a:r>
            <a:r>
              <a:rPr dirty="0" err="1"/>
              <a:t>og</a:t>
            </a:r>
            <a:r>
              <a:rPr dirty="0"/>
              <a:t> </a:t>
            </a:r>
            <a:r>
              <a:rPr dirty="0" err="1"/>
              <a:t>erstatte</a:t>
            </a:r>
            <a:r>
              <a:rPr dirty="0"/>
              <a:t> det </a:t>
            </a:r>
            <a:r>
              <a:rPr dirty="0" err="1"/>
              <a:t>ødelagte</a:t>
            </a:r>
            <a:r>
              <a:rPr dirty="0"/>
              <a:t>/</a:t>
            </a:r>
            <a:r>
              <a:rPr dirty="0" err="1"/>
              <a:t>blive</a:t>
            </a:r>
            <a:r>
              <a:rPr dirty="0"/>
              <a:t> </a:t>
            </a:r>
            <a:r>
              <a:rPr dirty="0" err="1"/>
              <a:t>straffet</a:t>
            </a:r>
            <a:r>
              <a:rPr dirty="0"/>
              <a:t>/</a:t>
            </a:r>
            <a:r>
              <a:rPr dirty="0" err="1"/>
              <a:t>forstå</a:t>
            </a:r>
            <a:r>
              <a:rPr dirty="0"/>
              <a:t> </a:t>
            </a:r>
            <a:r>
              <a:rPr dirty="0" err="1"/>
              <a:t>konsekvenserne</a:t>
            </a:r>
            <a:r>
              <a:rPr dirty="0"/>
              <a:t>…</a:t>
            </a:r>
          </a:p>
          <a:p>
            <a:pPr marL="384047" lvl="1" indent="-182879">
              <a:spcBef>
                <a:spcPts val="1700"/>
              </a:spcBef>
              <a:buClr>
                <a:srgbClr val="F35364"/>
              </a:buClr>
              <a:defRPr sz="2000"/>
            </a:pPr>
            <a:r>
              <a:rPr u="sng" dirty="0">
                <a:solidFill>
                  <a:srgbClr val="E15F67"/>
                </a:solidFill>
              </a:rPr>
              <a:t>SÅ</a:t>
            </a:r>
            <a:r>
              <a:rPr dirty="0"/>
              <a:t> er det </a:t>
            </a:r>
            <a:r>
              <a:rPr dirty="0" err="1"/>
              <a:t>en</a:t>
            </a:r>
            <a:r>
              <a:rPr dirty="0"/>
              <a:t> </a:t>
            </a:r>
            <a:r>
              <a:rPr dirty="0" err="1"/>
              <a:t>personhenførbar</a:t>
            </a:r>
            <a:r>
              <a:rPr dirty="0"/>
              <a:t> </a:t>
            </a:r>
            <a:br>
              <a:rPr lang="da-DK" dirty="0"/>
            </a:br>
            <a:r>
              <a:rPr dirty="0" err="1"/>
              <a:t>oplysning</a:t>
            </a:r>
            <a:r>
              <a:rPr dirty="0"/>
              <a:t> (det er jo hele </a:t>
            </a:r>
            <a:r>
              <a:rPr dirty="0" err="1"/>
              <a:t>idéen</a:t>
            </a:r>
            <a:r>
              <a:rPr dirty="0"/>
              <a:t>) </a:t>
            </a:r>
            <a:r>
              <a:rPr dirty="0" err="1"/>
              <a:t>og</a:t>
            </a:r>
            <a:r>
              <a:rPr dirty="0"/>
              <a:t> </a:t>
            </a:r>
            <a:r>
              <a:rPr dirty="0" err="1"/>
              <a:t>dermed</a:t>
            </a:r>
            <a:r>
              <a:rPr dirty="0"/>
              <a:t> </a:t>
            </a:r>
            <a:r>
              <a:rPr dirty="0" err="1"/>
              <a:t>brud</a:t>
            </a:r>
            <a:r>
              <a:rPr dirty="0"/>
              <a:t> </a:t>
            </a:r>
            <a:r>
              <a:rPr dirty="0" err="1"/>
              <a:t>på</a:t>
            </a:r>
            <a:r>
              <a:rPr dirty="0"/>
              <a:t> </a:t>
            </a:r>
            <a:r>
              <a:rPr dirty="0" err="1"/>
              <a:t>persondatabeskyttelse</a:t>
            </a:r>
            <a:r>
              <a:rPr dirty="0"/>
              <a:t> (</a:t>
            </a:r>
            <a:r>
              <a:rPr dirty="0" err="1"/>
              <a:t>og</a:t>
            </a:r>
            <a:r>
              <a:rPr dirty="0"/>
              <a:t> det er </a:t>
            </a:r>
            <a:r>
              <a:rPr dirty="0" err="1"/>
              <a:t>i</a:t>
            </a:r>
            <a:r>
              <a:rPr dirty="0"/>
              <a:t> </a:t>
            </a:r>
            <a:r>
              <a:rPr dirty="0" err="1"/>
              <a:t>øvrigt</a:t>
            </a:r>
            <a:r>
              <a:rPr dirty="0"/>
              <a:t> </a:t>
            </a:r>
            <a:r>
              <a:rPr dirty="0" err="1"/>
              <a:t>også</a:t>
            </a:r>
            <a:r>
              <a:rPr dirty="0"/>
              <a:t> </a:t>
            </a:r>
            <a:r>
              <a:rPr dirty="0" err="1"/>
              <a:t>en</a:t>
            </a:r>
            <a:r>
              <a:rPr dirty="0"/>
              <a:t> </a:t>
            </a:r>
            <a:r>
              <a:rPr dirty="0" err="1"/>
              <a:t>oplysning</a:t>
            </a:r>
            <a:r>
              <a:rPr dirty="0"/>
              <a:t> om </a:t>
            </a:r>
            <a:r>
              <a:rPr dirty="0" err="1"/>
              <a:t>en</a:t>
            </a:r>
            <a:r>
              <a:rPr dirty="0"/>
              <a:t> </a:t>
            </a:r>
            <a:r>
              <a:rPr dirty="0" err="1"/>
              <a:t>lovovertrædelse</a:t>
            </a:r>
            <a:r>
              <a:rPr dirty="0"/>
              <a:t>).</a:t>
            </a:r>
          </a:p>
        </p:txBody>
      </p:sp>
      <p:sp>
        <p:nvSpPr>
          <p:cNvPr id="249" name="Oplysningerne skal slettes, og ejendomsserviceteknikeren risikerer bødestraf."/>
          <p:cNvSpPr txBox="1"/>
          <p:nvPr/>
        </p:nvSpPr>
        <p:spPr>
          <a:xfrm>
            <a:off x="6671197" y="2800671"/>
            <a:ext cx="4594107" cy="47443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Oplysningerne skal slettes, og ejendomsserviceteknikeren risikerer bødestraf.</a:t>
            </a:r>
            <a:endParaRPr>
              <a:latin typeface="Times Roman"/>
              <a:ea typeface="Times Roman"/>
              <a:cs typeface="Times Roman"/>
              <a:sym typeface="Times Roman"/>
            </a:endParaRPr>
          </a:p>
        </p:txBody>
      </p:sp>
      <p:pic>
        <p:nvPicPr>
          <p:cNvPr id="250" name="surveillance-camera-g04b774a53_640.jpg" descr="surveillance-camera-g04b774a53_640.jpg"/>
          <p:cNvPicPr>
            <a:picLocks noChangeAspect="1"/>
          </p:cNvPicPr>
          <p:nvPr/>
        </p:nvPicPr>
        <p:blipFill>
          <a:blip r:embed="rId2"/>
          <a:stretch>
            <a:fillRect/>
          </a:stretch>
        </p:blipFill>
        <p:spPr>
          <a:xfrm>
            <a:off x="7562453" y="3839007"/>
            <a:ext cx="2549801" cy="1912352"/>
          </a:xfrm>
          <a:prstGeom prst="rect">
            <a:avLst/>
          </a:prstGeom>
          <a:ln w="12700">
            <a:miter lim="400000"/>
          </a:ln>
        </p:spPr>
      </p:pic>
      <p:sp>
        <p:nvSpPr>
          <p:cNvPr id="251" name="https://pixabay.com/da/photos/overv%C3%A5gningskamera-kamera-sikkerhed-2841549/"/>
          <p:cNvSpPr txBox="1"/>
          <p:nvPr/>
        </p:nvSpPr>
        <p:spPr>
          <a:xfrm>
            <a:off x="7508752" y="5915927"/>
            <a:ext cx="2795405" cy="497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700" i="1">
                <a:solidFill>
                  <a:srgbClr val="1F3540"/>
                </a:solidFill>
                <a:latin typeface="Klint Pro Light"/>
                <a:ea typeface="Klint Pro Light"/>
                <a:cs typeface="Klint Pro Light"/>
                <a:sym typeface="Klint Pro Light"/>
              </a:defRPr>
            </a:pPr>
            <a:r>
              <a:t>https://pixabay.com/da/photos/overv%C3%A5gningskamera-kamera-sikkerhed-2841549/</a:t>
            </a:r>
            <a:endParaRPr sz="1200">
              <a:latin typeface="Times Roman"/>
              <a:ea typeface="Times Roman"/>
              <a:cs typeface="Times Roman"/>
              <a:sym typeface="Times Roman"/>
            </a:endParaRPr>
          </a:p>
          <a:p>
            <a:pPr>
              <a:defRPr sz="700" i="1">
                <a:solidFill>
                  <a:srgbClr val="1F3540"/>
                </a:solidFill>
                <a:latin typeface="Klint Pro Light"/>
                <a:ea typeface="Klint Pro Light"/>
                <a:cs typeface="Klint Pro Light"/>
                <a:sym typeface="Klint Pro Light"/>
              </a:defRPr>
            </a:pPr>
            <a:endParaRPr sz="1200">
              <a:latin typeface="Times Roman"/>
              <a:ea typeface="Times Roman"/>
              <a:cs typeface="Times Roman"/>
              <a:sym typeface="Times Roman"/>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76"/>
          <p:cNvSpPr txBox="1">
            <a:spLocks noGrp="1"/>
          </p:cNvSpPr>
          <p:nvPr>
            <p:ph type="sldNum" sz="quarter" idx="4294967295"/>
          </p:nvPr>
        </p:nvSpPr>
        <p:spPr>
          <a:xfrm>
            <a:off x="11681303" y="6556788"/>
            <a:ext cx="127001" cy="13707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lvl1pPr>
              <a:defRPr>
                <a:solidFill>
                  <a:srgbClr val="F35364"/>
                </a:solidFill>
              </a:defRPr>
            </a:lvl1pPr>
          </a:lstStyle>
          <a:p>
            <a:fld id="{86CB4B4D-7CA3-9044-876B-883B54F8677D}" type="slidenum">
              <a:t>2</a:t>
            </a:fld>
            <a:endParaRPr/>
          </a:p>
        </p:txBody>
      </p:sp>
      <p:sp>
        <p:nvSpPr>
          <p:cNvPr id="162" name="GDPR"/>
          <p:cNvSpPr txBox="1">
            <a:spLocks noGrp="1"/>
          </p:cNvSpPr>
          <p:nvPr>
            <p:ph type="title" idx="4294967295"/>
          </p:nvPr>
        </p:nvSpPr>
        <p:spPr>
          <a:xfrm>
            <a:off x="-1" y="329190"/>
            <a:ext cx="12281152" cy="1450764"/>
          </a:xfrm>
          <a:prstGeom prst="rect">
            <a:avLst/>
          </a:prstGeom>
        </p:spPr>
        <p:txBody>
          <a:bodyPr lIns="0" tIns="0" rIns="0" bIns="0"/>
          <a:lstStyle>
            <a:lvl1pPr algn="ctr">
              <a:defRPr spc="-100">
                <a:solidFill>
                  <a:srgbClr val="F35364"/>
                </a:solidFill>
                <a:latin typeface="Klint Pro Regular"/>
                <a:ea typeface="Klint Pro Regular"/>
                <a:cs typeface="Klint Pro Regular"/>
                <a:sym typeface="Klint Pro Regular"/>
              </a:defRPr>
            </a:lvl1pPr>
          </a:lstStyle>
          <a:p>
            <a:r>
              <a:t>GDPR</a:t>
            </a:r>
          </a:p>
        </p:txBody>
      </p:sp>
      <p:sp>
        <p:nvSpPr>
          <p:cNvPr id="163" name="General data protection regulation…"/>
          <p:cNvSpPr txBox="1"/>
          <p:nvPr/>
        </p:nvSpPr>
        <p:spPr>
          <a:xfrm>
            <a:off x="3699" y="2654046"/>
            <a:ext cx="12184602" cy="7738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lnSpc>
                <a:spcPts val="4700"/>
              </a:lnSpc>
              <a:defRPr sz="2800">
                <a:solidFill>
                  <a:srgbClr val="404040"/>
                </a:solidFill>
                <a:latin typeface="Klint Pro Light"/>
                <a:ea typeface="Klint Pro Light"/>
                <a:cs typeface="Klint Pro Light"/>
                <a:sym typeface="Klint Pro Medium"/>
              </a:defRPr>
            </a:pPr>
            <a:r>
              <a:rPr b="1" dirty="0">
                <a:latin typeface="Klint Pro Light" panose="020D0303020204080204" pitchFamily="34" charset="77"/>
              </a:rPr>
              <a:t>General data protection regulation</a:t>
            </a:r>
            <a:endParaRPr lang="da-DK" b="1" dirty="0">
              <a:solidFill>
                <a:srgbClr val="000000"/>
              </a:solidFill>
              <a:latin typeface="Klint Pro Light" panose="020D0303020204080204" pitchFamily="34" charset="77"/>
            </a:endParaRPr>
          </a:p>
          <a:p>
            <a:pPr algn="ctr">
              <a:lnSpc>
                <a:spcPts val="3800"/>
              </a:lnSpc>
              <a:defRPr sz="2000" i="1">
                <a:solidFill>
                  <a:srgbClr val="1F3540"/>
                </a:solidFill>
                <a:latin typeface="Klint Pro Light"/>
                <a:ea typeface="Klint Pro Light"/>
                <a:cs typeface="Klint Pro Light"/>
                <a:sym typeface="Klint Pro Light"/>
              </a:defRPr>
            </a:pPr>
            <a:r>
              <a:rPr dirty="0" err="1"/>
              <a:t>eller</a:t>
            </a:r>
            <a:r>
              <a:rPr dirty="0"/>
              <a:t> </a:t>
            </a:r>
            <a:endParaRPr dirty="0">
              <a:solidFill>
                <a:srgbClr val="000000"/>
              </a:solidFill>
            </a:endParaRPr>
          </a:p>
          <a:p>
            <a:pPr algn="ctr">
              <a:lnSpc>
                <a:spcPts val="4700"/>
              </a:lnSpc>
              <a:defRPr sz="2800">
                <a:solidFill>
                  <a:srgbClr val="404040"/>
                </a:solidFill>
                <a:latin typeface="Klint Pro Light"/>
                <a:ea typeface="Klint Pro Light"/>
                <a:cs typeface="Klint Pro Light"/>
                <a:sym typeface="Klint Pro Medium"/>
              </a:defRPr>
            </a:pPr>
            <a:r>
              <a:rPr b="1" dirty="0" err="1">
                <a:latin typeface="Klint Pro Light" panose="020D0303020204080204" pitchFamily="34" charset="77"/>
              </a:rPr>
              <a:t>Persondataforordningen</a:t>
            </a:r>
            <a:endParaRPr b="1" dirty="0">
              <a:latin typeface="Klint Pro Light" panose="020D0303020204080204" pitchFamily="34" charset="77"/>
            </a:endParaRPr>
          </a:p>
          <a:p>
            <a:pPr algn="ctr">
              <a:lnSpc>
                <a:spcPts val="3800"/>
              </a:lnSpc>
              <a:defRPr sz="2000" i="1">
                <a:solidFill>
                  <a:srgbClr val="404040"/>
                </a:solidFill>
                <a:latin typeface="Klint Pro Light"/>
                <a:ea typeface="Klint Pro Light"/>
                <a:cs typeface="Klint Pro Light"/>
                <a:sym typeface="Klint Pro Light"/>
              </a:defRPr>
            </a:pPr>
            <a:r>
              <a:rPr dirty="0" err="1"/>
              <a:t>eller</a:t>
            </a:r>
            <a:endParaRPr dirty="0">
              <a:solidFill>
                <a:srgbClr val="000000"/>
              </a:solidFill>
            </a:endParaRPr>
          </a:p>
          <a:p>
            <a:pPr algn="ctr">
              <a:lnSpc>
                <a:spcPts val="4700"/>
              </a:lnSpc>
              <a:defRPr sz="2800">
                <a:solidFill>
                  <a:srgbClr val="404040"/>
                </a:solidFill>
                <a:latin typeface="Klint Pro Light"/>
                <a:ea typeface="Klint Pro Light"/>
                <a:cs typeface="Klint Pro Light"/>
                <a:sym typeface="Klint Pro Medium"/>
              </a:defRPr>
            </a:pPr>
            <a:r>
              <a:rPr b="1" dirty="0" err="1">
                <a:latin typeface="Klint Pro Light" panose="020D0303020204080204" pitchFamily="34" charset="77"/>
              </a:rPr>
              <a:t>Persondatabeskyttelse</a:t>
            </a:r>
            <a:endParaRPr b="1" dirty="0">
              <a:solidFill>
                <a:srgbClr val="000000"/>
              </a:solidFill>
              <a:latin typeface="Klint Pro Light" panose="020D0303020204080204" pitchFamily="34" charset="77"/>
              <a:ea typeface="Times Roman"/>
              <a:cs typeface="Times Roman"/>
              <a:sym typeface="Times Roman"/>
            </a:endParaRPr>
          </a:p>
          <a:p>
            <a:pPr algn="ctr">
              <a:lnSpc>
                <a:spcPts val="4300"/>
              </a:lnSpc>
              <a:defRPr sz="2400">
                <a:latin typeface="Klint Pro Regular"/>
                <a:ea typeface="Klint Pro Regular"/>
                <a:cs typeface="Klint Pro Regular"/>
                <a:sym typeface="Klint Pro Regular"/>
              </a:defRPr>
            </a:pPr>
            <a:endParaRPr dirty="0">
              <a:solidFill>
                <a:srgbClr val="404040"/>
              </a:solidFill>
            </a:endParaRPr>
          </a:p>
          <a:p>
            <a:pPr algn="ctr">
              <a:lnSpc>
                <a:spcPts val="3700"/>
              </a:lnSpc>
              <a:defRPr sz="1900" i="1">
                <a:solidFill>
                  <a:srgbClr val="404040"/>
                </a:solidFill>
                <a:latin typeface="Klint Pro Regular"/>
                <a:ea typeface="Klint Pro Regular"/>
                <a:cs typeface="Klint Pro Regular"/>
                <a:sym typeface="Klint Pro Regular"/>
              </a:defRPr>
            </a:pPr>
            <a:endParaRPr dirty="0">
              <a:latin typeface="Times Roman"/>
              <a:ea typeface="Times Roman"/>
              <a:cs typeface="Times Roman"/>
              <a:sym typeface="Times Roman"/>
            </a:endParaRPr>
          </a:p>
          <a:p>
            <a:pPr>
              <a:lnSpc>
                <a:spcPts val="4600"/>
              </a:lnSpc>
              <a:defRPr sz="2666">
                <a:latin typeface="Tw Cen MT"/>
                <a:ea typeface="Tw Cen MT"/>
                <a:cs typeface="Tw Cen MT"/>
                <a:sym typeface="Tw Cen MT"/>
              </a:defRPr>
            </a:pPr>
            <a:endParaRPr sz="1200" dirty="0"/>
          </a:p>
          <a:p>
            <a:pPr>
              <a:lnSpc>
                <a:spcPts val="4600"/>
              </a:lnSpc>
              <a:defRPr sz="2666" u="sng">
                <a:latin typeface="Tw Cen MT"/>
                <a:ea typeface="Tw Cen MT"/>
                <a:cs typeface="Tw Cen MT"/>
                <a:sym typeface="Tw Cen MT"/>
              </a:defRPr>
            </a:pPr>
            <a:endParaRPr sz="1200" u="none" dirty="0">
              <a:latin typeface="Times Roman"/>
              <a:ea typeface="Times Roman"/>
              <a:cs typeface="Times Roman"/>
              <a:sym typeface="Times Roman"/>
            </a:endParaRPr>
          </a:p>
          <a:p>
            <a:pPr>
              <a:lnSpc>
                <a:spcPts val="4600"/>
              </a:lnSpc>
              <a:defRPr sz="2666" u="sng">
                <a:latin typeface="Tw Cen MT"/>
                <a:ea typeface="Tw Cen MT"/>
                <a:cs typeface="Tw Cen MT"/>
                <a:sym typeface="Tw Cen MT"/>
              </a:defRPr>
            </a:pPr>
            <a:endParaRPr sz="1200" dirty="0"/>
          </a:p>
          <a:p>
            <a:pPr>
              <a:lnSpc>
                <a:spcPts val="4600"/>
              </a:lnSpc>
              <a:defRPr sz="2666" u="sng">
                <a:latin typeface="Tw Cen MT"/>
                <a:ea typeface="Tw Cen MT"/>
                <a:cs typeface="Tw Cen MT"/>
                <a:sym typeface="Tw Cen MT"/>
              </a:defRPr>
            </a:pPr>
            <a:endParaRPr sz="1200" dirty="0"/>
          </a:p>
          <a:p>
            <a:endParaRPr sz="1200" dirty="0"/>
          </a:p>
          <a:p>
            <a:endParaRPr sz="1200" dirty="0"/>
          </a:p>
          <a:p>
            <a:endParaRPr sz="1200" dirty="0"/>
          </a:p>
          <a:p>
            <a:endParaRPr sz="1200" dirty="0"/>
          </a:p>
          <a:p>
            <a:endParaRPr sz="1200" dirty="0"/>
          </a:p>
          <a:p>
            <a:endParaRPr sz="1200" dirty="0"/>
          </a:p>
          <a:p>
            <a:endParaRPr sz="1200" dirty="0"/>
          </a:p>
          <a:p>
            <a:endParaRPr sz="1200" dirty="0"/>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Billeder og sociale medier…"/>
          <p:cNvSpPr txBox="1">
            <a:spLocks noGrp="1"/>
          </p:cNvSpPr>
          <p:nvPr>
            <p:ph type="title" idx="4294967295"/>
          </p:nvPr>
        </p:nvSpPr>
        <p:spPr>
          <a:xfrm>
            <a:off x="-1" y="710189"/>
            <a:ext cx="12281152" cy="1221153"/>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Billeder og sociale medier </a:t>
            </a:r>
          </a:p>
          <a:p>
            <a:pPr algn="ctr">
              <a:defRPr sz="3000" spc="-62">
                <a:solidFill>
                  <a:srgbClr val="F35364"/>
                </a:solidFill>
                <a:latin typeface="Klint Pro Regular"/>
                <a:ea typeface="Klint Pro Regular"/>
                <a:cs typeface="Klint Pro Regular"/>
                <a:sym typeface="Klint Pro Regular"/>
              </a:defRPr>
            </a:pPr>
            <a:r>
              <a:t>(fra datatilsynet)   </a:t>
            </a:r>
          </a:p>
        </p:txBody>
      </p:sp>
      <p:sp>
        <p:nvSpPr>
          <p:cNvPr id="254" name="Når du offentliggør oplysninger om personer – f. eks når du skriver eller uploader billeder – skal du overholde databeskyttelsereglerne.…"/>
          <p:cNvSpPr txBox="1"/>
          <p:nvPr/>
        </p:nvSpPr>
        <p:spPr>
          <a:xfrm>
            <a:off x="1300420" y="2753681"/>
            <a:ext cx="4834710" cy="49834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700"/>
              </a:spcBef>
              <a:buClr>
                <a:srgbClr val="F35364"/>
              </a:buClr>
              <a:buSzPct val="100000"/>
              <a:buFont typeface="Trebuchet MS"/>
              <a:buChar char="◦"/>
              <a:defRPr>
                <a:solidFill>
                  <a:srgbClr val="404040"/>
                </a:solidFill>
                <a:latin typeface="Klint Pro Regular"/>
                <a:ea typeface="Klint Pro Regular"/>
                <a:cs typeface="Klint Pro Regular"/>
                <a:sym typeface="Klint Pro Regular"/>
              </a:defRPr>
            </a:pPr>
            <a:r>
              <a:t>Når du offentliggør oplysninger om personer – f. eks når du skriver eller uploader billeder – skal du overholde databeskyttelsereglerne.</a:t>
            </a:r>
          </a:p>
          <a:p>
            <a:pPr marL="384047" lvl="1" indent="-182879" defTabSz="914400">
              <a:lnSpc>
                <a:spcPct val="90000"/>
              </a:lnSpc>
              <a:spcBef>
                <a:spcPts val="1700"/>
              </a:spcBef>
              <a:buClr>
                <a:srgbClr val="F35364"/>
              </a:buClr>
              <a:buSzPct val="100000"/>
              <a:buFont typeface="Trebuchet MS"/>
              <a:buChar char="◦"/>
              <a:defRPr>
                <a:solidFill>
                  <a:srgbClr val="404040"/>
                </a:solidFill>
                <a:latin typeface="Klint Pro Regular"/>
                <a:ea typeface="Klint Pro Regular"/>
                <a:cs typeface="Klint Pro Regular"/>
                <a:sym typeface="Klint Pro Regular"/>
              </a:defRPr>
            </a:pPr>
            <a:r>
              <a:t>I de fleste tilfælde vil det, du lægger op </a:t>
            </a:r>
            <a:br/>
            <a:r>
              <a:t>på sociale netværk, være omfattet af de databeskyttelsesretlige regler. Reglerne gælder dog ikke, hvis det du skriver eller uploader kun omhandler </a:t>
            </a:r>
            <a:br/>
            <a:r>
              <a:t>dig selv.</a:t>
            </a:r>
          </a:p>
        </p:txBody>
      </p:sp>
      <p:sp>
        <p:nvSpPr>
          <p:cNvPr id="255" name="Inden du lægger noget op om andre end dig selv på sociale medier, bør du bruge din sunde fornuft og tænke over, om det kan genere den person, det handler om. Hvis du er i tvivl, så spørg vedkommende.…"/>
          <p:cNvSpPr txBox="1"/>
          <p:nvPr/>
        </p:nvSpPr>
        <p:spPr>
          <a:xfrm>
            <a:off x="6146020" y="2753681"/>
            <a:ext cx="4834710" cy="49834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700"/>
              </a:spcBef>
              <a:buClr>
                <a:srgbClr val="F35364"/>
              </a:buClr>
              <a:buSzPct val="100000"/>
              <a:buFont typeface="Trebuchet MS"/>
              <a:buChar char="◦"/>
              <a:defRPr>
                <a:solidFill>
                  <a:srgbClr val="404040"/>
                </a:solidFill>
                <a:latin typeface="Klint Pro Regular"/>
                <a:ea typeface="Klint Pro Regular"/>
                <a:cs typeface="Klint Pro Regular"/>
                <a:sym typeface="Klint Pro Regular"/>
              </a:defRPr>
            </a:pPr>
            <a:r>
              <a:rPr dirty="0" err="1"/>
              <a:t>Inden</a:t>
            </a:r>
            <a:r>
              <a:rPr dirty="0"/>
              <a:t> du </a:t>
            </a:r>
            <a:r>
              <a:rPr dirty="0" err="1"/>
              <a:t>lægger</a:t>
            </a:r>
            <a:r>
              <a:rPr dirty="0"/>
              <a:t> </a:t>
            </a:r>
            <a:r>
              <a:rPr dirty="0" err="1"/>
              <a:t>noget</a:t>
            </a:r>
            <a:r>
              <a:rPr dirty="0"/>
              <a:t> op om </a:t>
            </a:r>
            <a:r>
              <a:rPr dirty="0" err="1"/>
              <a:t>andre</a:t>
            </a:r>
            <a:r>
              <a:rPr dirty="0"/>
              <a:t> end dig </a:t>
            </a:r>
            <a:r>
              <a:rPr dirty="0" err="1"/>
              <a:t>selv</a:t>
            </a:r>
            <a:r>
              <a:rPr dirty="0"/>
              <a:t> </a:t>
            </a:r>
            <a:r>
              <a:rPr dirty="0" err="1"/>
              <a:t>på</a:t>
            </a:r>
            <a:r>
              <a:rPr dirty="0"/>
              <a:t> </a:t>
            </a:r>
            <a:r>
              <a:rPr dirty="0" err="1"/>
              <a:t>sociale</a:t>
            </a:r>
            <a:r>
              <a:rPr dirty="0"/>
              <a:t> </a:t>
            </a:r>
            <a:r>
              <a:rPr dirty="0" err="1"/>
              <a:t>medier</a:t>
            </a:r>
            <a:r>
              <a:rPr dirty="0"/>
              <a:t>, </a:t>
            </a:r>
            <a:r>
              <a:rPr dirty="0" err="1"/>
              <a:t>bør</a:t>
            </a:r>
            <a:r>
              <a:rPr dirty="0"/>
              <a:t> du </a:t>
            </a:r>
            <a:r>
              <a:rPr dirty="0" err="1"/>
              <a:t>bruge</a:t>
            </a:r>
            <a:r>
              <a:rPr dirty="0"/>
              <a:t> din </a:t>
            </a:r>
            <a:r>
              <a:rPr dirty="0" err="1"/>
              <a:t>sunde</a:t>
            </a:r>
            <a:r>
              <a:rPr dirty="0"/>
              <a:t> </a:t>
            </a:r>
            <a:r>
              <a:rPr dirty="0" err="1"/>
              <a:t>fornuft</a:t>
            </a:r>
            <a:r>
              <a:rPr dirty="0"/>
              <a:t> </a:t>
            </a:r>
            <a:r>
              <a:rPr dirty="0" err="1"/>
              <a:t>og</a:t>
            </a:r>
            <a:r>
              <a:rPr dirty="0"/>
              <a:t> </a:t>
            </a:r>
            <a:r>
              <a:rPr dirty="0" err="1"/>
              <a:t>tænke</a:t>
            </a:r>
            <a:r>
              <a:rPr dirty="0"/>
              <a:t> over, om det </a:t>
            </a:r>
            <a:r>
              <a:rPr dirty="0" err="1"/>
              <a:t>kan</a:t>
            </a:r>
            <a:r>
              <a:rPr dirty="0"/>
              <a:t> </a:t>
            </a:r>
            <a:r>
              <a:rPr dirty="0" err="1"/>
              <a:t>genere</a:t>
            </a:r>
            <a:r>
              <a:rPr dirty="0"/>
              <a:t> den person, det handler </a:t>
            </a:r>
            <a:r>
              <a:rPr dirty="0" err="1"/>
              <a:t>om.</a:t>
            </a:r>
            <a:r>
              <a:rPr dirty="0"/>
              <a:t> </a:t>
            </a:r>
            <a:r>
              <a:rPr dirty="0" err="1"/>
              <a:t>Hvis</a:t>
            </a:r>
            <a:r>
              <a:rPr dirty="0"/>
              <a:t> du er </a:t>
            </a:r>
            <a:r>
              <a:rPr dirty="0" err="1"/>
              <a:t>i</a:t>
            </a:r>
            <a:r>
              <a:rPr dirty="0"/>
              <a:t> </a:t>
            </a:r>
            <a:r>
              <a:rPr dirty="0" err="1"/>
              <a:t>tvivl</a:t>
            </a:r>
            <a:r>
              <a:rPr dirty="0"/>
              <a:t>, </a:t>
            </a:r>
            <a:r>
              <a:rPr dirty="0" err="1"/>
              <a:t>så</a:t>
            </a:r>
            <a:r>
              <a:rPr dirty="0"/>
              <a:t> </a:t>
            </a:r>
            <a:r>
              <a:rPr dirty="0" err="1"/>
              <a:t>spørg</a:t>
            </a:r>
            <a:r>
              <a:rPr dirty="0"/>
              <a:t> </a:t>
            </a:r>
            <a:r>
              <a:rPr dirty="0" err="1"/>
              <a:t>vedkommende</a:t>
            </a:r>
            <a:r>
              <a:rPr dirty="0"/>
              <a:t>.</a:t>
            </a:r>
          </a:p>
          <a:p>
            <a:pPr marL="384047" lvl="1" indent="-182879" defTabSz="914400">
              <a:lnSpc>
                <a:spcPct val="90000"/>
              </a:lnSpc>
              <a:spcBef>
                <a:spcPts val="1700"/>
              </a:spcBef>
              <a:buClr>
                <a:srgbClr val="F35364"/>
              </a:buClr>
              <a:buSzPct val="100000"/>
              <a:buFont typeface="Trebuchet MS"/>
              <a:buChar char="◦"/>
              <a:defRPr>
                <a:solidFill>
                  <a:srgbClr val="404040"/>
                </a:solidFill>
                <a:latin typeface="Klint Pro Regular"/>
                <a:ea typeface="Klint Pro Regular"/>
                <a:cs typeface="Klint Pro Regular"/>
                <a:sym typeface="Klint Pro Regular"/>
              </a:defRPr>
            </a:pPr>
            <a:r>
              <a:rPr dirty="0" err="1"/>
              <a:t>Hvis</a:t>
            </a:r>
            <a:r>
              <a:rPr dirty="0"/>
              <a:t> du har </a:t>
            </a:r>
            <a:r>
              <a:rPr dirty="0" err="1"/>
              <a:t>lagt</a:t>
            </a:r>
            <a:r>
              <a:rPr dirty="0"/>
              <a:t> </a:t>
            </a:r>
            <a:r>
              <a:rPr dirty="0" err="1"/>
              <a:t>noget</a:t>
            </a:r>
            <a:r>
              <a:rPr dirty="0"/>
              <a:t> op, </a:t>
            </a:r>
            <a:r>
              <a:rPr dirty="0" err="1"/>
              <a:t>som</a:t>
            </a:r>
            <a:r>
              <a:rPr dirty="0"/>
              <a:t> du </a:t>
            </a:r>
            <a:r>
              <a:rPr dirty="0" err="1"/>
              <a:t>troede</a:t>
            </a:r>
            <a:r>
              <a:rPr dirty="0"/>
              <a:t> var </a:t>
            </a:r>
            <a:r>
              <a:rPr dirty="0" err="1"/>
              <a:t>i</a:t>
            </a:r>
            <a:r>
              <a:rPr dirty="0"/>
              <a:t> </a:t>
            </a:r>
            <a:r>
              <a:rPr dirty="0" err="1"/>
              <a:t>orden</a:t>
            </a:r>
            <a:r>
              <a:rPr dirty="0"/>
              <a:t>, men det </a:t>
            </a:r>
            <a:r>
              <a:rPr dirty="0" err="1"/>
              <a:t>viser</a:t>
            </a:r>
            <a:r>
              <a:rPr dirty="0"/>
              <a:t> sig, at den </a:t>
            </a:r>
            <a:r>
              <a:rPr dirty="0" err="1"/>
              <a:t>anden</a:t>
            </a:r>
            <a:r>
              <a:rPr dirty="0"/>
              <a:t> person </a:t>
            </a:r>
            <a:r>
              <a:rPr dirty="0" err="1"/>
              <a:t>ikke</a:t>
            </a:r>
            <a:r>
              <a:rPr dirty="0"/>
              <a:t> </a:t>
            </a:r>
            <a:r>
              <a:rPr dirty="0" err="1"/>
              <a:t>bryder</a:t>
            </a:r>
            <a:r>
              <a:rPr dirty="0"/>
              <a:t> sig om det, </a:t>
            </a:r>
            <a:r>
              <a:rPr dirty="0" err="1"/>
              <a:t>så</a:t>
            </a:r>
            <a:r>
              <a:rPr dirty="0"/>
              <a:t> </a:t>
            </a:r>
            <a:r>
              <a:rPr dirty="0" err="1"/>
              <a:t>lyt</a:t>
            </a:r>
            <a:r>
              <a:rPr dirty="0"/>
              <a:t> </a:t>
            </a:r>
            <a:r>
              <a:rPr dirty="0" err="1"/>
              <a:t>til</a:t>
            </a:r>
            <a:r>
              <a:rPr dirty="0"/>
              <a:t> ham </a:t>
            </a:r>
            <a:r>
              <a:rPr dirty="0" err="1"/>
              <a:t>eller</a:t>
            </a:r>
            <a:r>
              <a:rPr dirty="0"/>
              <a:t> </a:t>
            </a:r>
            <a:r>
              <a:rPr dirty="0" err="1"/>
              <a:t>hende</a:t>
            </a:r>
            <a:r>
              <a:rPr dirty="0"/>
              <a:t>.</a:t>
            </a:r>
            <a:endParaRPr dirty="0">
              <a:latin typeface="Arial"/>
              <a:ea typeface="Arial"/>
              <a:cs typeface="Arial"/>
              <a:sym typeface="Arial"/>
            </a:endParaRPr>
          </a:p>
          <a:p>
            <a:pPr marL="384047" lvl="1" indent="-182879" defTabSz="914400">
              <a:lnSpc>
                <a:spcPct val="90000"/>
              </a:lnSpc>
              <a:spcBef>
                <a:spcPts val="1700"/>
              </a:spcBef>
              <a:buClr>
                <a:srgbClr val="F35364"/>
              </a:buClr>
              <a:buSzPct val="100000"/>
              <a:buFont typeface="Trebuchet MS"/>
              <a:buChar char="◦"/>
              <a:defRPr>
                <a:solidFill>
                  <a:srgbClr val="404040"/>
                </a:solidFill>
                <a:latin typeface="Klint Pro Regular"/>
                <a:ea typeface="Klint Pro Regular"/>
                <a:cs typeface="Klint Pro Regular"/>
                <a:sym typeface="Klint Pro Regular"/>
              </a:defRPr>
            </a:pPr>
            <a:r>
              <a:rPr dirty="0"/>
              <a:t>Det er </a:t>
            </a:r>
            <a:r>
              <a:rPr dirty="0" err="1"/>
              <a:t>også</a:t>
            </a:r>
            <a:r>
              <a:rPr dirty="0"/>
              <a:t> </a:t>
            </a:r>
            <a:r>
              <a:rPr dirty="0" err="1"/>
              <a:t>altid</a:t>
            </a:r>
            <a:r>
              <a:rPr dirty="0"/>
              <a:t> </a:t>
            </a:r>
            <a:r>
              <a:rPr dirty="0" err="1"/>
              <a:t>en</a:t>
            </a:r>
            <a:r>
              <a:rPr dirty="0"/>
              <a:t> god </a:t>
            </a:r>
            <a:r>
              <a:rPr dirty="0" err="1"/>
              <a:t>idé</a:t>
            </a:r>
            <a:r>
              <a:rPr dirty="0"/>
              <a:t> at passe </a:t>
            </a:r>
            <a:r>
              <a:rPr dirty="0" err="1"/>
              <a:t>på</a:t>
            </a:r>
            <a:r>
              <a:rPr dirty="0"/>
              <a:t> med, </a:t>
            </a:r>
            <a:r>
              <a:rPr dirty="0" err="1"/>
              <a:t>hvad</a:t>
            </a:r>
            <a:r>
              <a:rPr dirty="0"/>
              <a:t> du </a:t>
            </a:r>
            <a:r>
              <a:rPr dirty="0" err="1"/>
              <a:t>offentliggør</a:t>
            </a:r>
            <a:r>
              <a:rPr dirty="0"/>
              <a:t> om dig </a:t>
            </a:r>
            <a:r>
              <a:rPr dirty="0" err="1"/>
              <a:t>selv</a:t>
            </a:r>
            <a:r>
              <a:rPr dirty="0"/>
              <a:t>.</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Undtagelser"/>
          <p:cNvSpPr txBox="1">
            <a:spLocks noGrp="1"/>
          </p:cNvSpPr>
          <p:nvPr>
            <p:ph type="title" idx="4294967295"/>
          </p:nvPr>
        </p:nvSpPr>
        <p:spPr>
          <a:xfrm>
            <a:off x="-1" y="240290"/>
            <a:ext cx="12281152" cy="1450764"/>
          </a:xfrm>
          <a:prstGeom prst="rect">
            <a:avLst/>
          </a:prstGeom>
        </p:spPr>
        <p:txBody>
          <a:bodyPr lIns="0" tIns="0" rIns="0" bIns="0"/>
          <a:lstStyle>
            <a:lvl1pPr algn="ctr">
              <a:defRPr spc="-100">
                <a:solidFill>
                  <a:srgbClr val="F35364"/>
                </a:solidFill>
                <a:latin typeface="Klint Pro Regular"/>
                <a:ea typeface="Klint Pro Regular"/>
                <a:cs typeface="Klint Pro Regular"/>
                <a:sym typeface="Klint Pro Regular"/>
              </a:defRPr>
            </a:lvl1pPr>
          </a:lstStyle>
          <a:p>
            <a:r>
              <a:t>Undtagelser</a:t>
            </a:r>
          </a:p>
        </p:txBody>
      </p:sp>
      <p:sp>
        <p:nvSpPr>
          <p:cNvPr id="258" name="Behandlinger - undtaget fra databeskyttelsesreglerne  (fra datatilsynet.dk)…"/>
          <p:cNvSpPr txBox="1">
            <a:spLocks noGrp="1"/>
          </p:cNvSpPr>
          <p:nvPr>
            <p:ph type="body" sz="quarter" idx="4294967295"/>
          </p:nvPr>
        </p:nvSpPr>
        <p:spPr>
          <a:xfrm>
            <a:off x="2027857" y="2731213"/>
            <a:ext cx="8225436" cy="3089660"/>
          </a:xfrm>
          <a:prstGeom prst="rect">
            <a:avLst/>
          </a:prstGeom>
        </p:spPr>
        <p:txBody>
          <a:bodyPr>
            <a:normAutofit/>
          </a:bodyPr>
          <a:lstStyle/>
          <a:p>
            <a:pPr marL="0" indent="0" defTabSz="457200">
              <a:lnSpc>
                <a:spcPct val="100000"/>
              </a:lnSpc>
              <a:spcBef>
                <a:spcPts val="0"/>
              </a:spcBef>
              <a:buClrTx/>
              <a:buSzTx/>
              <a:buFontTx/>
              <a:buNone/>
              <a:defRPr sz="2000">
                <a:solidFill>
                  <a:srgbClr val="000000"/>
                </a:solidFill>
              </a:defRPr>
            </a:pPr>
            <a:r>
              <a:rPr sz="2000" b="1" dirty="0" err="1">
                <a:solidFill>
                  <a:srgbClr val="1F3540"/>
                </a:solidFill>
                <a:latin typeface="Klint Pro Light" panose="020D0303020204080204" pitchFamily="34" charset="77"/>
                <a:ea typeface="Klint Pro Light"/>
                <a:cs typeface="Klint Pro Light"/>
                <a:sym typeface="Klint Pro Medium"/>
              </a:rPr>
              <a:t>Behandlinger</a:t>
            </a:r>
            <a:r>
              <a:rPr sz="2000" b="1" dirty="0">
                <a:solidFill>
                  <a:srgbClr val="1F3540"/>
                </a:solidFill>
                <a:latin typeface="Klint Pro Light" panose="020D0303020204080204" pitchFamily="34" charset="77"/>
                <a:ea typeface="Klint Pro Light"/>
                <a:cs typeface="Klint Pro Light"/>
                <a:sym typeface="Klint Pro Medium"/>
              </a:rPr>
              <a:t> - </a:t>
            </a:r>
            <a:r>
              <a:rPr sz="2000" b="1" dirty="0" err="1">
                <a:solidFill>
                  <a:srgbClr val="1F3540"/>
                </a:solidFill>
                <a:latin typeface="Klint Pro Light" panose="020D0303020204080204" pitchFamily="34" charset="77"/>
                <a:ea typeface="Klint Pro Light"/>
                <a:cs typeface="Klint Pro Light"/>
                <a:sym typeface="Klint Pro Medium"/>
              </a:rPr>
              <a:t>undtaget</a:t>
            </a:r>
            <a:r>
              <a:rPr sz="2000" b="1" dirty="0">
                <a:solidFill>
                  <a:srgbClr val="1F3540"/>
                </a:solidFill>
                <a:latin typeface="Klint Pro Light" panose="020D0303020204080204" pitchFamily="34" charset="77"/>
                <a:ea typeface="Klint Pro Light"/>
                <a:cs typeface="Klint Pro Light"/>
                <a:sym typeface="Klint Pro Medium"/>
              </a:rPr>
              <a:t> </a:t>
            </a:r>
            <a:r>
              <a:rPr sz="2000" b="1" dirty="0" err="1">
                <a:solidFill>
                  <a:srgbClr val="1F3540"/>
                </a:solidFill>
                <a:latin typeface="Klint Pro Light" panose="020D0303020204080204" pitchFamily="34" charset="77"/>
                <a:ea typeface="Klint Pro Light"/>
                <a:cs typeface="Klint Pro Light"/>
                <a:sym typeface="Klint Pro Medium"/>
              </a:rPr>
              <a:t>fra</a:t>
            </a:r>
            <a:r>
              <a:rPr sz="2000" b="1" dirty="0">
                <a:solidFill>
                  <a:srgbClr val="1F3540"/>
                </a:solidFill>
                <a:latin typeface="Klint Pro Light" panose="020D0303020204080204" pitchFamily="34" charset="77"/>
                <a:ea typeface="Klint Pro Light"/>
                <a:cs typeface="Klint Pro Light"/>
                <a:sym typeface="Klint Pro Medium"/>
              </a:rPr>
              <a:t> </a:t>
            </a:r>
            <a:r>
              <a:rPr sz="2000" b="1" dirty="0" err="1">
                <a:solidFill>
                  <a:srgbClr val="1F3540"/>
                </a:solidFill>
                <a:latin typeface="Klint Pro Light" panose="020D0303020204080204" pitchFamily="34" charset="77"/>
                <a:ea typeface="Klint Pro Light"/>
                <a:cs typeface="Klint Pro Light"/>
                <a:sym typeface="Klint Pro Medium"/>
              </a:rPr>
              <a:t>databeskyttelsesreglerne</a:t>
            </a:r>
            <a:r>
              <a:rPr sz="2000" b="1" dirty="0">
                <a:solidFill>
                  <a:srgbClr val="1F3540"/>
                </a:solidFill>
                <a:latin typeface="Klint Pro Light" panose="020D0303020204080204" pitchFamily="34" charset="77"/>
              </a:rPr>
              <a:t> </a:t>
            </a:r>
            <a:br>
              <a:rPr sz="2000" dirty="0">
                <a:solidFill>
                  <a:srgbClr val="1F3540"/>
                </a:solidFill>
              </a:rPr>
            </a:br>
            <a:r>
              <a:rPr sz="2000" dirty="0">
                <a:solidFill>
                  <a:srgbClr val="1F3540"/>
                </a:solidFill>
                <a:latin typeface="Klint Pro" panose="020D0503020204080204" pitchFamily="34" charset="77"/>
              </a:rPr>
              <a:t>(</a:t>
            </a:r>
            <a:r>
              <a:rPr sz="2000" dirty="0" err="1">
                <a:solidFill>
                  <a:srgbClr val="1F3540"/>
                </a:solidFill>
                <a:latin typeface="Klint Pro" panose="020D0503020204080204" pitchFamily="34" charset="77"/>
              </a:rPr>
              <a:t>fra</a:t>
            </a:r>
            <a:r>
              <a:rPr sz="2000" dirty="0">
                <a:solidFill>
                  <a:srgbClr val="1F3540"/>
                </a:solidFill>
                <a:latin typeface="Klint Pro" panose="020D0503020204080204" pitchFamily="34" charset="77"/>
              </a:rPr>
              <a:t> </a:t>
            </a:r>
            <a:r>
              <a:rPr sz="2000" dirty="0" err="1">
                <a:solidFill>
                  <a:srgbClr val="1F3540"/>
                </a:solidFill>
                <a:latin typeface="Klint Pro" panose="020D0503020204080204" pitchFamily="34" charset="77"/>
              </a:rPr>
              <a:t>datatilsynet.dk</a:t>
            </a:r>
            <a:r>
              <a:rPr sz="2000" dirty="0">
                <a:solidFill>
                  <a:srgbClr val="1F3540"/>
                </a:solidFill>
                <a:latin typeface="Klint Pro" panose="020D0503020204080204" pitchFamily="34" charset="77"/>
              </a:rPr>
              <a:t>)</a:t>
            </a:r>
            <a:endParaRPr sz="2000" dirty="0">
              <a:solidFill>
                <a:srgbClr val="1F3540"/>
              </a:solidFill>
              <a:latin typeface="Klint Pro" panose="020D0503020204080204" pitchFamily="34" charset="77"/>
              <a:ea typeface="Times Roman"/>
              <a:cs typeface="Times Roman"/>
              <a:sym typeface="Times Roman"/>
            </a:endParaRPr>
          </a:p>
          <a:p>
            <a:pPr marL="0" indent="0" defTabSz="457200">
              <a:lnSpc>
                <a:spcPct val="100000"/>
              </a:lnSpc>
              <a:spcBef>
                <a:spcPts val="0"/>
              </a:spcBef>
              <a:buClrTx/>
              <a:buSzTx/>
              <a:buFontTx/>
              <a:buNone/>
              <a:defRPr sz="2000">
                <a:solidFill>
                  <a:srgbClr val="000000"/>
                </a:solidFill>
              </a:defRPr>
            </a:pPr>
            <a:endParaRPr lang="da-DK" sz="2000" dirty="0">
              <a:solidFill>
                <a:srgbClr val="1F3540"/>
              </a:solidFill>
              <a:latin typeface="Klint Pro" panose="020D0503020204080204" pitchFamily="34" charset="77"/>
            </a:endParaRPr>
          </a:p>
          <a:p>
            <a:pPr marL="0" indent="0" defTabSz="457200">
              <a:lnSpc>
                <a:spcPct val="100000"/>
              </a:lnSpc>
              <a:spcBef>
                <a:spcPts val="0"/>
              </a:spcBef>
              <a:buClrTx/>
              <a:buSzTx/>
              <a:buFontTx/>
              <a:buNone/>
              <a:defRPr sz="2000">
                <a:solidFill>
                  <a:srgbClr val="000000"/>
                </a:solidFill>
              </a:defRPr>
            </a:pPr>
            <a:r>
              <a:rPr sz="2000" dirty="0">
                <a:solidFill>
                  <a:srgbClr val="1F3540"/>
                </a:solidFill>
                <a:latin typeface="Klint Pro" panose="020D0503020204080204" pitchFamily="34" charset="77"/>
              </a:rPr>
              <a:t>‘</a:t>
            </a:r>
            <a:r>
              <a:rPr sz="2000" dirty="0" err="1">
                <a:solidFill>
                  <a:srgbClr val="1F3540"/>
                </a:solidFill>
                <a:latin typeface="Klint Pro" panose="020D0503020204080204" pitchFamily="34" charset="77"/>
              </a:rPr>
              <a:t>Databeskyttelsesreglerne</a:t>
            </a:r>
            <a:r>
              <a:rPr sz="2000" dirty="0">
                <a:solidFill>
                  <a:srgbClr val="1F3540"/>
                </a:solidFill>
                <a:latin typeface="Klint Pro" panose="020D0503020204080204" pitchFamily="34" charset="77"/>
              </a:rPr>
              <a:t> </a:t>
            </a:r>
            <a:r>
              <a:rPr sz="2000" dirty="0" err="1">
                <a:solidFill>
                  <a:srgbClr val="1F3540"/>
                </a:solidFill>
                <a:latin typeface="Klint Pro" panose="020D0503020204080204" pitchFamily="34" charset="77"/>
              </a:rPr>
              <a:t>gælder</a:t>
            </a:r>
            <a:r>
              <a:rPr sz="2000" dirty="0">
                <a:solidFill>
                  <a:srgbClr val="1F3540"/>
                </a:solidFill>
                <a:latin typeface="Klint Pro" panose="020D0503020204080204" pitchFamily="34" charset="77"/>
              </a:rPr>
              <a:t> </a:t>
            </a:r>
            <a:r>
              <a:rPr sz="2000" dirty="0" err="1">
                <a:solidFill>
                  <a:srgbClr val="1F3540"/>
                </a:solidFill>
                <a:latin typeface="Klint Pro" panose="020D0503020204080204" pitchFamily="34" charset="77"/>
              </a:rPr>
              <a:t>ikke</a:t>
            </a:r>
            <a:r>
              <a:rPr sz="2000" dirty="0">
                <a:solidFill>
                  <a:srgbClr val="1F3540"/>
                </a:solidFill>
                <a:latin typeface="Klint Pro" panose="020D0503020204080204" pitchFamily="34" charset="77"/>
              </a:rPr>
              <a:t> for </a:t>
            </a:r>
            <a:r>
              <a:rPr sz="2000" dirty="0" err="1">
                <a:solidFill>
                  <a:srgbClr val="1F3540"/>
                </a:solidFill>
                <a:latin typeface="Klint Pro" panose="020D0503020204080204" pitchFamily="34" charset="77"/>
              </a:rPr>
              <a:t>en</a:t>
            </a:r>
            <a:r>
              <a:rPr sz="2000" dirty="0">
                <a:solidFill>
                  <a:srgbClr val="1F3540"/>
                </a:solidFill>
                <a:latin typeface="Klint Pro" panose="020D0503020204080204" pitchFamily="34" charset="77"/>
              </a:rPr>
              <a:t> </a:t>
            </a:r>
            <a:r>
              <a:rPr sz="2000" dirty="0" err="1">
                <a:solidFill>
                  <a:srgbClr val="1F3540"/>
                </a:solidFill>
                <a:latin typeface="Klint Pro" panose="020D0503020204080204" pitchFamily="34" charset="77"/>
              </a:rPr>
              <a:t>fysisk</a:t>
            </a:r>
            <a:r>
              <a:rPr sz="2000" dirty="0">
                <a:solidFill>
                  <a:srgbClr val="1F3540"/>
                </a:solidFill>
                <a:latin typeface="Klint Pro" panose="020D0503020204080204" pitchFamily="34" charset="77"/>
              </a:rPr>
              <a:t> persons </a:t>
            </a:r>
            <a:r>
              <a:rPr sz="2000" dirty="0" err="1">
                <a:solidFill>
                  <a:srgbClr val="1F3540"/>
                </a:solidFill>
                <a:latin typeface="Klint Pro" panose="020D0503020204080204" pitchFamily="34" charset="77"/>
              </a:rPr>
              <a:t>behandling</a:t>
            </a:r>
            <a:r>
              <a:rPr sz="2000" dirty="0">
                <a:solidFill>
                  <a:srgbClr val="1F3540"/>
                </a:solidFill>
                <a:latin typeface="Klint Pro" panose="020D0503020204080204" pitchFamily="34" charset="77"/>
              </a:rPr>
              <a:t> </a:t>
            </a:r>
            <a:r>
              <a:rPr sz="2000" dirty="0" err="1">
                <a:solidFill>
                  <a:srgbClr val="1F3540"/>
                </a:solidFill>
                <a:latin typeface="Klint Pro" panose="020D0503020204080204" pitchFamily="34" charset="77"/>
              </a:rPr>
              <a:t>af</a:t>
            </a:r>
            <a:r>
              <a:rPr sz="2000" dirty="0">
                <a:solidFill>
                  <a:srgbClr val="1F3540"/>
                </a:solidFill>
                <a:latin typeface="Klint Pro" panose="020D0503020204080204" pitchFamily="34" charset="77"/>
              </a:rPr>
              <a:t> </a:t>
            </a:r>
            <a:r>
              <a:rPr sz="2000" dirty="0" err="1">
                <a:solidFill>
                  <a:srgbClr val="1F3540"/>
                </a:solidFill>
                <a:latin typeface="Klint Pro" panose="020D0503020204080204" pitchFamily="34" charset="77"/>
              </a:rPr>
              <a:t>personoplysninger</a:t>
            </a:r>
            <a:r>
              <a:rPr sz="2000" dirty="0">
                <a:solidFill>
                  <a:srgbClr val="1F3540"/>
                </a:solidFill>
                <a:latin typeface="Klint Pro" panose="020D0503020204080204" pitchFamily="34" charset="77"/>
              </a:rPr>
              <a:t> om </a:t>
            </a:r>
            <a:r>
              <a:rPr sz="2000" dirty="0" err="1">
                <a:solidFill>
                  <a:srgbClr val="1F3540"/>
                </a:solidFill>
                <a:latin typeface="Klint Pro" panose="020D0503020204080204" pitchFamily="34" charset="77"/>
              </a:rPr>
              <a:t>andre</a:t>
            </a:r>
            <a:r>
              <a:rPr sz="2000" dirty="0">
                <a:solidFill>
                  <a:srgbClr val="1F3540"/>
                </a:solidFill>
                <a:latin typeface="Klint Pro" panose="020D0503020204080204" pitchFamily="34" charset="77"/>
              </a:rPr>
              <a:t> under </a:t>
            </a:r>
            <a:r>
              <a:rPr sz="2000" dirty="0" err="1">
                <a:solidFill>
                  <a:srgbClr val="1F3540"/>
                </a:solidFill>
                <a:latin typeface="Klint Pro" panose="020D0503020204080204" pitchFamily="34" charset="77"/>
              </a:rPr>
              <a:t>en</a:t>
            </a:r>
            <a:r>
              <a:rPr sz="2000" dirty="0">
                <a:solidFill>
                  <a:srgbClr val="1F3540"/>
                </a:solidFill>
                <a:latin typeface="Klint Pro" panose="020D0503020204080204" pitchFamily="34" charset="77"/>
              </a:rPr>
              <a:t> rent </a:t>
            </a:r>
            <a:r>
              <a:rPr sz="2000" dirty="0" err="1">
                <a:solidFill>
                  <a:srgbClr val="1F3540"/>
                </a:solidFill>
                <a:latin typeface="Klint Pro" panose="020D0503020204080204" pitchFamily="34" charset="77"/>
              </a:rPr>
              <a:t>personlig</a:t>
            </a:r>
            <a:r>
              <a:rPr sz="2000" dirty="0">
                <a:solidFill>
                  <a:srgbClr val="1F3540"/>
                </a:solidFill>
                <a:latin typeface="Klint Pro" panose="020D0503020204080204" pitchFamily="34" charset="77"/>
              </a:rPr>
              <a:t> </a:t>
            </a:r>
            <a:r>
              <a:rPr sz="2000" dirty="0" err="1">
                <a:solidFill>
                  <a:srgbClr val="1F3540"/>
                </a:solidFill>
                <a:latin typeface="Klint Pro" panose="020D0503020204080204" pitchFamily="34" charset="77"/>
              </a:rPr>
              <a:t>eller</a:t>
            </a:r>
            <a:r>
              <a:rPr sz="2000" dirty="0">
                <a:solidFill>
                  <a:srgbClr val="1F3540"/>
                </a:solidFill>
                <a:latin typeface="Klint Pro" panose="020D0503020204080204" pitchFamily="34" charset="77"/>
              </a:rPr>
              <a:t> </a:t>
            </a:r>
            <a:r>
              <a:rPr sz="2000" dirty="0" err="1">
                <a:solidFill>
                  <a:srgbClr val="1F3540"/>
                </a:solidFill>
                <a:latin typeface="Klint Pro" panose="020D0503020204080204" pitchFamily="34" charset="77"/>
              </a:rPr>
              <a:t>familiemæssig</a:t>
            </a:r>
            <a:r>
              <a:rPr sz="2000" dirty="0">
                <a:solidFill>
                  <a:srgbClr val="1F3540"/>
                </a:solidFill>
                <a:latin typeface="Klint Pro" panose="020D0503020204080204" pitchFamily="34" charset="77"/>
              </a:rPr>
              <a:t> </a:t>
            </a:r>
            <a:r>
              <a:rPr sz="2000" dirty="0" err="1">
                <a:solidFill>
                  <a:srgbClr val="1F3540"/>
                </a:solidFill>
                <a:latin typeface="Klint Pro" panose="020D0503020204080204" pitchFamily="34" charset="77"/>
              </a:rPr>
              <a:t>aktivitet</a:t>
            </a:r>
            <a:r>
              <a:rPr sz="2000" dirty="0">
                <a:solidFill>
                  <a:srgbClr val="1F3540"/>
                </a:solidFill>
                <a:latin typeface="Klint Pro" panose="020D0503020204080204" pitchFamily="34" charset="77"/>
              </a:rPr>
              <a:t>.</a:t>
            </a:r>
            <a:endParaRPr lang="da-DK" sz="2000" dirty="0">
              <a:solidFill>
                <a:srgbClr val="1F3540"/>
              </a:solidFill>
              <a:latin typeface="Klint Pro" panose="020D0503020204080204" pitchFamily="34" charset="77"/>
            </a:endParaRPr>
          </a:p>
          <a:p>
            <a:pPr marL="0" indent="0" defTabSz="457200">
              <a:lnSpc>
                <a:spcPct val="100000"/>
              </a:lnSpc>
              <a:spcBef>
                <a:spcPts val="0"/>
              </a:spcBef>
              <a:buClrTx/>
              <a:buSzTx/>
              <a:buNone/>
              <a:defRPr sz="2000">
                <a:solidFill>
                  <a:srgbClr val="000000"/>
                </a:solidFill>
              </a:defRPr>
            </a:pPr>
            <a:endParaRPr lang="da-DK" sz="2000" dirty="0">
              <a:solidFill>
                <a:srgbClr val="1F3540"/>
              </a:solidFill>
              <a:latin typeface="Klint Pro" panose="020D0503020204080204" pitchFamily="34" charset="77"/>
            </a:endParaRPr>
          </a:p>
          <a:p>
            <a:pPr marL="0" indent="0" defTabSz="457200">
              <a:lnSpc>
                <a:spcPct val="100000"/>
              </a:lnSpc>
              <a:spcBef>
                <a:spcPts val="0"/>
              </a:spcBef>
              <a:buClrTx/>
              <a:buSzTx/>
              <a:buNone/>
              <a:defRPr sz="2000">
                <a:solidFill>
                  <a:srgbClr val="000000"/>
                </a:solidFill>
              </a:defRPr>
            </a:pPr>
            <a:r>
              <a:rPr lang="da-DK" sz="2000" dirty="0">
                <a:solidFill>
                  <a:srgbClr val="1F3540"/>
                </a:solidFill>
                <a:latin typeface="Klint Pro" panose="020D0503020204080204" pitchFamily="34" charset="77"/>
              </a:rPr>
              <a:t>Dette kan for eksempel omfatte korrespondance og førelse af en adressefortegnelse eller sociale netværksaktiviteter og onlineaktiviteter, som udøves som led i sådanne aktiviteter.’</a:t>
            </a:r>
            <a:endParaRPr lang="da-DK" sz="2000" dirty="0">
              <a:solidFill>
                <a:srgbClr val="1F3540"/>
              </a:solidFill>
              <a:latin typeface="Klint Pro" panose="020D0503020204080204" pitchFamily="34" charset="77"/>
              <a:ea typeface="Times Roman"/>
              <a:cs typeface="Times Roman"/>
              <a:sym typeface="Times Roman"/>
            </a:endParaRPr>
          </a:p>
          <a:p>
            <a:pPr marL="0" indent="0" defTabSz="457200">
              <a:lnSpc>
                <a:spcPct val="100000"/>
              </a:lnSpc>
              <a:spcBef>
                <a:spcPts val="0"/>
              </a:spcBef>
              <a:buClrTx/>
              <a:buSzTx/>
              <a:buFontTx/>
              <a:buNone/>
              <a:defRPr sz="2000">
                <a:solidFill>
                  <a:srgbClr val="000000"/>
                </a:solidFill>
              </a:defRPr>
            </a:pPr>
            <a:endParaRPr sz="2000" dirty="0">
              <a:solidFill>
                <a:srgbClr val="1F3540"/>
              </a:solidFill>
            </a:endParaRPr>
          </a:p>
          <a:p>
            <a:pPr marL="0" indent="0" defTabSz="457200">
              <a:lnSpc>
                <a:spcPts val="3800"/>
              </a:lnSpc>
              <a:spcBef>
                <a:spcPts val="0"/>
              </a:spcBef>
              <a:buClrTx/>
              <a:buSzTx/>
              <a:buFontTx/>
              <a:buNone/>
              <a:defRPr sz="2000">
                <a:solidFill>
                  <a:srgbClr val="E15F67"/>
                </a:solidFill>
              </a:defRPr>
            </a:pPr>
            <a:endParaRPr sz="1200" dirty="0">
              <a:latin typeface="Times Roman"/>
              <a:ea typeface="Times Roman"/>
              <a:cs typeface="Times Roman"/>
              <a:sym typeface="Times Roman"/>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Videregive data?"/>
          <p:cNvSpPr txBox="1">
            <a:spLocks noGrp="1"/>
          </p:cNvSpPr>
          <p:nvPr>
            <p:ph type="title" idx="4294967295"/>
          </p:nvPr>
        </p:nvSpPr>
        <p:spPr>
          <a:xfrm>
            <a:off x="-1" y="2402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Videregive data?</a:t>
            </a:r>
            <a:r>
              <a:rPr sz="1200" spc="-25"/>
              <a:t> </a:t>
            </a:r>
          </a:p>
        </p:txBody>
      </p:sp>
      <p:sp>
        <p:nvSpPr>
          <p:cNvPr id="262" name="Fra brugdata.dk:…"/>
          <p:cNvSpPr txBox="1">
            <a:spLocks noGrp="1"/>
          </p:cNvSpPr>
          <p:nvPr>
            <p:ph type="body" sz="half" idx="4294967295"/>
          </p:nvPr>
        </p:nvSpPr>
        <p:spPr>
          <a:xfrm>
            <a:off x="1315887" y="2567329"/>
            <a:ext cx="4834710" cy="5471708"/>
          </a:xfrm>
          <a:prstGeom prst="rect">
            <a:avLst/>
          </a:prstGeom>
        </p:spPr>
        <p:txBody>
          <a:bodyPr/>
          <a:lstStyle>
            <a:lvl1pPr marL="0" indent="0">
              <a:buSzTx/>
              <a:buNone/>
              <a:defRPr sz="2000" u="sng">
                <a:solidFill>
                  <a:srgbClr val="E15F67"/>
                </a:solidFill>
                <a:latin typeface="Klint Pro Light"/>
                <a:ea typeface="Klint Pro Light"/>
                <a:cs typeface="Klint Pro Light"/>
                <a:sym typeface="Klint Pro Medium"/>
              </a:defRPr>
            </a:lvl1pPr>
            <a:lvl2pPr marL="384047" indent="-182879">
              <a:spcBef>
                <a:spcPts val="1700"/>
              </a:spcBef>
              <a:buClr>
                <a:srgbClr val="F35364"/>
              </a:buClr>
              <a:defRPr sz="2000"/>
            </a:lvl2pPr>
          </a:lstStyle>
          <a:p>
            <a:r>
              <a:rPr b="1" dirty="0">
                <a:latin typeface="Klint Pro Light" panose="020D0303020204080204" pitchFamily="34" charset="77"/>
              </a:rPr>
              <a:t>Fra </a:t>
            </a:r>
            <a:r>
              <a:rPr b="1" dirty="0" err="1">
                <a:latin typeface="Klint Pro Light" panose="020D0303020204080204" pitchFamily="34" charset="77"/>
              </a:rPr>
              <a:t>brugdata.dk</a:t>
            </a:r>
            <a:r>
              <a:rPr b="1" dirty="0">
                <a:latin typeface="Klint Pro Light" panose="020D0303020204080204" pitchFamily="34" charset="77"/>
              </a:rPr>
              <a:t>:</a:t>
            </a:r>
          </a:p>
          <a:p>
            <a:pPr lvl="1"/>
            <a:r>
              <a:rPr dirty="0"/>
              <a:t>Du </a:t>
            </a:r>
            <a:r>
              <a:rPr dirty="0" err="1"/>
              <a:t>kan</a:t>
            </a:r>
            <a:r>
              <a:rPr dirty="0"/>
              <a:t> </a:t>
            </a:r>
            <a:r>
              <a:rPr dirty="0" err="1"/>
              <a:t>som</a:t>
            </a:r>
            <a:r>
              <a:rPr dirty="0"/>
              <a:t> </a:t>
            </a:r>
            <a:r>
              <a:rPr dirty="0" err="1"/>
              <a:t>udgangspunkt</a:t>
            </a:r>
            <a:r>
              <a:rPr dirty="0"/>
              <a:t> </a:t>
            </a:r>
            <a:r>
              <a:rPr dirty="0" err="1"/>
              <a:t>lovligt</a:t>
            </a:r>
            <a:r>
              <a:rPr dirty="0"/>
              <a:t> </a:t>
            </a:r>
            <a:r>
              <a:rPr dirty="0" err="1"/>
              <a:t>indsamle</a:t>
            </a:r>
            <a:r>
              <a:rPr dirty="0"/>
              <a:t>, </a:t>
            </a:r>
            <a:r>
              <a:rPr dirty="0" err="1"/>
              <a:t>registrere</a:t>
            </a:r>
            <a:r>
              <a:rPr dirty="0"/>
              <a:t>, </a:t>
            </a:r>
            <a:r>
              <a:rPr dirty="0" err="1"/>
              <a:t>bearbejde</a:t>
            </a:r>
            <a:r>
              <a:rPr dirty="0"/>
              <a:t> </a:t>
            </a:r>
            <a:r>
              <a:rPr dirty="0" err="1"/>
              <a:t>og</a:t>
            </a:r>
            <a:r>
              <a:rPr dirty="0"/>
              <a:t> </a:t>
            </a:r>
            <a:r>
              <a:rPr dirty="0" err="1"/>
              <a:t>videregive</a:t>
            </a:r>
            <a:r>
              <a:rPr dirty="0"/>
              <a:t> data, der er </a:t>
            </a:r>
            <a:r>
              <a:rPr dirty="0" err="1"/>
              <a:t>indhentet</a:t>
            </a:r>
            <a:r>
              <a:rPr dirty="0"/>
              <a:t> </a:t>
            </a:r>
            <a:r>
              <a:rPr dirty="0" err="1"/>
              <a:t>fra</a:t>
            </a:r>
            <a:r>
              <a:rPr dirty="0"/>
              <a:t> </a:t>
            </a:r>
            <a:r>
              <a:rPr dirty="0" err="1"/>
              <a:t>offentligt</a:t>
            </a:r>
            <a:r>
              <a:rPr dirty="0"/>
              <a:t> </a:t>
            </a:r>
            <a:r>
              <a:rPr dirty="0" err="1"/>
              <a:t>tilgængelige</a:t>
            </a:r>
            <a:r>
              <a:rPr dirty="0"/>
              <a:t> </a:t>
            </a:r>
            <a:r>
              <a:rPr dirty="0" err="1"/>
              <a:t>registre</a:t>
            </a:r>
            <a:r>
              <a:rPr dirty="0"/>
              <a:t> </a:t>
            </a:r>
            <a:r>
              <a:rPr dirty="0" err="1"/>
              <a:t>som</a:t>
            </a:r>
            <a:r>
              <a:rPr dirty="0"/>
              <a:t> </a:t>
            </a:r>
            <a:r>
              <a:rPr dirty="0" err="1"/>
              <a:t>eksempelvis</a:t>
            </a:r>
            <a:r>
              <a:rPr dirty="0"/>
              <a:t> </a:t>
            </a:r>
            <a:r>
              <a:rPr dirty="0" err="1"/>
              <a:t>Statstidende</a:t>
            </a:r>
            <a:r>
              <a:rPr dirty="0"/>
              <a:t>, CVR, </a:t>
            </a:r>
            <a:r>
              <a:rPr dirty="0" err="1"/>
              <a:t>Bilbogen</a:t>
            </a:r>
            <a:r>
              <a:rPr dirty="0"/>
              <a:t> </a:t>
            </a:r>
            <a:r>
              <a:rPr dirty="0" err="1"/>
              <a:t>og</a:t>
            </a:r>
            <a:r>
              <a:rPr dirty="0"/>
              <a:t> </a:t>
            </a:r>
            <a:r>
              <a:rPr dirty="0" err="1"/>
              <a:t>Motorregistret</a:t>
            </a:r>
            <a:r>
              <a:rPr dirty="0"/>
              <a:t>. </a:t>
            </a:r>
          </a:p>
        </p:txBody>
      </p:sp>
      <p:sp>
        <p:nvSpPr>
          <p:cNvPr id="263" name="Når du indsamler eller på anden måde får adgang til data om kunder fra andre kilder som fx Facebook og andre sociale medier, skal du være opmærksom på, hvem der ejer den pågældende data, og om din virksomhed kan få lov til at bruge dataene.’"/>
          <p:cNvSpPr txBox="1"/>
          <p:nvPr/>
        </p:nvSpPr>
        <p:spPr>
          <a:xfrm>
            <a:off x="6371156" y="3054671"/>
            <a:ext cx="4594107" cy="47443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Når du indsamler eller på anden måde får adgang til data om kunder fra andre kilder som fx Facebook og andre sociale medier, skal du være opmærksom på, hvem der ejer den pågældende data, og om din virksomhed kan få lov til at bruge dataene.’</a:t>
            </a:r>
            <a:endParaRPr sz="1200">
              <a:latin typeface="Times Roman"/>
              <a:ea typeface="Times Roman"/>
              <a:cs typeface="Times Roman"/>
              <a:sym typeface="Times Roman"/>
            </a:endParaRPr>
          </a:p>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endParaRPr>
              <a:latin typeface="Times Roman"/>
              <a:ea typeface="Times Roman"/>
              <a:cs typeface="Times Roman"/>
              <a:sym typeface="Times Roman"/>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Opgave: må du dele disse oplysninger?"/>
          <p:cNvSpPr txBox="1">
            <a:spLocks noGrp="1"/>
          </p:cNvSpPr>
          <p:nvPr>
            <p:ph type="title" idx="4294967295"/>
          </p:nvPr>
        </p:nvSpPr>
        <p:spPr>
          <a:xfrm>
            <a:off x="-1" y="2402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Opgave: må du dele disse oplysninger?</a:t>
            </a:r>
            <a:r>
              <a:rPr sz="1200" spc="-25"/>
              <a:t> </a:t>
            </a:r>
          </a:p>
        </p:txBody>
      </p:sp>
      <p:sp>
        <p:nvSpPr>
          <p:cNvPr id="266" name="Find oplysninger → 30 minutter.…"/>
          <p:cNvSpPr txBox="1">
            <a:spLocks noGrp="1"/>
          </p:cNvSpPr>
          <p:nvPr>
            <p:ph type="body" sz="half" idx="4294967295"/>
          </p:nvPr>
        </p:nvSpPr>
        <p:spPr>
          <a:xfrm>
            <a:off x="1505579" y="2617890"/>
            <a:ext cx="4563561" cy="4049055"/>
          </a:xfrm>
          <a:prstGeom prst="rect">
            <a:avLst/>
          </a:prstGeom>
        </p:spPr>
        <p:txBody>
          <a:bodyPr/>
          <a:lstStyle/>
          <a:p>
            <a:pPr marL="0" lvl="1" indent="228600">
              <a:spcBef>
                <a:spcPts val="3300"/>
              </a:spcBef>
              <a:buClrTx/>
              <a:buSzTx/>
              <a:buFontTx/>
              <a:buNone/>
              <a:defRPr sz="2000">
                <a:solidFill>
                  <a:srgbClr val="1F3540"/>
                </a:solidFill>
              </a:defRPr>
            </a:pPr>
            <a:r>
              <a:rPr u="sng" dirty="0"/>
              <a:t>Find </a:t>
            </a:r>
            <a:r>
              <a:rPr u="sng" dirty="0" err="1"/>
              <a:t>oplysninger</a:t>
            </a:r>
            <a:r>
              <a:rPr u="sng" dirty="0"/>
              <a:t> → 30 </a:t>
            </a:r>
            <a:r>
              <a:rPr u="sng" dirty="0" err="1"/>
              <a:t>minutter</a:t>
            </a:r>
            <a:r>
              <a:rPr u="sng" dirty="0"/>
              <a:t>.</a:t>
            </a:r>
            <a:br>
              <a:rPr dirty="0"/>
            </a:br>
            <a:endParaRPr dirty="0"/>
          </a:p>
          <a:p>
            <a:pPr marL="0" lvl="1" indent="228600">
              <a:spcBef>
                <a:spcPts val="0"/>
              </a:spcBef>
              <a:buClrTx/>
              <a:buSzTx/>
              <a:buFontTx/>
              <a:buNone/>
              <a:defRPr sz="2000">
                <a:solidFill>
                  <a:srgbClr val="1F3540"/>
                </a:solidFill>
              </a:defRPr>
            </a:pPr>
            <a:r>
              <a:rPr dirty="0" err="1">
                <a:solidFill>
                  <a:srgbClr val="F45363"/>
                </a:solidFill>
                <a:latin typeface="Klint Pro" panose="020D0503020204080204" pitchFamily="34" charset="77"/>
              </a:rPr>
              <a:t>Opgaven</a:t>
            </a:r>
            <a:r>
              <a:rPr dirty="0">
                <a:solidFill>
                  <a:srgbClr val="F45363"/>
                </a:solidFill>
                <a:latin typeface="Klint Pro" panose="020D0503020204080204" pitchFamily="34" charset="77"/>
              </a:rPr>
              <a:t> </a:t>
            </a:r>
            <a:r>
              <a:rPr dirty="0" err="1">
                <a:solidFill>
                  <a:srgbClr val="F45363"/>
                </a:solidFill>
                <a:latin typeface="Klint Pro" panose="020D0503020204080204" pitchFamily="34" charset="77"/>
              </a:rPr>
              <a:t>findes</a:t>
            </a:r>
            <a:r>
              <a:rPr dirty="0">
                <a:solidFill>
                  <a:srgbClr val="F45363"/>
                </a:solidFill>
                <a:latin typeface="Klint Pro" panose="020D0503020204080204" pitchFamily="34" charset="77"/>
              </a:rPr>
              <a:t> </a:t>
            </a:r>
            <a:r>
              <a:rPr dirty="0" err="1">
                <a:solidFill>
                  <a:srgbClr val="F45363"/>
                </a:solidFill>
                <a:latin typeface="Klint Pro" panose="020D0503020204080204" pitchFamily="34" charset="77"/>
              </a:rPr>
              <a:t>også</a:t>
            </a:r>
            <a:r>
              <a:rPr dirty="0">
                <a:solidFill>
                  <a:srgbClr val="F45363"/>
                </a:solidFill>
                <a:latin typeface="Klint Pro" panose="020D0503020204080204" pitchFamily="34" charset="77"/>
              </a:rPr>
              <a:t> </a:t>
            </a:r>
            <a:r>
              <a:rPr dirty="0" err="1">
                <a:solidFill>
                  <a:srgbClr val="F45363"/>
                </a:solidFill>
                <a:latin typeface="Klint Pro" panose="020D0503020204080204" pitchFamily="34" charset="77"/>
              </a:rPr>
              <a:t>som</a:t>
            </a:r>
            <a:r>
              <a:rPr dirty="0">
                <a:solidFill>
                  <a:srgbClr val="F45363"/>
                </a:solidFill>
                <a:latin typeface="Klint Pro" panose="020D0503020204080204" pitchFamily="34" charset="77"/>
              </a:rPr>
              <a:t> word-fil: </a:t>
            </a:r>
            <a:r>
              <a:rPr lang="da-DK" dirty="0">
                <a:solidFill>
                  <a:srgbClr val="F45363"/>
                </a:solidFill>
                <a:latin typeface="Klint Pro" panose="020D0503020204080204" pitchFamily="34" charset="77"/>
              </a:rPr>
              <a:t> </a:t>
            </a:r>
          </a:p>
          <a:p>
            <a:pPr marL="0" lvl="1" indent="228600">
              <a:spcBef>
                <a:spcPts val="0"/>
              </a:spcBef>
              <a:buClrTx/>
              <a:buSzTx/>
              <a:buFontTx/>
              <a:buNone/>
              <a:defRPr sz="2000">
                <a:solidFill>
                  <a:srgbClr val="1F3540"/>
                </a:solidFill>
              </a:defRPr>
            </a:pPr>
            <a:r>
              <a:rPr dirty="0">
                <a:solidFill>
                  <a:srgbClr val="F45363"/>
                </a:solidFill>
                <a:latin typeface="Klint Pro" panose="020D0503020204080204" pitchFamily="34" charset="77"/>
              </a:rPr>
              <a:t>GDPR 3</a:t>
            </a:r>
            <a:endParaRPr dirty="0">
              <a:solidFill>
                <a:srgbClr val="F45363"/>
              </a:solidFill>
              <a:latin typeface="Klint Pro" panose="020D0503020204080204" pitchFamily="34" charset="77"/>
              <a:ea typeface="Arial"/>
              <a:cs typeface="Arial"/>
              <a:sym typeface="Arial"/>
            </a:endParaRPr>
          </a:p>
          <a:p>
            <a:pPr marL="384047" lvl="1" indent="-182879">
              <a:spcBef>
                <a:spcPts val="1300"/>
              </a:spcBef>
              <a:buClr>
                <a:srgbClr val="F35364"/>
              </a:buClr>
              <a:defRPr sz="2000"/>
            </a:pPr>
            <a:r>
              <a:rPr dirty="0" err="1"/>
              <a:t>Gå</a:t>
            </a:r>
            <a:r>
              <a:rPr dirty="0"/>
              <a:t> </a:t>
            </a:r>
            <a:r>
              <a:rPr dirty="0" err="1"/>
              <a:t>ind</a:t>
            </a:r>
            <a:r>
              <a:rPr dirty="0"/>
              <a:t> </a:t>
            </a:r>
            <a:r>
              <a:rPr dirty="0" err="1"/>
              <a:t>på</a:t>
            </a:r>
            <a:r>
              <a:rPr dirty="0"/>
              <a:t> Facebook, Instagram </a:t>
            </a:r>
            <a:r>
              <a:rPr dirty="0" err="1"/>
              <a:t>og</a:t>
            </a:r>
            <a:r>
              <a:rPr dirty="0"/>
              <a:t> </a:t>
            </a:r>
            <a:r>
              <a:rPr dirty="0" err="1"/>
              <a:t>lignende</a:t>
            </a:r>
            <a:endParaRPr dirty="0">
              <a:latin typeface="Arial"/>
              <a:ea typeface="Arial"/>
              <a:cs typeface="Arial"/>
              <a:sym typeface="Arial"/>
            </a:endParaRPr>
          </a:p>
          <a:p>
            <a:pPr marL="384047" lvl="1" indent="-182879">
              <a:spcBef>
                <a:spcPts val="1300"/>
              </a:spcBef>
              <a:buClr>
                <a:srgbClr val="F35364"/>
              </a:buClr>
              <a:defRPr sz="2000"/>
            </a:pPr>
            <a:r>
              <a:rPr dirty="0" err="1"/>
              <a:t>Søg</a:t>
            </a:r>
            <a:r>
              <a:rPr dirty="0"/>
              <a:t> </a:t>
            </a:r>
            <a:r>
              <a:rPr dirty="0" err="1"/>
              <a:t>på</a:t>
            </a:r>
            <a:r>
              <a:rPr dirty="0"/>
              <a:t> </a:t>
            </a:r>
            <a:r>
              <a:rPr dirty="0" err="1"/>
              <a:t>en</a:t>
            </a:r>
            <a:r>
              <a:rPr dirty="0"/>
              <a:t> </a:t>
            </a:r>
            <a:r>
              <a:rPr dirty="0" err="1"/>
              <a:t>eller</a:t>
            </a:r>
            <a:r>
              <a:rPr dirty="0"/>
              <a:t> </a:t>
            </a:r>
            <a:r>
              <a:rPr dirty="0" err="1"/>
              <a:t>flere</a:t>
            </a:r>
            <a:r>
              <a:rPr dirty="0"/>
              <a:t> </a:t>
            </a:r>
            <a:r>
              <a:rPr dirty="0" err="1"/>
              <a:t>aftalte</a:t>
            </a:r>
            <a:r>
              <a:rPr dirty="0"/>
              <a:t> </a:t>
            </a:r>
            <a:r>
              <a:rPr dirty="0" err="1"/>
              <a:t>personer</a:t>
            </a:r>
            <a:r>
              <a:rPr dirty="0"/>
              <a:t> </a:t>
            </a:r>
            <a:r>
              <a:rPr dirty="0" err="1"/>
              <a:t>fra</a:t>
            </a:r>
            <a:r>
              <a:rPr dirty="0"/>
              <a:t> </a:t>
            </a:r>
            <a:r>
              <a:rPr dirty="0" err="1"/>
              <a:t>klassen</a:t>
            </a:r>
            <a:r>
              <a:rPr dirty="0"/>
              <a:t>. </a:t>
            </a:r>
            <a:r>
              <a:rPr dirty="0" err="1"/>
              <a:t>Hvilke</a:t>
            </a:r>
            <a:r>
              <a:rPr dirty="0"/>
              <a:t> </a:t>
            </a:r>
            <a:r>
              <a:rPr dirty="0" err="1"/>
              <a:t>oplysninger</a:t>
            </a:r>
            <a:r>
              <a:rPr dirty="0"/>
              <a:t> </a:t>
            </a:r>
            <a:r>
              <a:rPr dirty="0" err="1"/>
              <a:t>får</a:t>
            </a:r>
            <a:r>
              <a:rPr dirty="0"/>
              <a:t> du? Noter dine </a:t>
            </a:r>
            <a:r>
              <a:rPr dirty="0" err="1"/>
              <a:t>resultater</a:t>
            </a:r>
            <a:r>
              <a:rPr dirty="0"/>
              <a:t>. </a:t>
            </a:r>
          </a:p>
        </p:txBody>
      </p:sp>
      <p:sp>
        <p:nvSpPr>
          <p:cNvPr id="267" name="Vi laver en liste over oplysninger  i fællesskab.…"/>
          <p:cNvSpPr txBox="1"/>
          <p:nvPr/>
        </p:nvSpPr>
        <p:spPr>
          <a:xfrm>
            <a:off x="6408806" y="2646384"/>
            <a:ext cx="5783194" cy="55487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3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dirty="0"/>
              <a:t>Vi laver </a:t>
            </a:r>
            <a:r>
              <a:rPr dirty="0" err="1"/>
              <a:t>en</a:t>
            </a:r>
            <a:r>
              <a:rPr dirty="0"/>
              <a:t> </a:t>
            </a:r>
            <a:r>
              <a:rPr dirty="0" err="1"/>
              <a:t>liste</a:t>
            </a:r>
            <a:r>
              <a:rPr dirty="0"/>
              <a:t> over </a:t>
            </a:r>
            <a:r>
              <a:rPr dirty="0" err="1"/>
              <a:t>oplysninger</a:t>
            </a:r>
            <a:r>
              <a:rPr dirty="0"/>
              <a:t> </a:t>
            </a:r>
            <a:br>
              <a:rPr dirty="0"/>
            </a:br>
            <a:r>
              <a:rPr dirty="0" err="1"/>
              <a:t>i</a:t>
            </a:r>
            <a:r>
              <a:rPr dirty="0"/>
              <a:t> </a:t>
            </a:r>
            <a:r>
              <a:rPr dirty="0" err="1"/>
              <a:t>fællesskab</a:t>
            </a:r>
            <a:r>
              <a:rPr dirty="0"/>
              <a:t>.</a:t>
            </a:r>
          </a:p>
          <a:p>
            <a:pPr lvl="1" indent="228600" defTabSz="914400">
              <a:lnSpc>
                <a:spcPct val="90000"/>
              </a:lnSpc>
              <a:spcBef>
                <a:spcPts val="1300"/>
              </a:spcBef>
              <a:defRPr sz="2000">
                <a:solidFill>
                  <a:srgbClr val="404040"/>
                </a:solidFill>
                <a:latin typeface="Klint Pro Regular"/>
                <a:ea typeface="Klint Pro Regular"/>
                <a:cs typeface="Klint Pro Regular"/>
                <a:sym typeface="Klint Pro Regular"/>
              </a:defRPr>
            </a:pPr>
            <a:endParaRPr lang="da-DK" dirty="0"/>
          </a:p>
          <a:p>
            <a:pPr lvl="1" indent="228600" defTabSz="914400">
              <a:lnSpc>
                <a:spcPct val="90000"/>
              </a:lnSpc>
              <a:spcBef>
                <a:spcPts val="1300"/>
              </a:spcBef>
              <a:defRPr sz="2000">
                <a:solidFill>
                  <a:srgbClr val="404040"/>
                </a:solidFill>
                <a:latin typeface="Klint Pro Regular"/>
                <a:ea typeface="Klint Pro Regular"/>
                <a:cs typeface="Klint Pro Regular"/>
                <a:sym typeface="Klint Pro Regular"/>
              </a:defRPr>
            </a:pPr>
            <a:r>
              <a:rPr dirty="0"/>
              <a:t>Er du </a:t>
            </a:r>
            <a:r>
              <a:rPr dirty="0" err="1"/>
              <a:t>overrasket</a:t>
            </a:r>
            <a:r>
              <a:rPr dirty="0"/>
              <a:t> </a:t>
            </a:r>
            <a:r>
              <a:rPr dirty="0" err="1"/>
              <a:t>hvilke</a:t>
            </a:r>
            <a:r>
              <a:rPr dirty="0"/>
              <a:t> </a:t>
            </a:r>
            <a:r>
              <a:rPr dirty="0" err="1"/>
              <a:t>oplysninger</a:t>
            </a:r>
            <a:r>
              <a:rPr dirty="0"/>
              <a:t>, </a:t>
            </a:r>
            <a:r>
              <a:rPr lang="da-DK" dirty="0"/>
              <a:t>    </a:t>
            </a:r>
            <a:br>
              <a:rPr lang="da-DK" dirty="0"/>
            </a:br>
            <a:r>
              <a:rPr lang="da-DK" dirty="0"/>
              <a:t>   </a:t>
            </a:r>
            <a:r>
              <a:rPr dirty="0"/>
              <a:t>du </a:t>
            </a:r>
            <a:r>
              <a:rPr dirty="0" err="1"/>
              <a:t>kan</a:t>
            </a:r>
            <a:r>
              <a:rPr dirty="0"/>
              <a:t> se? </a:t>
            </a:r>
            <a:r>
              <a:rPr dirty="0" err="1"/>
              <a:t>Hvad</a:t>
            </a:r>
            <a:r>
              <a:rPr dirty="0"/>
              <a:t> </a:t>
            </a:r>
            <a:r>
              <a:rPr dirty="0" err="1"/>
              <a:t>kan</a:t>
            </a:r>
            <a:r>
              <a:rPr dirty="0"/>
              <a:t> </a:t>
            </a:r>
            <a:r>
              <a:rPr dirty="0" err="1"/>
              <a:t>andre</a:t>
            </a:r>
            <a:r>
              <a:rPr dirty="0"/>
              <a:t> se om dig? </a:t>
            </a:r>
            <a:br>
              <a:rPr lang="da-DK" dirty="0"/>
            </a:br>
            <a:r>
              <a:rPr lang="da-DK" dirty="0"/>
              <a:t>   </a:t>
            </a:r>
            <a:r>
              <a:rPr dirty="0" err="1"/>
              <a:t>Må</a:t>
            </a:r>
            <a:r>
              <a:rPr dirty="0"/>
              <a:t> du dele de </a:t>
            </a:r>
            <a:r>
              <a:rPr dirty="0" err="1"/>
              <a:t>oplysninger</a:t>
            </a:r>
            <a:r>
              <a:rPr dirty="0"/>
              <a:t>?</a:t>
            </a:r>
            <a:endParaRPr dirty="0">
              <a:latin typeface="Times Roman"/>
              <a:ea typeface="Times Roman"/>
              <a:cs typeface="Times Roman"/>
              <a:sym typeface="Times Roman"/>
            </a:endParaRPr>
          </a:p>
          <a:p>
            <a:pPr lvl="1" indent="228600" defTabSz="914400">
              <a:lnSpc>
                <a:spcPct val="120000"/>
              </a:lnSpc>
              <a:spcBef>
                <a:spcPts val="1300"/>
              </a:spcBef>
              <a:defRPr sz="2000">
                <a:solidFill>
                  <a:srgbClr val="404040"/>
                </a:solidFill>
                <a:latin typeface="Klint Pro Regular"/>
                <a:ea typeface="Klint Pro Regular"/>
                <a:cs typeface="Klint Pro Regular"/>
                <a:sym typeface="Klint Pro Regular"/>
              </a:defRPr>
            </a:pPr>
            <a:r>
              <a:rPr dirty="0" err="1"/>
              <a:t>Hvordan</a:t>
            </a:r>
            <a:r>
              <a:rPr dirty="0"/>
              <a:t> </a:t>
            </a:r>
            <a:r>
              <a:rPr dirty="0" err="1"/>
              <a:t>skulle</a:t>
            </a:r>
            <a:r>
              <a:rPr dirty="0"/>
              <a:t> </a:t>
            </a:r>
            <a:r>
              <a:rPr dirty="0" err="1"/>
              <a:t>personen</a:t>
            </a:r>
            <a:r>
              <a:rPr dirty="0"/>
              <a:t> have </a:t>
            </a:r>
            <a:r>
              <a:rPr dirty="0" err="1"/>
              <a:t>sikret</a:t>
            </a:r>
            <a:r>
              <a:rPr dirty="0"/>
              <a:t> sine</a:t>
            </a:r>
            <a:br>
              <a:rPr lang="da-DK" dirty="0"/>
            </a:br>
            <a:r>
              <a:rPr lang="da-DK" dirty="0"/>
              <a:t>   oplysninger?</a:t>
            </a:r>
            <a:r>
              <a:rPr dirty="0"/>
              <a:t> </a:t>
            </a:r>
            <a:r>
              <a:rPr dirty="0" err="1"/>
              <a:t>Hvordan</a:t>
            </a:r>
            <a:r>
              <a:rPr dirty="0"/>
              <a:t> </a:t>
            </a:r>
            <a:r>
              <a:rPr dirty="0" err="1"/>
              <a:t>skal</a:t>
            </a:r>
            <a:r>
              <a:rPr dirty="0"/>
              <a:t> DU </a:t>
            </a:r>
            <a:r>
              <a:rPr dirty="0" err="1"/>
              <a:t>sikre</a:t>
            </a:r>
            <a:r>
              <a:rPr dirty="0"/>
              <a:t> </a:t>
            </a:r>
            <a:br>
              <a:rPr lang="da-DK" dirty="0"/>
            </a:br>
            <a:r>
              <a:rPr lang="da-DK" dirty="0"/>
              <a:t>   </a:t>
            </a:r>
            <a:r>
              <a:rPr dirty="0"/>
              <a:t>dine</a:t>
            </a:r>
            <a:r>
              <a:rPr lang="da-DK" dirty="0"/>
              <a:t> </a:t>
            </a:r>
            <a:r>
              <a:rPr dirty="0" err="1"/>
              <a:t>oplysninger</a:t>
            </a:r>
            <a:r>
              <a:rPr dirty="0"/>
              <a:t>?</a:t>
            </a:r>
            <a:endParaRPr sz="1200" dirty="0">
              <a:latin typeface="Times Roman"/>
              <a:ea typeface="Times Roman"/>
              <a:cs typeface="Times Roman"/>
              <a:sym typeface="Times Roman"/>
            </a:endParaRPr>
          </a:p>
          <a:p>
            <a:pPr lvl="1" indent="228600" defTabSz="914400">
              <a:lnSpc>
                <a:spcPct val="90000"/>
              </a:lnSpc>
              <a:spcBef>
                <a:spcPts val="1300"/>
              </a:spcBef>
              <a:defRPr sz="2000">
                <a:solidFill>
                  <a:srgbClr val="404040"/>
                </a:solidFill>
                <a:latin typeface="Klint Pro Regular"/>
                <a:ea typeface="Klint Pro Regular"/>
                <a:cs typeface="Klint Pro Regular"/>
                <a:sym typeface="Klint Pro Regular"/>
              </a:defRPr>
            </a:pPr>
            <a:r>
              <a:rPr dirty="0"/>
              <a:t> </a:t>
            </a:r>
            <a:r>
              <a:rPr lang="da-DK" dirty="0"/>
              <a:t> </a:t>
            </a:r>
            <a:endParaRPr dirty="0"/>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Kæmpe etik-diskussion"/>
          <p:cNvSpPr txBox="1">
            <a:spLocks noGrp="1"/>
          </p:cNvSpPr>
          <p:nvPr>
            <p:ph type="title" idx="4294967295"/>
          </p:nvPr>
        </p:nvSpPr>
        <p:spPr>
          <a:xfrm>
            <a:off x="-1" y="2402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Kæmpe etik-diskussion</a:t>
            </a:r>
            <a:r>
              <a:rPr sz="1200" spc="-25"/>
              <a:t> </a:t>
            </a:r>
          </a:p>
        </p:txBody>
      </p:sp>
      <p:sp>
        <p:nvSpPr>
          <p:cNvPr id="270" name="Må din kommende chef se din facebook/insta/lign. igennem inden jobsamtalen?…"/>
          <p:cNvSpPr txBox="1">
            <a:spLocks noGrp="1"/>
          </p:cNvSpPr>
          <p:nvPr>
            <p:ph type="body" sz="half" idx="4294967295"/>
          </p:nvPr>
        </p:nvSpPr>
        <p:spPr>
          <a:xfrm>
            <a:off x="1317261" y="2959635"/>
            <a:ext cx="4834711" cy="5471708"/>
          </a:xfrm>
          <a:prstGeom prst="rect">
            <a:avLst/>
          </a:prstGeom>
        </p:spPr>
        <p:txBody>
          <a:bodyPr/>
          <a:lstStyle/>
          <a:p>
            <a:pPr marL="384047" lvl="1" indent="-182879">
              <a:spcBef>
                <a:spcPts val="1700"/>
              </a:spcBef>
              <a:buClr>
                <a:srgbClr val="F35364"/>
              </a:buClr>
              <a:defRPr sz="2000"/>
            </a:pPr>
            <a:r>
              <a:t>Må din kommende chef se din facebook/insta/lign. igennem inden jobsamtalen?</a:t>
            </a:r>
            <a:endParaRPr>
              <a:latin typeface="Arial"/>
              <a:ea typeface="Arial"/>
              <a:cs typeface="Arial"/>
              <a:sym typeface="Arial"/>
            </a:endParaRPr>
          </a:p>
          <a:p>
            <a:pPr marL="384047" lvl="1" indent="-182879">
              <a:spcBef>
                <a:spcPts val="1700"/>
              </a:spcBef>
              <a:buClr>
                <a:srgbClr val="F35364"/>
              </a:buClr>
              <a:defRPr sz="2000"/>
            </a:pPr>
            <a:r>
              <a:t>Må din seneste date gennemse din profil?</a:t>
            </a:r>
            <a:endParaRPr>
              <a:latin typeface="Arial"/>
              <a:ea typeface="Arial"/>
              <a:cs typeface="Arial"/>
              <a:sym typeface="Arial"/>
            </a:endParaRPr>
          </a:p>
          <a:p>
            <a:pPr marL="384047" lvl="1" indent="-182879">
              <a:spcBef>
                <a:spcPts val="1700"/>
              </a:spcBef>
              <a:buClr>
                <a:srgbClr val="F35364"/>
              </a:buClr>
              <a:defRPr sz="2000"/>
            </a:pPr>
            <a:r>
              <a:t>Er det, du har slået op på facebook/insta/lign. privat?</a:t>
            </a:r>
          </a:p>
        </p:txBody>
      </p:sp>
      <p:sp>
        <p:nvSpPr>
          <p:cNvPr id="271" name="Det er lidt som at låne sit toilet til en fremmed, som banker på: ‘Du må gerne låne mit toilet, men du må dæleme ikke kigge i skabene (selv om du kan)’.   Men hvad, hvis jeg selv har ladet alle skabene stå åbne?"/>
          <p:cNvSpPr txBox="1"/>
          <p:nvPr/>
        </p:nvSpPr>
        <p:spPr>
          <a:xfrm>
            <a:off x="6129178" y="2959635"/>
            <a:ext cx="4834711" cy="54717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7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Det er lidt som at låne sit toilet til en fremmed, som banker på: ‘Du må gerne låne mit toilet, men du må dæleme ikke kigge i skabene (selv om du kan)’. </a:t>
            </a:r>
            <a:br/>
            <a:br/>
            <a:r>
              <a:rPr>
                <a:solidFill>
                  <a:srgbClr val="E15F67"/>
                </a:solidFill>
              </a:rPr>
              <a:t>Men hvad, hvis jeg selv har ladet alle skabene stå åbne?</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Hvorfor skal I vide noget om det?!?"/>
          <p:cNvSpPr txBox="1">
            <a:spLocks noGrp="1"/>
          </p:cNvSpPr>
          <p:nvPr>
            <p:ph type="title" idx="4294967295"/>
          </p:nvPr>
        </p:nvSpPr>
        <p:spPr>
          <a:xfrm>
            <a:off x="-1" y="519689"/>
            <a:ext cx="12281152" cy="1221153"/>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Hvorfor skal I vide noget om det?!?</a:t>
            </a:r>
            <a:r>
              <a:rPr sz="1200" spc="-25"/>
              <a:t> </a:t>
            </a:r>
          </a:p>
        </p:txBody>
      </p:sp>
      <p:sp>
        <p:nvSpPr>
          <p:cNvPr id="166" name="Det skal I vide noget om, fordi:…"/>
          <p:cNvSpPr txBox="1">
            <a:spLocks noGrp="1"/>
          </p:cNvSpPr>
          <p:nvPr>
            <p:ph type="body" sz="half" idx="4294967295"/>
          </p:nvPr>
        </p:nvSpPr>
        <p:spPr>
          <a:xfrm>
            <a:off x="991318" y="2932645"/>
            <a:ext cx="5001858" cy="3475126"/>
          </a:xfrm>
          <a:prstGeom prst="rect">
            <a:avLst/>
          </a:prstGeom>
        </p:spPr>
        <p:txBody>
          <a:bodyPr/>
          <a:lstStyle/>
          <a:p>
            <a:pPr marL="0" lvl="1" indent="228600">
              <a:spcBef>
                <a:spcPts val="2400"/>
              </a:spcBef>
              <a:buClrTx/>
              <a:buSzTx/>
              <a:buFontTx/>
              <a:buNone/>
              <a:defRPr sz="2000">
                <a:solidFill>
                  <a:srgbClr val="1F3540"/>
                </a:solidFill>
                <a:latin typeface="Klint Pro Light"/>
                <a:ea typeface="Klint Pro Light"/>
                <a:cs typeface="Klint Pro Light"/>
                <a:sym typeface="Klint Pro Medium"/>
              </a:defRPr>
            </a:pPr>
            <a:r>
              <a:rPr b="1" dirty="0">
                <a:latin typeface="Klint Pro Light" panose="020D0303020204080204" pitchFamily="34" charset="77"/>
              </a:rPr>
              <a:t>Det </a:t>
            </a:r>
            <a:r>
              <a:rPr b="1" dirty="0" err="1">
                <a:latin typeface="Klint Pro Light" panose="020D0303020204080204" pitchFamily="34" charset="77"/>
              </a:rPr>
              <a:t>skal</a:t>
            </a:r>
            <a:r>
              <a:rPr b="1" dirty="0">
                <a:latin typeface="Klint Pro Light" panose="020D0303020204080204" pitchFamily="34" charset="77"/>
              </a:rPr>
              <a:t> I vide </a:t>
            </a:r>
            <a:r>
              <a:rPr b="1" dirty="0" err="1">
                <a:latin typeface="Klint Pro Light" panose="020D0303020204080204" pitchFamily="34" charset="77"/>
              </a:rPr>
              <a:t>noget</a:t>
            </a:r>
            <a:r>
              <a:rPr b="1" dirty="0">
                <a:latin typeface="Klint Pro Light" panose="020D0303020204080204" pitchFamily="34" charset="77"/>
              </a:rPr>
              <a:t> om, </a:t>
            </a:r>
            <a:r>
              <a:rPr b="1" dirty="0" err="1">
                <a:latin typeface="Klint Pro Light" panose="020D0303020204080204" pitchFamily="34" charset="77"/>
              </a:rPr>
              <a:t>fordi</a:t>
            </a:r>
            <a:r>
              <a:rPr b="1" dirty="0">
                <a:latin typeface="Klint Pro Light" panose="020D0303020204080204" pitchFamily="34" charset="77"/>
              </a:rPr>
              <a:t>:</a:t>
            </a:r>
          </a:p>
          <a:p>
            <a:pPr marL="384047" lvl="1" indent="-182879">
              <a:spcBef>
                <a:spcPts val="2400"/>
              </a:spcBef>
              <a:buClr>
                <a:srgbClr val="F35364"/>
              </a:buClr>
              <a:defRPr sz="2000"/>
            </a:pPr>
            <a:r>
              <a:rPr dirty="0"/>
              <a:t>I </a:t>
            </a:r>
            <a:r>
              <a:rPr dirty="0" err="1"/>
              <a:t>skal</a:t>
            </a:r>
            <a:r>
              <a:rPr dirty="0"/>
              <a:t> </a:t>
            </a:r>
            <a:r>
              <a:rPr dirty="0" err="1"/>
              <a:t>myndiggøres</a:t>
            </a:r>
            <a:r>
              <a:rPr dirty="0"/>
              <a:t> </a:t>
            </a:r>
            <a:r>
              <a:rPr dirty="0" err="1"/>
              <a:t>i</a:t>
            </a:r>
            <a:r>
              <a:rPr dirty="0"/>
              <a:t> </a:t>
            </a:r>
            <a:r>
              <a:rPr dirty="0" err="1"/>
              <a:t>digitale</a:t>
            </a:r>
            <a:r>
              <a:rPr dirty="0"/>
              <a:t> </a:t>
            </a:r>
            <a:r>
              <a:rPr dirty="0" err="1"/>
              <a:t>henseender</a:t>
            </a:r>
            <a:r>
              <a:rPr dirty="0"/>
              <a:t> </a:t>
            </a:r>
            <a:r>
              <a:rPr i="1" dirty="0">
                <a:latin typeface="Klint Pro" panose="020D0503020204080204" pitchFamily="34" charset="77"/>
              </a:rPr>
              <a:t>(digital </a:t>
            </a:r>
            <a:r>
              <a:rPr i="1" dirty="0" err="1">
                <a:latin typeface="Klint Pro" panose="020D0503020204080204" pitchFamily="34" charset="77"/>
              </a:rPr>
              <a:t>myndiggørelse</a:t>
            </a:r>
            <a:r>
              <a:rPr i="1" dirty="0">
                <a:latin typeface="Klint Pro" panose="020D0503020204080204" pitchFamily="34" charset="77"/>
              </a:rPr>
              <a:t>). </a:t>
            </a:r>
            <a:endParaRPr i="1" dirty="0">
              <a:solidFill>
                <a:srgbClr val="000000"/>
              </a:solidFill>
              <a:latin typeface="Klint Pro" panose="020D0503020204080204" pitchFamily="34" charset="77"/>
            </a:endParaRPr>
          </a:p>
          <a:p>
            <a:pPr marL="384047" lvl="1" indent="-182879">
              <a:spcBef>
                <a:spcPts val="2400"/>
              </a:spcBef>
              <a:buClr>
                <a:srgbClr val="F35364"/>
              </a:buClr>
              <a:defRPr sz="2000"/>
            </a:pPr>
            <a:r>
              <a:rPr u="sng" dirty="0" err="1"/>
              <a:t>Altså</a:t>
            </a:r>
            <a:r>
              <a:rPr u="sng" dirty="0"/>
              <a:t>:</a:t>
            </a:r>
            <a:r>
              <a:rPr dirty="0"/>
              <a:t> I </a:t>
            </a:r>
            <a:r>
              <a:rPr dirty="0" err="1"/>
              <a:t>skal</a:t>
            </a:r>
            <a:r>
              <a:rPr dirty="0"/>
              <a:t> </a:t>
            </a:r>
            <a:r>
              <a:rPr dirty="0" err="1"/>
              <a:t>kunne</a:t>
            </a:r>
            <a:r>
              <a:rPr dirty="0"/>
              <a:t> handle </a:t>
            </a:r>
            <a:r>
              <a:rPr dirty="0" err="1"/>
              <a:t>myndigt</a:t>
            </a:r>
            <a:r>
              <a:rPr dirty="0"/>
              <a:t> </a:t>
            </a:r>
            <a:r>
              <a:rPr dirty="0" err="1"/>
              <a:t>og</a:t>
            </a:r>
            <a:r>
              <a:rPr dirty="0"/>
              <a:t> </a:t>
            </a:r>
            <a:r>
              <a:rPr dirty="0" err="1"/>
              <a:t>ansvarligt</a:t>
            </a:r>
            <a:r>
              <a:rPr dirty="0"/>
              <a:t> – </a:t>
            </a:r>
            <a:r>
              <a:rPr dirty="0" err="1"/>
              <a:t>også</a:t>
            </a:r>
            <a:r>
              <a:rPr dirty="0"/>
              <a:t> </a:t>
            </a:r>
            <a:r>
              <a:rPr dirty="0" err="1"/>
              <a:t>digitalt</a:t>
            </a:r>
            <a:r>
              <a:rPr dirty="0"/>
              <a:t>.</a:t>
            </a:r>
            <a:endParaRPr sz="1200" dirty="0">
              <a:latin typeface="Times Roman"/>
              <a:ea typeface="Times Roman"/>
              <a:cs typeface="Times Roman"/>
              <a:sym typeface="Times Roman"/>
            </a:endParaRPr>
          </a:p>
        </p:txBody>
      </p:sp>
      <p:sp>
        <p:nvSpPr>
          <p:cNvPr id="167" name="I kan komme til at støde på situationer, hvor I skal sige NEJ til spørgsmål eller i hvert fald stille krav. I skal sikre jer, at I ikke gør noget forkert.…"/>
          <p:cNvSpPr txBox="1"/>
          <p:nvPr/>
        </p:nvSpPr>
        <p:spPr>
          <a:xfrm>
            <a:off x="6287974" y="3498251"/>
            <a:ext cx="5001858" cy="51231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I kan komme til at støde på situationer, hvor I skal sige NEJ til spørgsmål eller i hvert fald stille krav. I skal sikre jer, at I ikke gør noget forkert.</a:t>
            </a: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Her vil I høre om: GDPR-regler, situationer, cases, billeder og cookies</a:t>
            </a:r>
            <a:endParaRPr sz="1200">
              <a:latin typeface="Times Roman"/>
              <a:ea typeface="Times Roman"/>
              <a:cs typeface="Times Roman"/>
              <a:sym typeface="Times Roman"/>
            </a:endParaRP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endParaRPr sz="1200">
              <a:latin typeface="Times Roman"/>
              <a:ea typeface="Times Roman"/>
              <a:cs typeface="Times Roman"/>
              <a:sym typeface="Times Roman"/>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GDPR og databeskyttelse"/>
          <p:cNvSpPr txBox="1">
            <a:spLocks noGrp="1"/>
          </p:cNvSpPr>
          <p:nvPr>
            <p:ph type="title" idx="4294967295"/>
          </p:nvPr>
        </p:nvSpPr>
        <p:spPr>
          <a:xfrm>
            <a:off x="-1" y="519689"/>
            <a:ext cx="12281152" cy="1221153"/>
          </a:xfrm>
          <a:prstGeom prst="rect">
            <a:avLst/>
          </a:prstGeom>
        </p:spPr>
        <p:txBody>
          <a:bodyPr lIns="0" tIns="0" rIns="0" bIns="0"/>
          <a:lstStyle>
            <a:lvl1pPr algn="ctr">
              <a:defRPr spc="-100">
                <a:solidFill>
                  <a:srgbClr val="F35364"/>
                </a:solidFill>
                <a:latin typeface="Klint Pro Regular"/>
                <a:ea typeface="Klint Pro Regular"/>
                <a:cs typeface="Klint Pro Regular"/>
                <a:sym typeface="Klint Pro Regular"/>
              </a:defRPr>
            </a:lvl1pPr>
          </a:lstStyle>
          <a:p>
            <a:r>
              <a:t>GDPR og databeskyttelse</a:t>
            </a:r>
          </a:p>
        </p:txBody>
      </p:sp>
      <p:sp>
        <p:nvSpPr>
          <p:cNvPr id="170" name="Ret og pligt…"/>
          <p:cNvSpPr txBox="1">
            <a:spLocks noGrp="1"/>
          </p:cNvSpPr>
          <p:nvPr>
            <p:ph type="body" sz="half" idx="4294967295"/>
          </p:nvPr>
        </p:nvSpPr>
        <p:spPr>
          <a:xfrm>
            <a:off x="991318" y="2932645"/>
            <a:ext cx="5115105" cy="3475126"/>
          </a:xfrm>
          <a:prstGeom prst="rect">
            <a:avLst/>
          </a:prstGeom>
        </p:spPr>
        <p:txBody>
          <a:bodyPr/>
          <a:lstStyle/>
          <a:p>
            <a:pPr marL="0" lvl="1" indent="228600">
              <a:spcBef>
                <a:spcPts val="2400"/>
              </a:spcBef>
              <a:buClrTx/>
              <a:buSzTx/>
              <a:buFontTx/>
              <a:buNone/>
              <a:defRPr sz="2400" u="sng">
                <a:solidFill>
                  <a:srgbClr val="E15F67"/>
                </a:solidFill>
                <a:latin typeface="Klint Pro Light"/>
                <a:ea typeface="Klint Pro Light"/>
                <a:cs typeface="Klint Pro Light"/>
                <a:sym typeface="Klint Pro Medium"/>
              </a:defRPr>
            </a:pPr>
            <a:r>
              <a:rPr b="1" dirty="0">
                <a:latin typeface="Klint Pro Light" panose="020D0303020204080204" pitchFamily="34" charset="77"/>
              </a:rPr>
              <a:t>Ret </a:t>
            </a:r>
            <a:r>
              <a:rPr b="1" dirty="0" err="1">
                <a:latin typeface="Klint Pro Light" panose="020D0303020204080204" pitchFamily="34" charset="77"/>
              </a:rPr>
              <a:t>og</a:t>
            </a:r>
            <a:r>
              <a:rPr b="1" dirty="0">
                <a:latin typeface="Klint Pro Light" panose="020D0303020204080204" pitchFamily="34" charset="77"/>
              </a:rPr>
              <a:t> </a:t>
            </a:r>
            <a:r>
              <a:rPr b="1" dirty="0" err="1">
                <a:latin typeface="Klint Pro Light" panose="020D0303020204080204" pitchFamily="34" charset="77"/>
              </a:rPr>
              <a:t>pligt</a:t>
            </a:r>
            <a:endParaRPr b="1" dirty="0">
              <a:latin typeface="Klint Pro Light" panose="020D0303020204080204" pitchFamily="34" charset="77"/>
            </a:endParaRPr>
          </a:p>
          <a:p>
            <a:pPr marL="384047" lvl="1" indent="-182879">
              <a:spcBef>
                <a:spcPts val="2400"/>
              </a:spcBef>
              <a:buClr>
                <a:srgbClr val="F35364"/>
              </a:buClr>
              <a:defRPr sz="2000"/>
            </a:pPr>
            <a:r>
              <a:rPr dirty="0" err="1"/>
              <a:t>Enhver</a:t>
            </a:r>
            <a:r>
              <a:rPr dirty="0"/>
              <a:t> har </a:t>
            </a:r>
            <a:r>
              <a:rPr dirty="0">
                <a:latin typeface="Klint Pro Light"/>
                <a:ea typeface="Klint Pro Light"/>
                <a:cs typeface="Klint Pro Light"/>
                <a:sym typeface="Klint Pro Medium"/>
              </a:rPr>
              <a:t>ret</a:t>
            </a:r>
            <a:r>
              <a:rPr dirty="0"/>
              <a:t> </a:t>
            </a:r>
            <a:r>
              <a:rPr dirty="0" err="1"/>
              <a:t>til</a:t>
            </a:r>
            <a:r>
              <a:rPr dirty="0"/>
              <a:t> </a:t>
            </a:r>
            <a:r>
              <a:rPr dirty="0" err="1"/>
              <a:t>beskyttelse</a:t>
            </a:r>
            <a:r>
              <a:rPr dirty="0"/>
              <a:t> </a:t>
            </a:r>
            <a:r>
              <a:rPr dirty="0" err="1"/>
              <a:t>af</a:t>
            </a:r>
            <a:r>
              <a:rPr dirty="0"/>
              <a:t> </a:t>
            </a:r>
            <a:r>
              <a:rPr dirty="0" err="1"/>
              <a:t>personlige</a:t>
            </a:r>
            <a:r>
              <a:rPr dirty="0"/>
              <a:t> </a:t>
            </a:r>
            <a:r>
              <a:rPr dirty="0" err="1"/>
              <a:t>oplysninger</a:t>
            </a:r>
            <a:r>
              <a:rPr dirty="0"/>
              <a:t>.</a:t>
            </a:r>
            <a:endParaRPr dirty="0">
              <a:solidFill>
                <a:srgbClr val="000000"/>
              </a:solidFill>
            </a:endParaRPr>
          </a:p>
          <a:p>
            <a:pPr marL="384047" lvl="1" indent="-182879">
              <a:spcBef>
                <a:spcPts val="2400"/>
              </a:spcBef>
              <a:buClr>
                <a:srgbClr val="F35364"/>
              </a:buClr>
              <a:defRPr sz="2000"/>
            </a:pPr>
            <a:r>
              <a:rPr dirty="0" err="1"/>
              <a:t>Enhver</a:t>
            </a:r>
            <a:r>
              <a:rPr dirty="0"/>
              <a:t>, </a:t>
            </a:r>
            <a:r>
              <a:rPr dirty="0" err="1"/>
              <a:t>som</a:t>
            </a:r>
            <a:r>
              <a:rPr dirty="0"/>
              <a:t> </a:t>
            </a:r>
            <a:r>
              <a:rPr dirty="0" err="1"/>
              <a:t>behandler</a:t>
            </a:r>
            <a:r>
              <a:rPr dirty="0"/>
              <a:t> person-data har </a:t>
            </a:r>
            <a:r>
              <a:rPr dirty="0" err="1">
                <a:latin typeface="Klint Pro Light"/>
                <a:ea typeface="Klint Pro Light"/>
                <a:cs typeface="Klint Pro Light"/>
                <a:sym typeface="Klint Pro Medium"/>
              </a:rPr>
              <a:t>pligt</a:t>
            </a:r>
            <a:r>
              <a:rPr dirty="0"/>
              <a:t> </a:t>
            </a:r>
            <a:r>
              <a:rPr dirty="0" err="1"/>
              <a:t>til</a:t>
            </a:r>
            <a:r>
              <a:rPr dirty="0"/>
              <a:t> at </a:t>
            </a:r>
            <a:r>
              <a:rPr dirty="0" err="1"/>
              <a:t>beskytte</a:t>
            </a:r>
            <a:r>
              <a:rPr dirty="0"/>
              <a:t> </a:t>
            </a:r>
            <a:r>
              <a:rPr dirty="0" err="1"/>
              <a:t>personoplysningerne</a:t>
            </a:r>
            <a:endParaRPr dirty="0"/>
          </a:p>
        </p:txBody>
      </p:sp>
      <p:sp>
        <p:nvSpPr>
          <p:cNvPr id="171" name="Disse rettigheder og forpligtelser er tilsammen DATABESKYTTELSE.…"/>
          <p:cNvSpPr txBox="1"/>
          <p:nvPr/>
        </p:nvSpPr>
        <p:spPr>
          <a:xfrm>
            <a:off x="6287974" y="3523651"/>
            <a:ext cx="5001858" cy="51231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dirty="0"/>
              <a:t>Disse </a:t>
            </a:r>
            <a:r>
              <a:rPr dirty="0" err="1"/>
              <a:t>rettigheder</a:t>
            </a:r>
            <a:r>
              <a:rPr dirty="0"/>
              <a:t> </a:t>
            </a:r>
            <a:r>
              <a:rPr dirty="0" err="1"/>
              <a:t>og</a:t>
            </a:r>
            <a:r>
              <a:rPr dirty="0"/>
              <a:t> </a:t>
            </a:r>
            <a:r>
              <a:rPr dirty="0" err="1"/>
              <a:t>forpligtelser</a:t>
            </a:r>
            <a:r>
              <a:rPr dirty="0"/>
              <a:t> er </a:t>
            </a:r>
            <a:r>
              <a:rPr dirty="0" err="1"/>
              <a:t>tilsammen</a:t>
            </a:r>
            <a:r>
              <a:rPr dirty="0"/>
              <a:t> </a:t>
            </a:r>
            <a:r>
              <a:rPr b="1" u="sng" dirty="0">
                <a:latin typeface="Klint Pro Light" panose="020D0303020204080204" pitchFamily="34" charset="77"/>
                <a:ea typeface="Klint Pro Light"/>
                <a:cs typeface="Klint Pro Light"/>
                <a:sym typeface="Klint Pro Medium"/>
              </a:rPr>
              <a:t>DATABESKYTTELSE.</a:t>
            </a: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rPr dirty="0" err="1"/>
              <a:t>Personoplysninger</a:t>
            </a:r>
            <a:r>
              <a:rPr dirty="0"/>
              <a:t> er alle </a:t>
            </a:r>
            <a:r>
              <a:rPr dirty="0" err="1"/>
              <a:t>oplysninger</a:t>
            </a:r>
            <a:r>
              <a:rPr dirty="0"/>
              <a:t>, </a:t>
            </a:r>
            <a:br>
              <a:rPr dirty="0"/>
            </a:br>
            <a:r>
              <a:rPr dirty="0"/>
              <a:t>der </a:t>
            </a:r>
            <a:r>
              <a:rPr dirty="0" err="1"/>
              <a:t>vedrører</a:t>
            </a:r>
            <a:r>
              <a:rPr dirty="0"/>
              <a:t> </a:t>
            </a:r>
            <a:r>
              <a:rPr dirty="0" err="1"/>
              <a:t>en</a:t>
            </a:r>
            <a:r>
              <a:rPr dirty="0"/>
              <a:t> </a:t>
            </a:r>
            <a:r>
              <a:rPr dirty="0" err="1"/>
              <a:t>identificeret</a:t>
            </a:r>
            <a:r>
              <a:rPr dirty="0"/>
              <a:t> </a:t>
            </a:r>
            <a:r>
              <a:rPr dirty="0" err="1"/>
              <a:t>eller</a:t>
            </a:r>
            <a:r>
              <a:rPr dirty="0"/>
              <a:t> </a:t>
            </a:r>
            <a:r>
              <a:rPr dirty="0" err="1"/>
              <a:t>identificerbar</a:t>
            </a:r>
            <a:r>
              <a:rPr dirty="0"/>
              <a:t> </a:t>
            </a:r>
            <a:r>
              <a:rPr b="1" dirty="0" err="1">
                <a:latin typeface="Klint Pro Light" panose="020D0303020204080204" pitchFamily="34" charset="77"/>
                <a:ea typeface="Klint Pro Light"/>
                <a:cs typeface="Klint Pro Light"/>
                <a:sym typeface="Klint Pro Medium"/>
              </a:rPr>
              <a:t>fysisk</a:t>
            </a:r>
            <a:r>
              <a:rPr dirty="0"/>
              <a:t> person.</a:t>
            </a:r>
            <a:endParaRPr sz="1200" dirty="0">
              <a:latin typeface="Times Roman"/>
              <a:ea typeface="Times Roman"/>
              <a:cs typeface="Times Roman"/>
              <a:sym typeface="Times Roman"/>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GDPR og databeskyttelse"/>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GDPR og databeskyttelse</a:t>
            </a:r>
            <a:r>
              <a:rPr sz="1200" spc="-25"/>
              <a:t> </a:t>
            </a:r>
          </a:p>
        </p:txBody>
      </p:sp>
      <p:pic>
        <p:nvPicPr>
          <p:cNvPr id="174" name="fingerprint-g7c7f6ed41_640.jpg" descr="fingerprint-g7c7f6ed41_640.jpg"/>
          <p:cNvPicPr>
            <a:picLocks noChangeAspect="1"/>
          </p:cNvPicPr>
          <p:nvPr/>
        </p:nvPicPr>
        <p:blipFill>
          <a:blip r:embed="rId2"/>
          <a:stretch>
            <a:fillRect/>
          </a:stretch>
        </p:blipFill>
        <p:spPr>
          <a:xfrm>
            <a:off x="8491846" y="2472660"/>
            <a:ext cx="2576350" cy="3220438"/>
          </a:xfrm>
          <a:prstGeom prst="rect">
            <a:avLst/>
          </a:prstGeom>
          <a:ln w="12700">
            <a:miter lim="400000"/>
          </a:ln>
        </p:spPr>
      </p:pic>
      <p:sp>
        <p:nvSpPr>
          <p:cNvPr id="175" name="En personoplysning er AL information, der kan pege hen på en bestemt person (også selv om personen kun kan identificeres, hvis oplysningen kombineres med andre oplysninger).…"/>
          <p:cNvSpPr txBox="1">
            <a:spLocks noGrp="1"/>
          </p:cNvSpPr>
          <p:nvPr>
            <p:ph type="body" sz="half" idx="4294967295"/>
          </p:nvPr>
        </p:nvSpPr>
        <p:spPr>
          <a:xfrm>
            <a:off x="1734143" y="2678645"/>
            <a:ext cx="6757703" cy="3475126"/>
          </a:xfrm>
          <a:prstGeom prst="rect">
            <a:avLst/>
          </a:prstGeom>
        </p:spPr>
        <p:txBody>
          <a:bodyPr>
            <a:noAutofit/>
          </a:bodyPr>
          <a:lstStyle/>
          <a:p>
            <a:pPr marL="380206" lvl="1" indent="-181050" defTabSz="905255">
              <a:spcBef>
                <a:spcPts val="2300"/>
              </a:spcBef>
              <a:buClr>
                <a:srgbClr val="F35364"/>
              </a:buClr>
              <a:defRPr sz="1979"/>
            </a:pPr>
            <a:r>
              <a:rPr dirty="0" err="1">
                <a:latin typeface="Klint Pro" panose="020D0503020204080204" pitchFamily="34" charset="77"/>
                <a:ea typeface="Klint Pro Light"/>
                <a:cs typeface="Klint Pro Light"/>
                <a:sym typeface="Klint Pro Medium"/>
              </a:rPr>
              <a:t>En</a:t>
            </a:r>
            <a:r>
              <a:rPr dirty="0">
                <a:latin typeface="Klint Pro" panose="020D0503020204080204" pitchFamily="34" charset="77"/>
                <a:ea typeface="Klint Pro Light"/>
                <a:cs typeface="Klint Pro Light"/>
                <a:sym typeface="Klint Pro Medium"/>
              </a:rPr>
              <a:t> </a:t>
            </a:r>
            <a:r>
              <a:rPr dirty="0" err="1">
                <a:latin typeface="Klint Pro" panose="020D0503020204080204" pitchFamily="34" charset="77"/>
                <a:ea typeface="Klint Pro Light"/>
                <a:cs typeface="Klint Pro Light"/>
                <a:sym typeface="Klint Pro Medium"/>
              </a:rPr>
              <a:t>personoplysning</a:t>
            </a:r>
            <a:r>
              <a:rPr dirty="0">
                <a:latin typeface="Klint Pro" panose="020D0503020204080204" pitchFamily="34" charset="77"/>
                <a:ea typeface="Klint Pro Light"/>
                <a:cs typeface="Klint Pro Light"/>
                <a:sym typeface="Klint Pro Medium"/>
              </a:rPr>
              <a:t> er AL information, der </a:t>
            </a:r>
            <a:r>
              <a:rPr dirty="0" err="1">
                <a:latin typeface="Klint Pro" panose="020D0503020204080204" pitchFamily="34" charset="77"/>
                <a:ea typeface="Klint Pro Light"/>
                <a:cs typeface="Klint Pro Light"/>
                <a:sym typeface="Klint Pro Medium"/>
              </a:rPr>
              <a:t>kan</a:t>
            </a:r>
            <a:r>
              <a:rPr dirty="0">
                <a:latin typeface="Klint Pro" panose="020D0503020204080204" pitchFamily="34" charset="77"/>
                <a:ea typeface="Klint Pro Light"/>
                <a:cs typeface="Klint Pro Light"/>
                <a:sym typeface="Klint Pro Medium"/>
              </a:rPr>
              <a:t> </a:t>
            </a:r>
            <a:r>
              <a:rPr dirty="0" err="1">
                <a:latin typeface="Klint Pro" panose="020D0503020204080204" pitchFamily="34" charset="77"/>
                <a:ea typeface="Klint Pro Light"/>
                <a:cs typeface="Klint Pro Light"/>
                <a:sym typeface="Klint Pro Medium"/>
              </a:rPr>
              <a:t>pege</a:t>
            </a:r>
            <a:r>
              <a:rPr dirty="0">
                <a:latin typeface="Klint Pro" panose="020D0503020204080204" pitchFamily="34" charset="77"/>
                <a:ea typeface="Klint Pro Light"/>
                <a:cs typeface="Klint Pro Light"/>
                <a:sym typeface="Klint Pro Medium"/>
              </a:rPr>
              <a:t> hen </a:t>
            </a:r>
            <a:r>
              <a:rPr dirty="0" err="1">
                <a:latin typeface="Klint Pro" panose="020D0503020204080204" pitchFamily="34" charset="77"/>
                <a:ea typeface="Klint Pro Light"/>
                <a:cs typeface="Klint Pro Light"/>
                <a:sym typeface="Klint Pro Medium"/>
              </a:rPr>
              <a:t>på</a:t>
            </a:r>
            <a:r>
              <a:rPr dirty="0">
                <a:latin typeface="Klint Pro" panose="020D0503020204080204" pitchFamily="34" charset="77"/>
                <a:ea typeface="Klint Pro Light"/>
                <a:cs typeface="Klint Pro Light"/>
                <a:sym typeface="Klint Pro Medium"/>
              </a:rPr>
              <a:t> </a:t>
            </a:r>
            <a:r>
              <a:rPr dirty="0" err="1">
                <a:latin typeface="Klint Pro" panose="020D0503020204080204" pitchFamily="34" charset="77"/>
                <a:ea typeface="Klint Pro Light"/>
                <a:cs typeface="Klint Pro Light"/>
                <a:sym typeface="Klint Pro Medium"/>
              </a:rPr>
              <a:t>en</a:t>
            </a:r>
            <a:r>
              <a:rPr dirty="0">
                <a:latin typeface="Klint Pro" panose="020D0503020204080204" pitchFamily="34" charset="77"/>
                <a:ea typeface="Klint Pro Light"/>
                <a:cs typeface="Klint Pro Light"/>
                <a:sym typeface="Klint Pro Medium"/>
              </a:rPr>
              <a:t> </a:t>
            </a:r>
            <a:r>
              <a:rPr dirty="0" err="1">
                <a:latin typeface="Klint Pro" panose="020D0503020204080204" pitchFamily="34" charset="77"/>
                <a:ea typeface="Klint Pro Light"/>
                <a:cs typeface="Klint Pro Light"/>
                <a:sym typeface="Klint Pro Medium"/>
              </a:rPr>
              <a:t>bestemt</a:t>
            </a:r>
            <a:r>
              <a:rPr dirty="0">
                <a:latin typeface="Klint Pro" panose="020D0503020204080204" pitchFamily="34" charset="77"/>
                <a:ea typeface="Klint Pro Light"/>
                <a:cs typeface="Klint Pro Light"/>
                <a:sym typeface="Klint Pro Medium"/>
              </a:rPr>
              <a:t> person </a:t>
            </a:r>
            <a:r>
              <a:rPr i="1" dirty="0">
                <a:latin typeface="Klint Pro Light"/>
                <a:ea typeface="Klint Pro Light"/>
                <a:cs typeface="Klint Pro Light"/>
                <a:sym typeface="Klint Pro Light"/>
              </a:rPr>
              <a:t>(</a:t>
            </a:r>
            <a:r>
              <a:rPr i="1" dirty="0" err="1">
                <a:latin typeface="Klint Pro Light"/>
                <a:ea typeface="Klint Pro Light"/>
                <a:cs typeface="Klint Pro Light"/>
                <a:sym typeface="Klint Pro Light"/>
              </a:rPr>
              <a:t>også</a:t>
            </a:r>
            <a:r>
              <a:rPr i="1" dirty="0">
                <a:latin typeface="Klint Pro Light"/>
                <a:ea typeface="Klint Pro Light"/>
                <a:cs typeface="Klint Pro Light"/>
                <a:sym typeface="Klint Pro Light"/>
              </a:rPr>
              <a:t> </a:t>
            </a:r>
            <a:r>
              <a:rPr i="1" dirty="0" err="1">
                <a:latin typeface="Klint Pro Light"/>
                <a:ea typeface="Klint Pro Light"/>
                <a:cs typeface="Klint Pro Light"/>
                <a:sym typeface="Klint Pro Light"/>
              </a:rPr>
              <a:t>selv</a:t>
            </a:r>
            <a:r>
              <a:rPr i="1" dirty="0">
                <a:latin typeface="Klint Pro Light"/>
                <a:ea typeface="Klint Pro Light"/>
                <a:cs typeface="Klint Pro Light"/>
                <a:sym typeface="Klint Pro Light"/>
              </a:rPr>
              <a:t> om </a:t>
            </a:r>
            <a:r>
              <a:rPr i="1" dirty="0" err="1">
                <a:latin typeface="Klint Pro Light"/>
                <a:ea typeface="Klint Pro Light"/>
                <a:cs typeface="Klint Pro Light"/>
                <a:sym typeface="Klint Pro Light"/>
              </a:rPr>
              <a:t>personen</a:t>
            </a:r>
            <a:r>
              <a:rPr i="1" dirty="0">
                <a:latin typeface="Klint Pro Light"/>
                <a:ea typeface="Klint Pro Light"/>
                <a:cs typeface="Klint Pro Light"/>
                <a:sym typeface="Klint Pro Light"/>
              </a:rPr>
              <a:t> </a:t>
            </a:r>
            <a:r>
              <a:rPr i="1" dirty="0" err="1">
                <a:latin typeface="Klint Pro Light"/>
                <a:ea typeface="Klint Pro Light"/>
                <a:cs typeface="Klint Pro Light"/>
                <a:sym typeface="Klint Pro Light"/>
              </a:rPr>
              <a:t>kun</a:t>
            </a:r>
            <a:r>
              <a:rPr i="1" dirty="0">
                <a:latin typeface="Klint Pro Light"/>
                <a:ea typeface="Klint Pro Light"/>
                <a:cs typeface="Klint Pro Light"/>
                <a:sym typeface="Klint Pro Light"/>
              </a:rPr>
              <a:t> </a:t>
            </a:r>
            <a:r>
              <a:rPr i="1" dirty="0" err="1">
                <a:latin typeface="Klint Pro Light"/>
                <a:ea typeface="Klint Pro Light"/>
                <a:cs typeface="Klint Pro Light"/>
                <a:sym typeface="Klint Pro Light"/>
              </a:rPr>
              <a:t>kan</a:t>
            </a:r>
            <a:r>
              <a:rPr i="1" dirty="0">
                <a:latin typeface="Klint Pro Light"/>
                <a:ea typeface="Klint Pro Light"/>
                <a:cs typeface="Klint Pro Light"/>
                <a:sym typeface="Klint Pro Light"/>
              </a:rPr>
              <a:t> </a:t>
            </a:r>
            <a:r>
              <a:rPr i="1" dirty="0" err="1">
                <a:latin typeface="Klint Pro Light"/>
                <a:ea typeface="Klint Pro Light"/>
                <a:cs typeface="Klint Pro Light"/>
                <a:sym typeface="Klint Pro Light"/>
              </a:rPr>
              <a:t>identificeres</a:t>
            </a:r>
            <a:r>
              <a:rPr i="1" dirty="0">
                <a:latin typeface="Klint Pro Light"/>
                <a:ea typeface="Klint Pro Light"/>
                <a:cs typeface="Klint Pro Light"/>
                <a:sym typeface="Klint Pro Light"/>
              </a:rPr>
              <a:t>, </a:t>
            </a:r>
            <a:r>
              <a:rPr i="1" dirty="0" err="1">
                <a:latin typeface="Klint Pro Light"/>
                <a:ea typeface="Klint Pro Light"/>
                <a:cs typeface="Klint Pro Light"/>
                <a:sym typeface="Klint Pro Light"/>
              </a:rPr>
              <a:t>hvis</a:t>
            </a:r>
            <a:r>
              <a:rPr i="1" dirty="0">
                <a:latin typeface="Klint Pro Light"/>
                <a:ea typeface="Klint Pro Light"/>
                <a:cs typeface="Klint Pro Light"/>
                <a:sym typeface="Klint Pro Light"/>
              </a:rPr>
              <a:t> </a:t>
            </a:r>
            <a:r>
              <a:rPr i="1" dirty="0" err="1">
                <a:latin typeface="Klint Pro Light"/>
                <a:ea typeface="Klint Pro Light"/>
                <a:cs typeface="Klint Pro Light"/>
                <a:sym typeface="Klint Pro Light"/>
              </a:rPr>
              <a:t>oplysningen</a:t>
            </a:r>
            <a:r>
              <a:rPr i="1" dirty="0">
                <a:latin typeface="Klint Pro Light"/>
                <a:ea typeface="Klint Pro Light"/>
                <a:cs typeface="Klint Pro Light"/>
                <a:sym typeface="Klint Pro Light"/>
              </a:rPr>
              <a:t> </a:t>
            </a:r>
            <a:r>
              <a:rPr i="1" dirty="0" err="1">
                <a:latin typeface="Klint Pro Light"/>
                <a:ea typeface="Klint Pro Light"/>
                <a:cs typeface="Klint Pro Light"/>
                <a:sym typeface="Klint Pro Light"/>
              </a:rPr>
              <a:t>kombineres</a:t>
            </a:r>
            <a:r>
              <a:rPr i="1" dirty="0">
                <a:latin typeface="Klint Pro Light"/>
                <a:ea typeface="Klint Pro Light"/>
                <a:cs typeface="Klint Pro Light"/>
                <a:sym typeface="Klint Pro Light"/>
              </a:rPr>
              <a:t> med </a:t>
            </a:r>
            <a:r>
              <a:rPr i="1" dirty="0" err="1">
                <a:latin typeface="Klint Pro Light"/>
                <a:ea typeface="Klint Pro Light"/>
                <a:cs typeface="Klint Pro Light"/>
                <a:sym typeface="Klint Pro Light"/>
              </a:rPr>
              <a:t>andre</a:t>
            </a:r>
            <a:r>
              <a:rPr i="1" dirty="0">
                <a:latin typeface="Klint Pro Light"/>
                <a:ea typeface="Klint Pro Light"/>
                <a:cs typeface="Klint Pro Light"/>
                <a:sym typeface="Klint Pro Light"/>
              </a:rPr>
              <a:t> </a:t>
            </a:r>
            <a:r>
              <a:rPr i="1" dirty="0" err="1">
                <a:latin typeface="Klint Pro Light"/>
                <a:ea typeface="Klint Pro Light"/>
                <a:cs typeface="Klint Pro Light"/>
                <a:sym typeface="Klint Pro Light"/>
              </a:rPr>
              <a:t>oplysninger</a:t>
            </a:r>
            <a:r>
              <a:rPr i="1" dirty="0">
                <a:latin typeface="Klint Pro Light"/>
                <a:ea typeface="Klint Pro Light"/>
                <a:cs typeface="Klint Pro Light"/>
                <a:sym typeface="Klint Pro Light"/>
              </a:rPr>
              <a:t>).</a:t>
            </a:r>
            <a:endParaRPr dirty="0">
              <a:latin typeface="Times Roman"/>
              <a:ea typeface="Times Roman"/>
              <a:cs typeface="Times Roman"/>
              <a:sym typeface="Times Roman"/>
            </a:endParaRPr>
          </a:p>
          <a:p>
            <a:pPr marL="380206" lvl="1" indent="-181050" defTabSz="905255">
              <a:spcBef>
                <a:spcPts val="2300"/>
              </a:spcBef>
              <a:buClr>
                <a:srgbClr val="F35364"/>
              </a:buClr>
              <a:defRPr sz="1979"/>
            </a:pPr>
            <a:r>
              <a:rPr dirty="0" err="1"/>
              <a:t>Personoplysninger</a:t>
            </a:r>
            <a:r>
              <a:rPr dirty="0"/>
              <a:t> </a:t>
            </a:r>
            <a:r>
              <a:rPr dirty="0" err="1"/>
              <a:t>kan</a:t>
            </a:r>
            <a:r>
              <a:rPr dirty="0"/>
              <a:t> for </a:t>
            </a:r>
            <a:r>
              <a:rPr dirty="0" err="1"/>
              <a:t>eksempel</a:t>
            </a:r>
            <a:r>
              <a:rPr dirty="0"/>
              <a:t> </a:t>
            </a:r>
            <a:r>
              <a:rPr dirty="0" err="1"/>
              <a:t>være</a:t>
            </a:r>
            <a:r>
              <a:rPr dirty="0"/>
              <a:t> </a:t>
            </a:r>
            <a:r>
              <a:rPr dirty="0" err="1"/>
              <a:t>personnumre</a:t>
            </a:r>
            <a:r>
              <a:rPr dirty="0"/>
              <a:t>, </a:t>
            </a:r>
            <a:r>
              <a:rPr dirty="0" err="1"/>
              <a:t>registreringsnumre</a:t>
            </a:r>
            <a:r>
              <a:rPr dirty="0"/>
              <a:t>, et </a:t>
            </a:r>
            <a:r>
              <a:rPr dirty="0" err="1"/>
              <a:t>billede</a:t>
            </a:r>
            <a:r>
              <a:rPr dirty="0"/>
              <a:t>, et </a:t>
            </a:r>
            <a:r>
              <a:rPr dirty="0" err="1"/>
              <a:t>fingeraftryk</a:t>
            </a:r>
            <a:r>
              <a:rPr dirty="0"/>
              <a:t>, </a:t>
            </a:r>
            <a:r>
              <a:rPr dirty="0" err="1"/>
              <a:t>en</a:t>
            </a:r>
            <a:r>
              <a:rPr dirty="0"/>
              <a:t> </a:t>
            </a:r>
            <a:r>
              <a:rPr dirty="0" err="1"/>
              <a:t>stemme</a:t>
            </a:r>
            <a:r>
              <a:rPr dirty="0"/>
              <a:t>, </a:t>
            </a:r>
            <a:r>
              <a:rPr dirty="0" err="1"/>
              <a:t>lægejournaler</a:t>
            </a:r>
            <a:r>
              <a:rPr dirty="0"/>
              <a:t> </a:t>
            </a:r>
            <a:r>
              <a:rPr dirty="0" err="1"/>
              <a:t>eller</a:t>
            </a:r>
            <a:r>
              <a:rPr dirty="0"/>
              <a:t> </a:t>
            </a:r>
            <a:r>
              <a:rPr dirty="0" err="1"/>
              <a:t>biologisk</a:t>
            </a:r>
            <a:r>
              <a:rPr dirty="0"/>
              <a:t> </a:t>
            </a:r>
            <a:r>
              <a:rPr dirty="0" err="1"/>
              <a:t>materiale</a:t>
            </a:r>
            <a:r>
              <a:rPr dirty="0"/>
              <a:t>. </a:t>
            </a:r>
            <a:br>
              <a:rPr dirty="0"/>
            </a:br>
            <a:br>
              <a:rPr dirty="0"/>
            </a:br>
            <a:r>
              <a:rPr dirty="0" err="1">
                <a:solidFill>
                  <a:srgbClr val="E15F67"/>
                </a:solidFill>
                <a:latin typeface="Klint Pro" panose="020D0503020204080204" pitchFamily="34" charset="77"/>
              </a:rPr>
              <a:t>Altså</a:t>
            </a:r>
            <a:r>
              <a:rPr dirty="0">
                <a:solidFill>
                  <a:srgbClr val="E15F67"/>
                </a:solidFill>
                <a:latin typeface="Klint Pro" panose="020D0503020204080204" pitchFamily="34" charset="77"/>
              </a:rPr>
              <a:t>: </a:t>
            </a:r>
            <a:r>
              <a:rPr dirty="0" err="1">
                <a:latin typeface="Klint Pro" panose="020D0503020204080204" pitchFamily="34" charset="77"/>
              </a:rPr>
              <a:t>Når</a:t>
            </a:r>
            <a:r>
              <a:rPr dirty="0">
                <a:latin typeface="Klint Pro" panose="020D0503020204080204" pitchFamily="34" charset="77"/>
              </a:rPr>
              <a:t> det </a:t>
            </a:r>
            <a:r>
              <a:rPr dirty="0" err="1">
                <a:latin typeface="Klint Pro" panose="020D0503020204080204" pitchFamily="34" charset="77"/>
              </a:rPr>
              <a:t>i</a:t>
            </a:r>
            <a:r>
              <a:rPr dirty="0">
                <a:latin typeface="Klint Pro" panose="020D0503020204080204" pitchFamily="34" charset="77"/>
              </a:rPr>
              <a:t> </a:t>
            </a:r>
            <a:r>
              <a:rPr dirty="0" err="1">
                <a:latin typeface="Klint Pro" panose="020D0503020204080204" pitchFamily="34" charset="77"/>
              </a:rPr>
              <a:t>praksis</a:t>
            </a:r>
            <a:r>
              <a:rPr dirty="0">
                <a:latin typeface="Klint Pro" panose="020D0503020204080204" pitchFamily="34" charset="77"/>
              </a:rPr>
              <a:t> er </a:t>
            </a:r>
            <a:r>
              <a:rPr dirty="0" err="1">
                <a:latin typeface="Klint Pro" panose="020D0503020204080204" pitchFamily="34" charset="77"/>
              </a:rPr>
              <a:t>muligt</a:t>
            </a:r>
            <a:r>
              <a:rPr dirty="0">
                <a:latin typeface="Klint Pro" panose="020D0503020204080204" pitchFamily="34" charset="77"/>
              </a:rPr>
              <a:t> at </a:t>
            </a:r>
            <a:r>
              <a:rPr dirty="0" err="1">
                <a:latin typeface="Klint Pro" panose="020D0503020204080204" pitchFamily="34" charset="77"/>
              </a:rPr>
              <a:t>identificere</a:t>
            </a:r>
            <a:r>
              <a:rPr dirty="0">
                <a:latin typeface="Klint Pro" panose="020D0503020204080204" pitchFamily="34" charset="77"/>
              </a:rPr>
              <a:t> </a:t>
            </a:r>
            <a:r>
              <a:rPr dirty="0" err="1">
                <a:latin typeface="Klint Pro" panose="020D0503020204080204" pitchFamily="34" charset="77"/>
              </a:rPr>
              <a:t>en</a:t>
            </a:r>
            <a:r>
              <a:rPr dirty="0">
                <a:latin typeface="Klint Pro" panose="020D0503020204080204" pitchFamily="34" charset="77"/>
              </a:rPr>
              <a:t> person </a:t>
            </a:r>
            <a:r>
              <a:rPr dirty="0" err="1">
                <a:latin typeface="Klint Pro" panose="020D0503020204080204" pitchFamily="34" charset="77"/>
              </a:rPr>
              <a:t>ud</a:t>
            </a:r>
            <a:r>
              <a:rPr dirty="0">
                <a:latin typeface="Klint Pro" panose="020D0503020204080204" pitchFamily="34" charset="77"/>
              </a:rPr>
              <a:t> </a:t>
            </a:r>
            <a:r>
              <a:rPr dirty="0" err="1">
                <a:latin typeface="Klint Pro" panose="020D0503020204080204" pitchFamily="34" charset="77"/>
              </a:rPr>
              <a:t>fra</a:t>
            </a:r>
            <a:r>
              <a:rPr dirty="0">
                <a:latin typeface="Klint Pro" panose="020D0503020204080204" pitchFamily="34" charset="77"/>
              </a:rPr>
              <a:t> </a:t>
            </a:r>
            <a:r>
              <a:rPr dirty="0" err="1">
                <a:latin typeface="Klint Pro" panose="020D0503020204080204" pitchFamily="34" charset="77"/>
              </a:rPr>
              <a:t>oplysningerne</a:t>
            </a:r>
            <a:r>
              <a:rPr dirty="0">
                <a:latin typeface="Klint Pro" panose="020D0503020204080204" pitchFamily="34" charset="77"/>
              </a:rPr>
              <a:t> </a:t>
            </a:r>
            <a:r>
              <a:rPr dirty="0" err="1">
                <a:latin typeface="Klint Pro" panose="020D0503020204080204" pitchFamily="34" charset="77"/>
              </a:rPr>
              <a:t>eller</a:t>
            </a:r>
            <a:r>
              <a:rPr dirty="0">
                <a:latin typeface="Klint Pro" panose="020D0503020204080204" pitchFamily="34" charset="77"/>
              </a:rPr>
              <a:t> </a:t>
            </a:r>
            <a:r>
              <a:rPr dirty="0" err="1">
                <a:latin typeface="Klint Pro" panose="020D0503020204080204" pitchFamily="34" charset="77"/>
              </a:rPr>
              <a:t>i</a:t>
            </a:r>
            <a:r>
              <a:rPr dirty="0">
                <a:latin typeface="Klint Pro" panose="020D0503020204080204" pitchFamily="34" charset="77"/>
              </a:rPr>
              <a:t> </a:t>
            </a:r>
            <a:r>
              <a:rPr dirty="0" err="1">
                <a:latin typeface="Klint Pro" panose="020D0503020204080204" pitchFamily="34" charset="77"/>
              </a:rPr>
              <a:t>kombination</a:t>
            </a:r>
            <a:r>
              <a:rPr dirty="0">
                <a:latin typeface="Klint Pro" panose="020D0503020204080204" pitchFamily="34" charset="77"/>
              </a:rPr>
              <a:t> med </a:t>
            </a:r>
            <a:r>
              <a:rPr dirty="0" err="1">
                <a:latin typeface="Klint Pro" panose="020D0503020204080204" pitchFamily="34" charset="77"/>
              </a:rPr>
              <a:t>andre</a:t>
            </a:r>
            <a:r>
              <a:rPr dirty="0">
                <a:latin typeface="Klint Pro" panose="020D0503020204080204" pitchFamily="34" charset="77"/>
              </a:rPr>
              <a:t>. Man </a:t>
            </a:r>
            <a:r>
              <a:rPr dirty="0" err="1">
                <a:latin typeface="Klint Pro" panose="020D0503020204080204" pitchFamily="34" charset="77"/>
              </a:rPr>
              <a:t>siger</a:t>
            </a:r>
            <a:r>
              <a:rPr dirty="0">
                <a:latin typeface="Klint Pro" panose="020D0503020204080204" pitchFamily="34" charset="77"/>
              </a:rPr>
              <a:t>, at </a:t>
            </a:r>
            <a:r>
              <a:rPr dirty="0" err="1">
                <a:latin typeface="Klint Pro" panose="020D0503020204080204" pitchFamily="34" charset="77"/>
              </a:rPr>
              <a:t>oplysningen</a:t>
            </a:r>
            <a:r>
              <a:rPr dirty="0">
                <a:latin typeface="Klint Pro" panose="020D0503020204080204" pitchFamily="34" charset="77"/>
              </a:rPr>
              <a:t> er "</a:t>
            </a:r>
            <a:r>
              <a:rPr dirty="0" err="1">
                <a:latin typeface="Klint Pro" panose="020D0503020204080204" pitchFamily="34" charset="77"/>
              </a:rPr>
              <a:t>personhenførbar</a:t>
            </a:r>
            <a:r>
              <a:rPr dirty="0">
                <a:latin typeface="Klint Pro" panose="020D0503020204080204" pitchFamily="34" charset="77"/>
              </a:rPr>
              <a:t>".</a:t>
            </a:r>
          </a:p>
        </p:txBody>
      </p:sp>
      <p:sp>
        <p:nvSpPr>
          <p:cNvPr id="176" name="https://pixabay.com/da/illustrations/fingeraftryk-mark-finger-mark-1382652/"/>
          <p:cNvSpPr txBox="1"/>
          <p:nvPr/>
        </p:nvSpPr>
        <p:spPr>
          <a:xfrm>
            <a:off x="9316385" y="5618530"/>
            <a:ext cx="1735997" cy="3962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defRPr sz="700" i="1">
                <a:solidFill>
                  <a:srgbClr val="1F3540"/>
                </a:solidFill>
                <a:latin typeface="Klint Pro Light"/>
                <a:ea typeface="Klint Pro Light"/>
                <a:cs typeface="Klint Pro Light"/>
                <a:sym typeface="Klint Pro Light"/>
              </a:defRPr>
            </a:lvl1pPr>
          </a:lstStyle>
          <a:p>
            <a:r>
              <a:rPr dirty="0"/>
              <a:t>https://</a:t>
            </a:r>
            <a:r>
              <a:rPr dirty="0" err="1"/>
              <a:t>pixabay.com</a:t>
            </a:r>
            <a:r>
              <a:rPr dirty="0"/>
              <a:t>/da/illustrations/fingeraftryk-mark-finger-mark-1382652/</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Personoplysninger"/>
          <p:cNvSpPr txBox="1">
            <a:spLocks noGrp="1"/>
          </p:cNvSpPr>
          <p:nvPr>
            <p:ph type="title" idx="4294967295"/>
          </p:nvPr>
        </p:nvSpPr>
        <p:spPr>
          <a:xfrm>
            <a:off x="-1" y="329190"/>
            <a:ext cx="12281152" cy="1450764"/>
          </a:xfrm>
          <a:prstGeom prst="rect">
            <a:avLst/>
          </a:prstGeom>
        </p:spPr>
        <p:txBody>
          <a:bodyPr lIns="0" tIns="0" rIns="0" bIns="0"/>
          <a:lstStyle>
            <a:lvl1pPr algn="ctr">
              <a:defRPr spc="-100">
                <a:solidFill>
                  <a:srgbClr val="F35364"/>
                </a:solidFill>
                <a:latin typeface="Klint Pro Regular"/>
                <a:ea typeface="Klint Pro Regular"/>
                <a:cs typeface="Klint Pro Regular"/>
                <a:sym typeface="Klint Pro Regular"/>
              </a:defRPr>
            </a:lvl1pPr>
          </a:lstStyle>
          <a:p>
            <a:r>
              <a:t>Personoplysninger</a:t>
            </a:r>
          </a:p>
        </p:txBody>
      </p:sp>
      <p:sp>
        <p:nvSpPr>
          <p:cNvPr id="179" name="Databeskyttelsesforordningen opdeler personoplysninger i tre typer:…"/>
          <p:cNvSpPr txBox="1">
            <a:spLocks noGrp="1"/>
          </p:cNvSpPr>
          <p:nvPr>
            <p:ph type="body" sz="half" idx="4294967295"/>
          </p:nvPr>
        </p:nvSpPr>
        <p:spPr>
          <a:xfrm>
            <a:off x="1814408" y="3157361"/>
            <a:ext cx="8652334" cy="3475126"/>
          </a:xfrm>
          <a:prstGeom prst="rect">
            <a:avLst/>
          </a:prstGeom>
        </p:spPr>
        <p:txBody>
          <a:bodyPr/>
          <a:lstStyle/>
          <a:p>
            <a:pPr marL="0" indent="0">
              <a:buSzTx/>
              <a:buNone/>
              <a:defRPr sz="2000">
                <a:latin typeface="Klint Pro Light"/>
                <a:ea typeface="Klint Pro Light"/>
                <a:cs typeface="Klint Pro Light"/>
                <a:sym typeface="Klint Pro Medium"/>
              </a:defRPr>
            </a:pPr>
            <a:r>
              <a:rPr b="1" dirty="0" err="1">
                <a:latin typeface="Klint Pro Light" panose="020D0303020204080204" pitchFamily="34" charset="77"/>
              </a:rPr>
              <a:t>Databeskyttelsesforordningen</a:t>
            </a:r>
            <a:r>
              <a:rPr b="1" dirty="0">
                <a:latin typeface="Klint Pro Light" panose="020D0303020204080204" pitchFamily="34" charset="77"/>
              </a:rPr>
              <a:t> </a:t>
            </a:r>
            <a:r>
              <a:rPr b="1" dirty="0" err="1">
                <a:latin typeface="Klint Pro Light" panose="020D0303020204080204" pitchFamily="34" charset="77"/>
              </a:rPr>
              <a:t>opdeler</a:t>
            </a:r>
            <a:r>
              <a:rPr b="1" dirty="0">
                <a:latin typeface="Klint Pro Light" panose="020D0303020204080204" pitchFamily="34" charset="77"/>
              </a:rPr>
              <a:t> </a:t>
            </a:r>
            <a:r>
              <a:rPr b="1" dirty="0" err="1">
                <a:latin typeface="Klint Pro Light" panose="020D0303020204080204" pitchFamily="34" charset="77"/>
              </a:rPr>
              <a:t>personoplysninger</a:t>
            </a:r>
            <a:r>
              <a:rPr b="1" dirty="0">
                <a:latin typeface="Klint Pro Light" panose="020D0303020204080204" pitchFamily="34" charset="77"/>
              </a:rPr>
              <a:t> </a:t>
            </a:r>
            <a:r>
              <a:rPr b="1" dirty="0" err="1">
                <a:latin typeface="Klint Pro Light" panose="020D0303020204080204" pitchFamily="34" charset="77"/>
              </a:rPr>
              <a:t>i</a:t>
            </a:r>
            <a:r>
              <a:rPr b="1" dirty="0">
                <a:latin typeface="Klint Pro Light" panose="020D0303020204080204" pitchFamily="34" charset="77"/>
              </a:rPr>
              <a:t> </a:t>
            </a:r>
            <a:r>
              <a:rPr b="1" dirty="0" err="1">
                <a:latin typeface="Klint Pro Light" panose="020D0303020204080204" pitchFamily="34" charset="77"/>
              </a:rPr>
              <a:t>tre</a:t>
            </a:r>
            <a:r>
              <a:rPr b="1" dirty="0">
                <a:latin typeface="Klint Pro Light" panose="020D0303020204080204" pitchFamily="34" charset="77"/>
              </a:rPr>
              <a:t> </a:t>
            </a:r>
            <a:r>
              <a:rPr b="1" dirty="0" err="1">
                <a:latin typeface="Klint Pro Light" panose="020D0303020204080204" pitchFamily="34" charset="77"/>
              </a:rPr>
              <a:t>typer</a:t>
            </a:r>
            <a:r>
              <a:rPr b="1" dirty="0">
                <a:latin typeface="Klint Pro Light" panose="020D0303020204080204" pitchFamily="34" charset="77"/>
              </a:rPr>
              <a:t>:</a:t>
            </a:r>
          </a:p>
          <a:p>
            <a:pPr marL="384047" lvl="1" indent="-182879">
              <a:spcBef>
                <a:spcPts val="2400"/>
              </a:spcBef>
              <a:buClr>
                <a:srgbClr val="F35364"/>
              </a:buClr>
              <a:defRPr sz="2000"/>
            </a:pPr>
            <a:r>
              <a:rPr dirty="0" err="1"/>
              <a:t>Almindelige</a:t>
            </a:r>
            <a:r>
              <a:rPr dirty="0"/>
              <a:t> </a:t>
            </a:r>
            <a:r>
              <a:rPr dirty="0" err="1"/>
              <a:t>oplysninger</a:t>
            </a:r>
            <a:endParaRPr dirty="0"/>
          </a:p>
          <a:p>
            <a:pPr marL="384047" lvl="1" indent="-182879">
              <a:spcBef>
                <a:spcPts val="2400"/>
              </a:spcBef>
              <a:buClr>
                <a:srgbClr val="F35364"/>
              </a:buClr>
              <a:defRPr sz="2000"/>
            </a:pPr>
            <a:r>
              <a:rPr dirty="0" err="1"/>
              <a:t>Særlige</a:t>
            </a:r>
            <a:r>
              <a:rPr dirty="0"/>
              <a:t> </a:t>
            </a:r>
            <a:r>
              <a:rPr dirty="0" err="1"/>
              <a:t>kategorier</a:t>
            </a:r>
            <a:r>
              <a:rPr dirty="0"/>
              <a:t> </a:t>
            </a:r>
            <a:r>
              <a:rPr dirty="0" err="1"/>
              <a:t>af</a:t>
            </a:r>
            <a:r>
              <a:rPr dirty="0"/>
              <a:t> </a:t>
            </a:r>
            <a:r>
              <a:rPr dirty="0" err="1"/>
              <a:t>oplysninger</a:t>
            </a:r>
            <a:r>
              <a:rPr dirty="0"/>
              <a:t> </a:t>
            </a:r>
            <a:br>
              <a:rPr dirty="0"/>
            </a:br>
            <a:r>
              <a:rPr i="1" dirty="0">
                <a:latin typeface="Klint Pro" panose="020D0503020204080204" pitchFamily="34" charset="77"/>
              </a:rPr>
              <a:t>(</a:t>
            </a:r>
            <a:r>
              <a:rPr i="1" dirty="0" err="1">
                <a:latin typeface="Klint Pro" panose="020D0503020204080204" pitchFamily="34" charset="77"/>
              </a:rPr>
              <a:t>følsomme</a:t>
            </a:r>
            <a:r>
              <a:rPr i="1" dirty="0">
                <a:latin typeface="Klint Pro" panose="020D0503020204080204" pitchFamily="34" charset="77"/>
              </a:rPr>
              <a:t> </a:t>
            </a:r>
            <a:r>
              <a:rPr i="1" dirty="0" err="1">
                <a:latin typeface="Klint Pro" panose="020D0503020204080204" pitchFamily="34" charset="77"/>
              </a:rPr>
              <a:t>oplysninger</a:t>
            </a:r>
            <a:r>
              <a:rPr i="1" dirty="0">
                <a:latin typeface="Klint Pro" panose="020D0503020204080204" pitchFamily="34" charset="77"/>
              </a:rPr>
              <a:t>)</a:t>
            </a:r>
          </a:p>
        </p:txBody>
      </p:sp>
      <p:sp>
        <p:nvSpPr>
          <p:cNvPr id="180" name="Oplysninger om straffedomme og lovovertrædelser eller tilknyttede sikkerhedsforanstaltninger"/>
          <p:cNvSpPr txBox="1"/>
          <p:nvPr/>
        </p:nvSpPr>
        <p:spPr>
          <a:xfrm>
            <a:off x="6485785" y="3734009"/>
            <a:ext cx="4528079" cy="15597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Oplysninger om straffedomme og lovovertrædelser eller tilknyttede sikkerhedsforanstaltninger</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Almindelige personoplysninger"/>
          <p:cNvSpPr txBox="1">
            <a:spLocks noGrp="1"/>
          </p:cNvSpPr>
          <p:nvPr>
            <p:ph type="title" idx="4294967295"/>
          </p:nvPr>
        </p:nvSpPr>
        <p:spPr>
          <a:xfrm>
            <a:off x="-1" y="329190"/>
            <a:ext cx="12281152" cy="1450764"/>
          </a:xfrm>
          <a:prstGeom prst="rect">
            <a:avLst/>
          </a:prstGeom>
        </p:spPr>
        <p:txBody>
          <a:bodyPr lIns="0" tIns="0" rIns="0" bIns="0"/>
          <a:lstStyle>
            <a:lvl1pPr algn="ctr">
              <a:defRPr spc="-100">
                <a:solidFill>
                  <a:srgbClr val="F35364"/>
                </a:solidFill>
                <a:latin typeface="Klint Pro Regular"/>
                <a:ea typeface="Klint Pro Regular"/>
                <a:cs typeface="Klint Pro Regular"/>
                <a:sym typeface="Klint Pro Regular"/>
              </a:defRPr>
            </a:lvl1pPr>
          </a:lstStyle>
          <a:p>
            <a:r>
              <a:t>Almindelige personoplysninger</a:t>
            </a:r>
          </a:p>
        </p:txBody>
      </p:sp>
      <p:sp>
        <p:nvSpPr>
          <p:cNvPr id="183" name="Almindelige personoplysninger kan for  eksempel være identifikationsoplysninger som:…"/>
          <p:cNvSpPr txBox="1">
            <a:spLocks noGrp="1"/>
          </p:cNvSpPr>
          <p:nvPr>
            <p:ph type="body" sz="half" idx="4294967295"/>
          </p:nvPr>
        </p:nvSpPr>
        <p:spPr>
          <a:xfrm>
            <a:off x="2606581" y="2668258"/>
            <a:ext cx="7842349" cy="3973089"/>
          </a:xfrm>
          <a:prstGeom prst="rect">
            <a:avLst/>
          </a:prstGeom>
        </p:spPr>
        <p:txBody>
          <a:bodyPr/>
          <a:lstStyle/>
          <a:p>
            <a:pPr marL="0" indent="0">
              <a:buSzTx/>
              <a:buNone/>
              <a:defRPr sz="2000">
                <a:latin typeface="Klint Pro Light"/>
                <a:ea typeface="Klint Pro Light"/>
                <a:cs typeface="Klint Pro Light"/>
                <a:sym typeface="Klint Pro Medium"/>
              </a:defRPr>
            </a:pPr>
            <a:r>
              <a:rPr b="1" dirty="0" err="1">
                <a:latin typeface="Klint Pro Light" panose="020D0303020204080204" pitchFamily="34" charset="77"/>
              </a:rPr>
              <a:t>Almindelige</a:t>
            </a:r>
            <a:r>
              <a:rPr b="1" dirty="0">
                <a:latin typeface="Klint Pro Light" panose="020D0303020204080204" pitchFamily="34" charset="77"/>
              </a:rPr>
              <a:t> </a:t>
            </a:r>
            <a:r>
              <a:rPr b="1" dirty="0" err="1">
                <a:latin typeface="Klint Pro Light" panose="020D0303020204080204" pitchFamily="34" charset="77"/>
              </a:rPr>
              <a:t>personoplysninger</a:t>
            </a:r>
            <a:r>
              <a:rPr b="1" dirty="0">
                <a:latin typeface="Klint Pro Light" panose="020D0303020204080204" pitchFamily="34" charset="77"/>
              </a:rPr>
              <a:t> </a:t>
            </a:r>
            <a:r>
              <a:rPr b="1" dirty="0" err="1">
                <a:latin typeface="Klint Pro Light" panose="020D0303020204080204" pitchFamily="34" charset="77"/>
              </a:rPr>
              <a:t>kan</a:t>
            </a:r>
            <a:r>
              <a:rPr b="1" dirty="0">
                <a:latin typeface="Klint Pro Light" panose="020D0303020204080204" pitchFamily="34" charset="77"/>
              </a:rPr>
              <a:t> for </a:t>
            </a:r>
            <a:br>
              <a:rPr b="1" dirty="0">
                <a:latin typeface="Klint Pro Light" panose="020D0303020204080204" pitchFamily="34" charset="77"/>
              </a:rPr>
            </a:br>
            <a:r>
              <a:rPr b="1" dirty="0" err="1">
                <a:latin typeface="Klint Pro Light" panose="020D0303020204080204" pitchFamily="34" charset="77"/>
              </a:rPr>
              <a:t>eksempel</a:t>
            </a:r>
            <a:r>
              <a:rPr b="1" dirty="0">
                <a:latin typeface="Klint Pro Light" panose="020D0303020204080204" pitchFamily="34" charset="77"/>
              </a:rPr>
              <a:t> </a:t>
            </a:r>
            <a:r>
              <a:rPr b="1" dirty="0" err="1">
                <a:latin typeface="Klint Pro Light" panose="020D0303020204080204" pitchFamily="34" charset="77"/>
              </a:rPr>
              <a:t>være</a:t>
            </a:r>
            <a:r>
              <a:rPr b="1" dirty="0">
                <a:latin typeface="Klint Pro Light" panose="020D0303020204080204" pitchFamily="34" charset="77"/>
              </a:rPr>
              <a:t> </a:t>
            </a:r>
            <a:r>
              <a:rPr b="1" dirty="0" err="1">
                <a:latin typeface="Klint Pro Light" panose="020D0303020204080204" pitchFamily="34" charset="77"/>
              </a:rPr>
              <a:t>identifikationsoplysninger</a:t>
            </a:r>
            <a:r>
              <a:rPr b="1" dirty="0">
                <a:latin typeface="Klint Pro Light" panose="020D0303020204080204" pitchFamily="34" charset="77"/>
              </a:rPr>
              <a:t> </a:t>
            </a:r>
            <a:r>
              <a:rPr b="1" dirty="0" err="1">
                <a:latin typeface="Klint Pro Light" panose="020D0303020204080204" pitchFamily="34" charset="77"/>
              </a:rPr>
              <a:t>som</a:t>
            </a:r>
            <a:r>
              <a:rPr b="1" dirty="0">
                <a:latin typeface="Klint Pro Light" panose="020D0303020204080204" pitchFamily="34" charset="77"/>
              </a:rPr>
              <a:t>:</a:t>
            </a:r>
          </a:p>
          <a:p>
            <a:pPr marL="384047" lvl="1" indent="-182879">
              <a:spcBef>
                <a:spcPts val="2400"/>
              </a:spcBef>
              <a:buClr>
                <a:srgbClr val="F35364"/>
              </a:buClr>
              <a:defRPr sz="2000"/>
            </a:pPr>
            <a:r>
              <a:rPr dirty="0" err="1"/>
              <a:t>Navn</a:t>
            </a:r>
            <a:r>
              <a:rPr dirty="0"/>
              <a:t> </a:t>
            </a:r>
            <a:r>
              <a:rPr dirty="0" err="1"/>
              <a:t>og</a:t>
            </a:r>
            <a:r>
              <a:rPr dirty="0"/>
              <a:t> </a:t>
            </a:r>
            <a:r>
              <a:rPr dirty="0" err="1"/>
              <a:t>adresse</a:t>
            </a:r>
            <a:endParaRPr dirty="0"/>
          </a:p>
          <a:p>
            <a:pPr marL="384047" lvl="1" indent="-182879">
              <a:spcBef>
                <a:spcPts val="2400"/>
              </a:spcBef>
              <a:buClr>
                <a:srgbClr val="F35364"/>
              </a:buClr>
              <a:defRPr sz="2000"/>
            </a:pPr>
            <a:r>
              <a:rPr dirty="0" err="1"/>
              <a:t>Økonomi</a:t>
            </a:r>
            <a:endParaRPr dirty="0"/>
          </a:p>
          <a:p>
            <a:pPr marL="384047" lvl="1" indent="-182879">
              <a:spcBef>
                <a:spcPts val="2400"/>
              </a:spcBef>
              <a:buClr>
                <a:srgbClr val="F35364"/>
              </a:buClr>
              <a:defRPr sz="2000"/>
            </a:pPr>
            <a:r>
              <a:rPr dirty="0"/>
              <a:t>Skat</a:t>
            </a:r>
          </a:p>
          <a:p>
            <a:pPr marL="384047" lvl="1" indent="-182879">
              <a:spcBef>
                <a:spcPts val="2400"/>
              </a:spcBef>
              <a:buClr>
                <a:srgbClr val="F35364"/>
              </a:buClr>
              <a:defRPr sz="2000"/>
            </a:pPr>
            <a:r>
              <a:rPr dirty="0" err="1"/>
              <a:t>Gæld</a:t>
            </a:r>
            <a:endParaRPr dirty="0"/>
          </a:p>
        </p:txBody>
      </p:sp>
      <p:sp>
        <p:nvSpPr>
          <p:cNvPr id="184" name="Væsentlige sociale problemer…"/>
          <p:cNvSpPr txBox="1"/>
          <p:nvPr/>
        </p:nvSpPr>
        <p:spPr>
          <a:xfrm>
            <a:off x="5947612" y="3514668"/>
            <a:ext cx="4528079" cy="27401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Væsentlige sociale problemer</a:t>
            </a: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r>
              <a:t>Andre rent private forhold, sygedage, tjenstlige forhold, familieforhold, bolig, bil, eksamen, ansøgning, CV, ansættelsesdato </a:t>
            </a:r>
            <a:br/>
            <a:r>
              <a:t>og -stilling, arbejdsområde og arbejdstelefon</a:t>
            </a:r>
          </a:p>
        </p:txBody>
      </p:sp>
      <p:grpSp>
        <p:nvGrpSpPr>
          <p:cNvPr id="187" name="Group 103"/>
          <p:cNvGrpSpPr/>
          <p:nvPr/>
        </p:nvGrpSpPr>
        <p:grpSpPr>
          <a:xfrm rot="1763763">
            <a:off x="9779646" y="3319160"/>
            <a:ext cx="1271978" cy="1231320"/>
            <a:chOff x="0" y="0"/>
            <a:chExt cx="1271977" cy="1231318"/>
          </a:xfrm>
        </p:grpSpPr>
        <p:sp>
          <p:nvSpPr>
            <p:cNvPr id="185" name="Shape 101"/>
            <p:cNvSpPr/>
            <p:nvPr/>
          </p:nvSpPr>
          <p:spPr>
            <a:xfrm>
              <a:off x="0" y="0"/>
              <a:ext cx="1271978" cy="1231319"/>
            </a:xfrm>
            <a:prstGeom prst="ellipse">
              <a:avLst/>
            </a:prstGeom>
            <a:solidFill>
              <a:srgbClr val="FFFFFF"/>
            </a:solidFill>
            <a:ln w="38100" cap="flat">
              <a:solidFill>
                <a:srgbClr val="F35364"/>
              </a:solidFill>
              <a:prstDash val="solid"/>
              <a:bevel/>
            </a:ln>
            <a:effectLst/>
          </p:spPr>
          <p:txBody>
            <a:bodyPr wrap="square" lIns="45718" tIns="45718" rIns="45718" bIns="45718" numCol="1" anchor="ctr">
              <a:noAutofit/>
            </a:bodyPr>
            <a:lstStyle/>
            <a:p>
              <a:pPr>
                <a:defRPr>
                  <a:latin typeface="Calibri"/>
                  <a:ea typeface="Calibri"/>
                  <a:cs typeface="Calibri"/>
                  <a:sym typeface="Calibri"/>
                </a:defRPr>
              </a:pPr>
              <a:endParaRPr/>
            </a:p>
          </p:txBody>
        </p:sp>
        <p:sp>
          <p:nvSpPr>
            <p:cNvPr id="186" name="Shape 102"/>
            <p:cNvSpPr txBox="1"/>
            <p:nvPr/>
          </p:nvSpPr>
          <p:spPr>
            <a:xfrm rot="20370762">
              <a:off x="82823" y="460609"/>
              <a:ext cx="1153445" cy="35534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noAutofit/>
            </a:bodyPr>
            <a:lstStyle>
              <a:lvl1pPr algn="ctr">
                <a:lnSpc>
                  <a:spcPct val="90000"/>
                </a:lnSpc>
                <a:defRPr sz="1700">
                  <a:solidFill>
                    <a:srgbClr val="F35364"/>
                  </a:solidFill>
                  <a:latin typeface="Klint Pro Regular"/>
                  <a:ea typeface="Klint Pro Regular"/>
                  <a:cs typeface="Klint Pro Regular"/>
                  <a:sym typeface="Klint Pro Regular"/>
                </a:defRPr>
              </a:lvl1pPr>
            </a:lstStyle>
            <a:p>
              <a:r>
                <a:t>Seriøst??</a:t>
              </a:r>
            </a:p>
          </p:txBody>
        </p:sp>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Personfølsomme oplysninger"/>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rPr dirty="0" err="1"/>
              <a:t>Person</a:t>
            </a:r>
            <a:r>
              <a:rPr b="1" dirty="0" err="1">
                <a:latin typeface="Klint Pro Light" panose="020D0303020204080204" pitchFamily="34" charset="77"/>
                <a:ea typeface="Klint Pro Light"/>
                <a:cs typeface="Klint Pro Light"/>
                <a:sym typeface="Klint Pro Medium"/>
              </a:rPr>
              <a:t>følsomme</a:t>
            </a:r>
            <a:r>
              <a:rPr dirty="0">
                <a:latin typeface="Klint Pro Light"/>
                <a:ea typeface="Klint Pro Light"/>
                <a:cs typeface="Klint Pro Light"/>
                <a:sym typeface="Klint Pro Medium"/>
              </a:rPr>
              <a:t> </a:t>
            </a:r>
            <a:r>
              <a:rPr dirty="0" err="1"/>
              <a:t>oplysninger</a:t>
            </a:r>
            <a:r>
              <a:rPr sz="1200" spc="-25" dirty="0"/>
              <a:t> </a:t>
            </a:r>
          </a:p>
        </p:txBody>
      </p:sp>
      <p:sp>
        <p:nvSpPr>
          <p:cNvPr id="190" name="Følsomme oplysninger er oplysninger om:…"/>
          <p:cNvSpPr txBox="1">
            <a:spLocks noGrp="1"/>
          </p:cNvSpPr>
          <p:nvPr>
            <p:ph type="body" sz="half" idx="4294967295"/>
          </p:nvPr>
        </p:nvSpPr>
        <p:spPr>
          <a:xfrm>
            <a:off x="1488927" y="2440329"/>
            <a:ext cx="4912829" cy="4188318"/>
          </a:xfrm>
          <a:prstGeom prst="rect">
            <a:avLst/>
          </a:prstGeom>
        </p:spPr>
        <p:txBody>
          <a:bodyPr/>
          <a:lstStyle/>
          <a:p>
            <a:pPr marL="0" indent="0">
              <a:buSzTx/>
              <a:buNone/>
              <a:defRPr>
                <a:latin typeface="Klint Pro Light"/>
                <a:ea typeface="Klint Pro Light"/>
                <a:cs typeface="Klint Pro Light"/>
                <a:sym typeface="Klint Pro Medium"/>
              </a:defRPr>
            </a:pPr>
            <a:r>
              <a:rPr dirty="0" err="1"/>
              <a:t>Følsomme</a:t>
            </a:r>
            <a:r>
              <a:rPr dirty="0"/>
              <a:t> </a:t>
            </a:r>
            <a:r>
              <a:rPr dirty="0" err="1"/>
              <a:t>oplysninger</a:t>
            </a:r>
            <a:r>
              <a:rPr dirty="0"/>
              <a:t> er </a:t>
            </a:r>
            <a:r>
              <a:rPr dirty="0" err="1"/>
              <a:t>oplysninger</a:t>
            </a:r>
            <a:r>
              <a:rPr dirty="0"/>
              <a:t> om:</a:t>
            </a:r>
          </a:p>
          <a:p>
            <a:pPr marL="384047" lvl="1" indent="-182879">
              <a:spcBef>
                <a:spcPts val="1700"/>
              </a:spcBef>
              <a:buClr>
                <a:srgbClr val="F35364"/>
              </a:buClr>
              <a:defRPr sz="1600"/>
            </a:pPr>
            <a:r>
              <a:rPr dirty="0"/>
              <a:t>Race </a:t>
            </a:r>
            <a:r>
              <a:rPr dirty="0" err="1"/>
              <a:t>og</a:t>
            </a:r>
            <a:r>
              <a:rPr dirty="0"/>
              <a:t> </a:t>
            </a:r>
            <a:r>
              <a:rPr dirty="0" err="1"/>
              <a:t>etnisk</a:t>
            </a:r>
            <a:r>
              <a:rPr dirty="0"/>
              <a:t> </a:t>
            </a:r>
            <a:r>
              <a:rPr dirty="0" err="1"/>
              <a:t>oprindelse</a:t>
            </a:r>
            <a:endParaRPr dirty="0">
              <a:latin typeface="Arial"/>
              <a:ea typeface="Arial"/>
              <a:cs typeface="Arial"/>
              <a:sym typeface="Arial"/>
            </a:endParaRPr>
          </a:p>
          <a:p>
            <a:pPr marL="384047" lvl="1" indent="-182879">
              <a:spcBef>
                <a:spcPts val="1700"/>
              </a:spcBef>
              <a:buClr>
                <a:srgbClr val="F35364"/>
              </a:buClr>
              <a:defRPr sz="1600"/>
            </a:pPr>
            <a:r>
              <a:rPr dirty="0" err="1"/>
              <a:t>Politisk</a:t>
            </a:r>
            <a:r>
              <a:rPr dirty="0"/>
              <a:t> </a:t>
            </a:r>
            <a:r>
              <a:rPr dirty="0" err="1"/>
              <a:t>overbevisning</a:t>
            </a:r>
            <a:endParaRPr dirty="0">
              <a:latin typeface="Arial"/>
              <a:ea typeface="Arial"/>
              <a:cs typeface="Arial"/>
              <a:sym typeface="Arial"/>
            </a:endParaRPr>
          </a:p>
          <a:p>
            <a:pPr marL="384047" lvl="1" indent="-182879">
              <a:spcBef>
                <a:spcPts val="1700"/>
              </a:spcBef>
              <a:buClr>
                <a:srgbClr val="F35364"/>
              </a:buClr>
              <a:defRPr sz="1600"/>
            </a:pPr>
            <a:r>
              <a:rPr dirty="0" err="1"/>
              <a:t>Religiøs</a:t>
            </a:r>
            <a:r>
              <a:rPr dirty="0"/>
              <a:t> </a:t>
            </a:r>
            <a:r>
              <a:rPr dirty="0" err="1"/>
              <a:t>eller</a:t>
            </a:r>
            <a:r>
              <a:rPr dirty="0"/>
              <a:t> </a:t>
            </a:r>
            <a:r>
              <a:rPr dirty="0" err="1"/>
              <a:t>filosofisk</a:t>
            </a:r>
            <a:r>
              <a:rPr dirty="0"/>
              <a:t> </a:t>
            </a:r>
            <a:r>
              <a:rPr dirty="0" err="1"/>
              <a:t>overbevisning</a:t>
            </a:r>
            <a:endParaRPr dirty="0">
              <a:latin typeface="Arial"/>
              <a:ea typeface="Arial"/>
              <a:cs typeface="Arial"/>
              <a:sym typeface="Arial"/>
            </a:endParaRPr>
          </a:p>
          <a:p>
            <a:pPr marL="384047" lvl="1" indent="-182879">
              <a:spcBef>
                <a:spcPts val="1700"/>
              </a:spcBef>
              <a:buClr>
                <a:srgbClr val="F35364"/>
              </a:buClr>
              <a:defRPr sz="1600"/>
            </a:pPr>
            <a:r>
              <a:rPr dirty="0" err="1"/>
              <a:t>Fagforeningsmæssige</a:t>
            </a:r>
            <a:r>
              <a:rPr dirty="0"/>
              <a:t> </a:t>
            </a:r>
            <a:r>
              <a:rPr dirty="0" err="1"/>
              <a:t>tilhørsforhold</a:t>
            </a:r>
            <a:endParaRPr dirty="0">
              <a:latin typeface="Arial"/>
              <a:ea typeface="Arial"/>
              <a:cs typeface="Arial"/>
              <a:sym typeface="Arial"/>
            </a:endParaRPr>
          </a:p>
          <a:p>
            <a:pPr marL="384047" lvl="1" indent="-182879">
              <a:spcBef>
                <a:spcPts val="1700"/>
              </a:spcBef>
              <a:buClr>
                <a:srgbClr val="F35364"/>
              </a:buClr>
              <a:defRPr sz="1600"/>
            </a:pPr>
            <a:r>
              <a:rPr dirty="0" err="1"/>
              <a:t>Genetiske</a:t>
            </a:r>
            <a:r>
              <a:rPr dirty="0"/>
              <a:t> data</a:t>
            </a:r>
          </a:p>
          <a:p>
            <a:pPr marL="384047" lvl="1" indent="-182879">
              <a:spcBef>
                <a:spcPts val="1700"/>
              </a:spcBef>
              <a:buClr>
                <a:srgbClr val="F35364"/>
              </a:buClr>
              <a:defRPr sz="1600"/>
            </a:pPr>
            <a:r>
              <a:rPr dirty="0" err="1"/>
              <a:t>Biometriske</a:t>
            </a:r>
            <a:r>
              <a:rPr dirty="0"/>
              <a:t> data med </a:t>
            </a:r>
            <a:r>
              <a:rPr dirty="0" err="1"/>
              <a:t>henblik</a:t>
            </a:r>
            <a:r>
              <a:rPr dirty="0"/>
              <a:t> </a:t>
            </a:r>
            <a:br>
              <a:rPr dirty="0"/>
            </a:br>
            <a:r>
              <a:rPr dirty="0" err="1"/>
              <a:t>på</a:t>
            </a:r>
            <a:r>
              <a:rPr dirty="0"/>
              <a:t> </a:t>
            </a:r>
            <a:r>
              <a:rPr dirty="0" err="1"/>
              <a:t>entydig</a:t>
            </a:r>
            <a:r>
              <a:rPr dirty="0"/>
              <a:t> </a:t>
            </a:r>
            <a:r>
              <a:rPr dirty="0" err="1"/>
              <a:t>identifikation</a:t>
            </a:r>
            <a:endParaRPr dirty="0"/>
          </a:p>
        </p:txBody>
      </p:sp>
      <p:sp>
        <p:nvSpPr>
          <p:cNvPr id="191" name="Biometriske data med henblik på entydig identifikation…"/>
          <p:cNvSpPr txBox="1"/>
          <p:nvPr/>
        </p:nvSpPr>
        <p:spPr>
          <a:xfrm>
            <a:off x="5838212" y="2988318"/>
            <a:ext cx="4528078" cy="29175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marL="384047" lvl="1" indent="-182879" defTabSz="914400">
              <a:lnSpc>
                <a:spcPct val="90000"/>
              </a:lnSpc>
              <a:spcBef>
                <a:spcPts val="1700"/>
              </a:spcBef>
              <a:buClr>
                <a:srgbClr val="F35364"/>
              </a:buClr>
              <a:buSzPct val="100000"/>
              <a:buFont typeface="Trebuchet MS"/>
              <a:buChar char="◦"/>
              <a:defRPr sz="1600">
                <a:solidFill>
                  <a:srgbClr val="404040"/>
                </a:solidFill>
                <a:latin typeface="Klint Pro Regular"/>
                <a:ea typeface="Klint Pro Regular"/>
                <a:cs typeface="Klint Pro Regular"/>
                <a:sym typeface="Klint Pro Regular"/>
              </a:defRPr>
            </a:pPr>
            <a:r>
              <a:rPr dirty="0" err="1"/>
              <a:t>Biometriske</a:t>
            </a:r>
            <a:r>
              <a:rPr dirty="0"/>
              <a:t> data med </a:t>
            </a:r>
            <a:r>
              <a:rPr dirty="0" err="1"/>
              <a:t>henblik</a:t>
            </a:r>
            <a:r>
              <a:rPr dirty="0"/>
              <a:t> </a:t>
            </a:r>
            <a:r>
              <a:rPr dirty="0" err="1"/>
              <a:t>på</a:t>
            </a:r>
            <a:r>
              <a:rPr dirty="0"/>
              <a:t> </a:t>
            </a:r>
            <a:r>
              <a:rPr dirty="0" err="1"/>
              <a:t>entydig</a:t>
            </a:r>
            <a:r>
              <a:rPr dirty="0"/>
              <a:t> </a:t>
            </a:r>
            <a:r>
              <a:rPr dirty="0" err="1"/>
              <a:t>identifikation</a:t>
            </a:r>
            <a:endParaRPr dirty="0">
              <a:latin typeface="Arial"/>
              <a:ea typeface="Arial"/>
              <a:cs typeface="Arial"/>
              <a:sym typeface="Arial"/>
            </a:endParaRPr>
          </a:p>
          <a:p>
            <a:pPr marL="384047" lvl="1" indent="-182879" defTabSz="914400">
              <a:lnSpc>
                <a:spcPct val="90000"/>
              </a:lnSpc>
              <a:spcBef>
                <a:spcPts val="1700"/>
              </a:spcBef>
              <a:buClr>
                <a:srgbClr val="F35364"/>
              </a:buClr>
              <a:buSzPct val="100000"/>
              <a:buFont typeface="Trebuchet MS"/>
              <a:buChar char="◦"/>
              <a:defRPr sz="1600">
                <a:solidFill>
                  <a:srgbClr val="404040"/>
                </a:solidFill>
                <a:latin typeface="Klint Pro Regular"/>
                <a:ea typeface="Klint Pro Regular"/>
                <a:cs typeface="Klint Pro Regular"/>
                <a:sym typeface="Klint Pro Regular"/>
              </a:defRPr>
            </a:pPr>
            <a:r>
              <a:rPr dirty="0" err="1"/>
              <a:t>Helbredsoplysninger</a:t>
            </a:r>
            <a:br>
              <a:rPr dirty="0"/>
            </a:br>
            <a:br>
              <a:rPr dirty="0"/>
            </a:br>
            <a:r>
              <a:rPr u="sng" dirty="0" err="1">
                <a:solidFill>
                  <a:srgbClr val="1F3540"/>
                </a:solidFill>
              </a:rPr>
              <a:t>Så</a:t>
            </a:r>
            <a:r>
              <a:rPr u="sng" dirty="0">
                <a:solidFill>
                  <a:srgbClr val="1F3540"/>
                </a:solidFill>
              </a:rPr>
              <a:t> </a:t>
            </a:r>
            <a:r>
              <a:rPr u="sng" dirty="0" err="1">
                <a:solidFill>
                  <a:srgbClr val="1F3540"/>
                </a:solidFill>
              </a:rPr>
              <a:t>sygefravær</a:t>
            </a:r>
            <a:r>
              <a:rPr u="sng" dirty="0">
                <a:solidFill>
                  <a:srgbClr val="1F3540"/>
                </a:solidFill>
              </a:rPr>
              <a:t> </a:t>
            </a:r>
            <a:r>
              <a:rPr dirty="0">
                <a:solidFill>
                  <a:srgbClr val="1F3540"/>
                </a:solidFill>
              </a:rPr>
              <a:t>er </a:t>
            </a:r>
            <a:r>
              <a:rPr dirty="0" err="1">
                <a:solidFill>
                  <a:srgbClr val="1F3540"/>
                </a:solidFill>
              </a:rPr>
              <a:t>almindelige</a:t>
            </a:r>
            <a:r>
              <a:rPr dirty="0">
                <a:solidFill>
                  <a:srgbClr val="1F3540"/>
                </a:solidFill>
              </a:rPr>
              <a:t> </a:t>
            </a:r>
            <a:r>
              <a:rPr dirty="0" err="1">
                <a:solidFill>
                  <a:srgbClr val="1F3540"/>
                </a:solidFill>
              </a:rPr>
              <a:t>personoplysninger</a:t>
            </a:r>
            <a:r>
              <a:rPr dirty="0">
                <a:solidFill>
                  <a:srgbClr val="1F3540"/>
                </a:solidFill>
              </a:rPr>
              <a:t>, men </a:t>
            </a:r>
            <a:r>
              <a:rPr dirty="0" err="1">
                <a:solidFill>
                  <a:srgbClr val="1F3540"/>
                </a:solidFill>
              </a:rPr>
              <a:t>helbredet</a:t>
            </a:r>
            <a:r>
              <a:rPr dirty="0">
                <a:solidFill>
                  <a:srgbClr val="1F3540"/>
                </a:solidFill>
              </a:rPr>
              <a:t> </a:t>
            </a:r>
            <a:br>
              <a:rPr dirty="0">
                <a:solidFill>
                  <a:srgbClr val="1F3540"/>
                </a:solidFill>
              </a:rPr>
            </a:br>
            <a:r>
              <a:rPr dirty="0" err="1">
                <a:solidFill>
                  <a:srgbClr val="1F3540"/>
                </a:solidFill>
              </a:rPr>
              <a:t>generelt</a:t>
            </a:r>
            <a:r>
              <a:rPr dirty="0">
                <a:solidFill>
                  <a:srgbClr val="1F3540"/>
                </a:solidFill>
              </a:rPr>
              <a:t> er </a:t>
            </a:r>
            <a:r>
              <a:rPr dirty="0" err="1">
                <a:solidFill>
                  <a:srgbClr val="1F3540"/>
                </a:solidFill>
              </a:rPr>
              <a:t>personFØLSOMME</a:t>
            </a:r>
            <a:r>
              <a:rPr dirty="0">
                <a:solidFill>
                  <a:srgbClr val="1F3540"/>
                </a:solidFill>
              </a:rPr>
              <a:t> </a:t>
            </a:r>
            <a:br>
              <a:rPr dirty="0">
                <a:solidFill>
                  <a:srgbClr val="1F3540"/>
                </a:solidFill>
              </a:rPr>
            </a:br>
            <a:r>
              <a:rPr dirty="0" err="1">
                <a:solidFill>
                  <a:srgbClr val="1F3540"/>
                </a:solidFill>
              </a:rPr>
              <a:t>oplysninger</a:t>
            </a:r>
            <a:r>
              <a:rPr dirty="0">
                <a:solidFill>
                  <a:srgbClr val="1F3540"/>
                </a:solidFill>
              </a:rPr>
              <a:t>.</a:t>
            </a:r>
          </a:p>
          <a:p>
            <a:pPr marL="384047" lvl="1" indent="-182879" defTabSz="914400">
              <a:lnSpc>
                <a:spcPct val="90000"/>
              </a:lnSpc>
              <a:spcBef>
                <a:spcPts val="1700"/>
              </a:spcBef>
              <a:buClr>
                <a:srgbClr val="F35364"/>
              </a:buClr>
              <a:buSzPct val="100000"/>
              <a:buFont typeface="Trebuchet MS"/>
              <a:buChar char="◦"/>
              <a:defRPr sz="1600">
                <a:solidFill>
                  <a:srgbClr val="404040"/>
                </a:solidFill>
                <a:latin typeface="Klint Pro Regular"/>
                <a:ea typeface="Klint Pro Regular"/>
                <a:cs typeface="Klint Pro Regular"/>
                <a:sym typeface="Klint Pro Regular"/>
              </a:defRPr>
            </a:pPr>
            <a:r>
              <a:rPr dirty="0" err="1"/>
              <a:t>Seksuelle</a:t>
            </a:r>
            <a:r>
              <a:rPr dirty="0"/>
              <a:t> forhold </a:t>
            </a:r>
            <a:r>
              <a:rPr dirty="0" err="1"/>
              <a:t>eller</a:t>
            </a:r>
            <a:r>
              <a:rPr dirty="0"/>
              <a:t> </a:t>
            </a:r>
            <a:r>
              <a:rPr dirty="0" err="1"/>
              <a:t>seksuel</a:t>
            </a:r>
            <a:r>
              <a:rPr dirty="0"/>
              <a:t> </a:t>
            </a:r>
            <a:r>
              <a:rPr dirty="0" err="1"/>
              <a:t>orientering</a:t>
            </a:r>
            <a:br>
              <a:rPr dirty="0"/>
            </a:br>
            <a:r>
              <a:rPr dirty="0">
                <a:latin typeface="Times Roman"/>
                <a:ea typeface="Times Roman"/>
                <a:cs typeface="Times Roman"/>
                <a:sym typeface="Times Roman"/>
              </a:rPr>
              <a:t> </a:t>
            </a:r>
          </a:p>
        </p:txBody>
      </p:sp>
      <p:grpSp>
        <p:nvGrpSpPr>
          <p:cNvPr id="194" name="Grupper"/>
          <p:cNvGrpSpPr/>
          <p:nvPr/>
        </p:nvGrpSpPr>
        <p:grpSpPr>
          <a:xfrm rot="21272908">
            <a:off x="7363634" y="5526788"/>
            <a:ext cx="4516571" cy="809425"/>
            <a:chOff x="0" y="0"/>
            <a:chExt cx="4516570" cy="809424"/>
          </a:xfrm>
        </p:grpSpPr>
        <p:sp>
          <p:nvSpPr>
            <p:cNvPr id="192" name="Rektangel"/>
            <p:cNvSpPr/>
            <p:nvPr/>
          </p:nvSpPr>
          <p:spPr>
            <a:xfrm>
              <a:off x="13296" y="0"/>
              <a:ext cx="4489978" cy="757886"/>
            </a:xfrm>
            <a:prstGeom prst="rect">
              <a:avLst/>
            </a:prstGeom>
            <a:solidFill>
              <a:srgbClr val="FFFFFF"/>
            </a:solidFill>
            <a:ln w="25400" cap="flat">
              <a:solidFill>
                <a:srgbClr val="E15F67"/>
              </a:solidFill>
              <a:prstDash val="solid"/>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ctr">
              <a:noAutofit/>
            </a:bodyPr>
            <a:lstStyle>
              <a:lvl1pPr algn="ctr">
                <a:lnSpc>
                  <a:spcPct val="90000"/>
                </a:lnSpc>
                <a:defRPr sz="1333">
                  <a:solidFill>
                    <a:srgbClr val="F35364"/>
                  </a:solidFill>
                  <a:latin typeface="Klint Pro Regular"/>
                  <a:ea typeface="Klint Pro Regular"/>
                  <a:cs typeface="Klint Pro Regular"/>
                  <a:sym typeface="Klint Pro Regular"/>
                </a:defRPr>
              </a:lvl1pPr>
            </a:lstStyle>
            <a:p>
              <a:pPr>
                <a:defRPr sz="1700"/>
              </a:pPr>
              <a:br>
                <a:rPr sz="1333"/>
              </a:br>
              <a:endParaRPr sz="1200">
                <a:latin typeface="Times Roman"/>
                <a:ea typeface="Times Roman"/>
                <a:cs typeface="Times Roman"/>
                <a:sym typeface="Times Roman"/>
              </a:endParaRPr>
            </a:p>
          </p:txBody>
        </p:sp>
        <p:sp>
          <p:nvSpPr>
            <p:cNvPr id="193" name="Kun de oplysninger, der er nævnt ovenfor,  er følsomme personoplysninger"/>
            <p:cNvSpPr txBox="1"/>
            <p:nvPr/>
          </p:nvSpPr>
          <p:spPr>
            <a:xfrm>
              <a:off x="0" y="93148"/>
              <a:ext cx="4516571" cy="71627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lgn="ctr">
                <a:lnSpc>
                  <a:spcPct val="90000"/>
                </a:lnSpc>
                <a:defRPr sz="1700">
                  <a:solidFill>
                    <a:srgbClr val="F35364"/>
                  </a:solidFill>
                  <a:latin typeface="Klint Pro Regular"/>
                  <a:ea typeface="Klint Pro Regular"/>
                  <a:cs typeface="Klint Pro Regular"/>
                  <a:sym typeface="Klint Pro Regular"/>
                </a:defRPr>
              </a:pPr>
              <a:r>
                <a:rPr sz="1600">
                  <a:latin typeface="Klint Pro Bold"/>
                  <a:ea typeface="Klint Pro Bold"/>
                  <a:cs typeface="Klint Pro Bold"/>
                  <a:sym typeface="Klint Pro Bold"/>
                </a:rPr>
                <a:t>Kun</a:t>
              </a:r>
              <a:r>
                <a:rPr sz="1600"/>
                <a:t> de oplysninger, der er nævnt ovenfor, </a:t>
              </a:r>
              <a:br>
                <a:rPr sz="1600"/>
              </a:br>
              <a:r>
                <a:rPr sz="1600"/>
                <a:t>er følsomme personoplysninger</a:t>
              </a:r>
              <a:br>
                <a:rPr sz="1333"/>
              </a:br>
              <a:endParaRPr sz="1333"/>
            </a:p>
          </p:txBody>
        </p:sp>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Biometriske data"/>
          <p:cNvSpPr txBox="1">
            <a:spLocks noGrp="1"/>
          </p:cNvSpPr>
          <p:nvPr>
            <p:ph type="title" idx="4294967295"/>
          </p:nvPr>
        </p:nvSpPr>
        <p:spPr>
          <a:xfrm>
            <a:off x="-1" y="329190"/>
            <a:ext cx="12281152" cy="1450764"/>
          </a:xfrm>
          <a:prstGeom prst="rect">
            <a:avLst/>
          </a:prstGeom>
        </p:spPr>
        <p:txBody>
          <a:bodyPr lIns="0" tIns="0" rIns="0" bIns="0"/>
          <a:lstStyle/>
          <a:p>
            <a:pPr algn="ctr">
              <a:defRPr spc="-100">
                <a:solidFill>
                  <a:srgbClr val="F35364"/>
                </a:solidFill>
                <a:latin typeface="Klint Pro Regular"/>
                <a:ea typeface="Klint Pro Regular"/>
                <a:cs typeface="Klint Pro Regular"/>
                <a:sym typeface="Klint Pro Regular"/>
              </a:defRPr>
            </a:pPr>
            <a:r>
              <a:t>Biometriske data</a:t>
            </a:r>
            <a:r>
              <a:rPr sz="1200" spc="-25"/>
              <a:t> </a:t>
            </a:r>
          </a:p>
        </p:txBody>
      </p:sp>
      <p:sp>
        <p:nvSpPr>
          <p:cNvPr id="197" name="Biometriske data er:…"/>
          <p:cNvSpPr txBox="1">
            <a:spLocks noGrp="1"/>
          </p:cNvSpPr>
          <p:nvPr>
            <p:ph type="body" sz="half" idx="4294967295"/>
          </p:nvPr>
        </p:nvSpPr>
        <p:spPr>
          <a:xfrm>
            <a:off x="991318" y="2678645"/>
            <a:ext cx="5432203" cy="3475126"/>
          </a:xfrm>
          <a:prstGeom prst="rect">
            <a:avLst/>
          </a:prstGeom>
        </p:spPr>
        <p:txBody>
          <a:bodyPr/>
          <a:lstStyle/>
          <a:p>
            <a:pPr marL="0" lvl="1" indent="228600">
              <a:spcBef>
                <a:spcPts val="2400"/>
              </a:spcBef>
              <a:buClrTx/>
              <a:buSzTx/>
              <a:buFontTx/>
              <a:buNone/>
              <a:defRPr sz="2000">
                <a:solidFill>
                  <a:srgbClr val="1F3540"/>
                </a:solidFill>
                <a:latin typeface="Klint Pro Light"/>
                <a:ea typeface="Klint Pro Light"/>
                <a:cs typeface="Klint Pro Light"/>
                <a:sym typeface="Klint Pro Medium"/>
              </a:defRPr>
            </a:pPr>
            <a:r>
              <a:rPr b="1" dirty="0" err="1"/>
              <a:t>Biometriske</a:t>
            </a:r>
            <a:r>
              <a:rPr b="1" dirty="0"/>
              <a:t> data er:</a:t>
            </a:r>
          </a:p>
          <a:p>
            <a:pPr marL="384047" lvl="1" indent="-182879">
              <a:spcBef>
                <a:spcPts val="1900"/>
              </a:spcBef>
              <a:buClr>
                <a:srgbClr val="F35364"/>
              </a:buClr>
              <a:defRPr sz="2000"/>
            </a:pPr>
            <a:r>
              <a:rPr dirty="0" err="1"/>
              <a:t>Begrebet</a:t>
            </a:r>
            <a:r>
              <a:rPr dirty="0"/>
              <a:t> </a:t>
            </a:r>
            <a:r>
              <a:rPr dirty="0" err="1"/>
              <a:t>biometriske</a:t>
            </a:r>
            <a:r>
              <a:rPr dirty="0"/>
              <a:t> data </a:t>
            </a:r>
            <a:r>
              <a:rPr dirty="0" err="1"/>
              <a:t>defineres</a:t>
            </a:r>
            <a:r>
              <a:rPr dirty="0"/>
              <a:t> </a:t>
            </a:r>
            <a:br>
              <a:rPr dirty="0"/>
            </a:br>
            <a:r>
              <a:rPr dirty="0" err="1"/>
              <a:t>ifølge</a:t>
            </a:r>
            <a:r>
              <a:rPr dirty="0"/>
              <a:t> </a:t>
            </a:r>
            <a:r>
              <a:rPr dirty="0" err="1"/>
              <a:t>forordningens</a:t>
            </a:r>
            <a:r>
              <a:rPr dirty="0"/>
              <a:t> </a:t>
            </a:r>
            <a:r>
              <a:rPr dirty="0" err="1"/>
              <a:t>artikel</a:t>
            </a:r>
            <a:r>
              <a:rPr dirty="0"/>
              <a:t> 4, nr. 14, </a:t>
            </a:r>
            <a:br>
              <a:rPr dirty="0"/>
            </a:br>
            <a:r>
              <a:rPr dirty="0" err="1"/>
              <a:t>som</a:t>
            </a:r>
            <a:r>
              <a:rPr dirty="0"/>
              <a:t> </a:t>
            </a:r>
            <a:r>
              <a:rPr dirty="0" err="1"/>
              <a:t>personoplysninger</a:t>
            </a:r>
            <a:r>
              <a:rPr dirty="0"/>
              <a:t>, der </a:t>
            </a:r>
            <a:r>
              <a:rPr dirty="0" err="1"/>
              <a:t>som</a:t>
            </a:r>
            <a:r>
              <a:rPr dirty="0"/>
              <a:t> </a:t>
            </a:r>
            <a:r>
              <a:rPr dirty="0" err="1"/>
              <a:t>følge</a:t>
            </a:r>
            <a:r>
              <a:rPr dirty="0"/>
              <a:t> </a:t>
            </a:r>
            <a:r>
              <a:rPr dirty="0" err="1"/>
              <a:t>af</a:t>
            </a:r>
            <a:r>
              <a:rPr dirty="0"/>
              <a:t> </a:t>
            </a:r>
            <a:r>
              <a:rPr dirty="0" err="1"/>
              <a:t>specifik</a:t>
            </a:r>
            <a:r>
              <a:rPr dirty="0"/>
              <a:t> </a:t>
            </a:r>
            <a:r>
              <a:rPr dirty="0" err="1"/>
              <a:t>teknisk</a:t>
            </a:r>
            <a:r>
              <a:rPr dirty="0"/>
              <a:t> </a:t>
            </a:r>
            <a:r>
              <a:rPr dirty="0" err="1"/>
              <a:t>behandling</a:t>
            </a:r>
            <a:r>
              <a:rPr dirty="0"/>
              <a:t> </a:t>
            </a:r>
            <a:r>
              <a:rPr dirty="0" err="1"/>
              <a:t>vedrørende</a:t>
            </a:r>
            <a:r>
              <a:rPr dirty="0"/>
              <a:t> </a:t>
            </a:r>
            <a:r>
              <a:rPr dirty="0" err="1"/>
              <a:t>en</a:t>
            </a:r>
            <a:r>
              <a:rPr dirty="0"/>
              <a:t> </a:t>
            </a:r>
            <a:r>
              <a:rPr dirty="0" err="1"/>
              <a:t>fysisk</a:t>
            </a:r>
            <a:r>
              <a:rPr dirty="0"/>
              <a:t> persons </a:t>
            </a:r>
            <a:r>
              <a:rPr dirty="0" err="1"/>
              <a:t>fysiske</a:t>
            </a:r>
            <a:r>
              <a:rPr dirty="0"/>
              <a:t>, </a:t>
            </a:r>
            <a:r>
              <a:rPr dirty="0" err="1"/>
              <a:t>fysiologiske</a:t>
            </a:r>
            <a:r>
              <a:rPr dirty="0"/>
              <a:t> </a:t>
            </a:r>
            <a:r>
              <a:rPr dirty="0" err="1"/>
              <a:t>eller</a:t>
            </a:r>
            <a:r>
              <a:rPr dirty="0"/>
              <a:t> </a:t>
            </a:r>
            <a:r>
              <a:rPr dirty="0" err="1"/>
              <a:t>adfærdsmæssige</a:t>
            </a:r>
            <a:r>
              <a:rPr dirty="0"/>
              <a:t> </a:t>
            </a:r>
            <a:r>
              <a:rPr dirty="0" err="1"/>
              <a:t>karakteristika</a:t>
            </a:r>
            <a:r>
              <a:rPr dirty="0"/>
              <a:t> </a:t>
            </a:r>
            <a:r>
              <a:rPr dirty="0" err="1"/>
              <a:t>muliggør</a:t>
            </a:r>
            <a:r>
              <a:rPr dirty="0"/>
              <a:t> </a:t>
            </a:r>
            <a:r>
              <a:rPr dirty="0" err="1"/>
              <a:t>eller</a:t>
            </a:r>
            <a:r>
              <a:rPr dirty="0"/>
              <a:t> </a:t>
            </a:r>
            <a:r>
              <a:rPr dirty="0" err="1"/>
              <a:t>bekræfter</a:t>
            </a:r>
            <a:r>
              <a:rPr dirty="0"/>
              <a:t> </a:t>
            </a:r>
            <a:r>
              <a:rPr dirty="0" err="1"/>
              <a:t>en</a:t>
            </a:r>
            <a:r>
              <a:rPr dirty="0"/>
              <a:t> </a:t>
            </a:r>
            <a:r>
              <a:rPr dirty="0" err="1"/>
              <a:t>entydig</a:t>
            </a:r>
            <a:r>
              <a:rPr dirty="0"/>
              <a:t> </a:t>
            </a:r>
            <a:r>
              <a:rPr dirty="0" err="1"/>
              <a:t>identifikation</a:t>
            </a:r>
            <a:r>
              <a:rPr dirty="0"/>
              <a:t> </a:t>
            </a:r>
            <a:br>
              <a:rPr dirty="0"/>
            </a:br>
            <a:r>
              <a:rPr dirty="0" err="1"/>
              <a:t>af</a:t>
            </a:r>
            <a:r>
              <a:rPr dirty="0"/>
              <a:t> </a:t>
            </a:r>
            <a:r>
              <a:rPr dirty="0" err="1"/>
              <a:t>vedkommende</a:t>
            </a:r>
            <a:r>
              <a:rPr dirty="0"/>
              <a:t>, </a:t>
            </a:r>
            <a:r>
              <a:rPr dirty="0" err="1"/>
              <a:t>f.eks</a:t>
            </a:r>
            <a:r>
              <a:rPr dirty="0"/>
              <a:t>. </a:t>
            </a:r>
            <a:r>
              <a:rPr dirty="0" err="1"/>
              <a:t>ansigtsbillede</a:t>
            </a:r>
            <a:r>
              <a:rPr dirty="0"/>
              <a:t> </a:t>
            </a:r>
            <a:br>
              <a:rPr dirty="0"/>
            </a:br>
            <a:r>
              <a:rPr dirty="0" err="1"/>
              <a:t>eller</a:t>
            </a:r>
            <a:r>
              <a:rPr dirty="0"/>
              <a:t> </a:t>
            </a:r>
            <a:r>
              <a:rPr dirty="0" err="1"/>
              <a:t>fingeraftryksoplysninger</a:t>
            </a:r>
            <a:r>
              <a:rPr dirty="0"/>
              <a:t>.</a:t>
            </a:r>
          </a:p>
        </p:txBody>
      </p:sp>
      <p:sp>
        <p:nvSpPr>
          <p:cNvPr id="198" name="Eksempel: Dom fra Datatilsynet https://www.datatilsynet.dk/tilsyn-og-afgoerelser/afgoerelser/2019/maj/vejledende-udtalelse-om-anvendelsen-af-fingeraftryk-til-brug-for-registrering-af-ansattes-komme-gaa-tider/)"/>
          <p:cNvSpPr txBox="1"/>
          <p:nvPr/>
        </p:nvSpPr>
        <p:spPr>
          <a:xfrm>
            <a:off x="6541974" y="3172284"/>
            <a:ext cx="5001858" cy="51231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lvl="1" defTabSz="914400">
              <a:lnSpc>
                <a:spcPct val="90000"/>
              </a:lnSpc>
              <a:spcBef>
                <a:spcPts val="2400"/>
              </a:spcBef>
              <a:defRPr sz="2000">
                <a:solidFill>
                  <a:srgbClr val="404040"/>
                </a:solidFill>
                <a:latin typeface="Klint Pro Regular"/>
                <a:ea typeface="Klint Pro Regular"/>
                <a:cs typeface="Klint Pro Regular"/>
                <a:sym typeface="Klint Pro Regular"/>
              </a:defRPr>
            </a:pPr>
            <a:r>
              <a:rPr u="sng" dirty="0">
                <a:solidFill>
                  <a:srgbClr val="E15F67"/>
                </a:solidFill>
              </a:rPr>
              <a:t>Eksempel:</a:t>
            </a:r>
            <a:r>
              <a:rPr dirty="0">
                <a:solidFill>
                  <a:srgbClr val="E15F67"/>
                </a:solidFill>
              </a:rPr>
              <a:t> Dom </a:t>
            </a:r>
            <a:r>
              <a:rPr dirty="0" err="1">
                <a:solidFill>
                  <a:srgbClr val="E15F67"/>
                </a:solidFill>
              </a:rPr>
              <a:t>fra</a:t>
            </a:r>
            <a:r>
              <a:rPr dirty="0">
                <a:solidFill>
                  <a:srgbClr val="E15F67"/>
                </a:solidFill>
              </a:rPr>
              <a:t> </a:t>
            </a:r>
            <a:r>
              <a:rPr dirty="0" err="1">
                <a:solidFill>
                  <a:srgbClr val="E15F67"/>
                </a:solidFill>
              </a:rPr>
              <a:t>Datatilsynet</a:t>
            </a:r>
            <a:br>
              <a:rPr sz="100" dirty="0"/>
            </a:br>
            <a:r>
              <a:rPr i="1" dirty="0">
                <a:solidFill>
                  <a:srgbClr val="1F3540"/>
                </a:solidFill>
                <a:uFill>
                  <a:solidFill>
                    <a:srgbClr val="0000FF"/>
                  </a:solidFill>
                </a:uFill>
                <a:latin typeface="Klint Pro Light"/>
                <a:ea typeface="Klint Pro Light"/>
                <a:cs typeface="Klint Pro Light"/>
                <a:sym typeface="Klint Pro Light"/>
              </a:rPr>
              <a:t>https://www.datatilsynet.dk/tilsyn-og-afgoerelser/afgoerelser/2019/maj/vejledende-udtalelse-om-anvendelsen-af-fingeraftryk-til-brug-for-registrering-af-ansattes-komme-gaa-tider/</a:t>
            </a:r>
            <a:r>
              <a:rPr i="1" dirty="0">
                <a:solidFill>
                  <a:srgbClr val="000000"/>
                </a:solidFill>
                <a:latin typeface="Klint Pro Light"/>
                <a:ea typeface="Klint Pro Light"/>
                <a:cs typeface="Klint Pro Light"/>
                <a:sym typeface="Klint Pro Light"/>
              </a:rPr>
              <a:t>)</a:t>
            </a:r>
            <a:endParaRPr sz="1200" dirty="0">
              <a:solidFill>
                <a:srgbClr val="000000"/>
              </a:solidFill>
              <a:latin typeface="Times Roman"/>
              <a:ea typeface="Times Roman"/>
              <a:cs typeface="Times Roman"/>
              <a:sym typeface="Times Roman"/>
            </a:endParaRPr>
          </a:p>
          <a:p>
            <a:pPr marL="384047" lvl="1" indent="-182879" defTabSz="914400">
              <a:lnSpc>
                <a:spcPct val="90000"/>
              </a:lnSpc>
              <a:spcBef>
                <a:spcPts val="2400"/>
              </a:spcBef>
              <a:buClr>
                <a:srgbClr val="F35364"/>
              </a:buClr>
              <a:buSzPct val="100000"/>
              <a:buFont typeface="Trebuchet MS"/>
              <a:buChar char="◦"/>
              <a:defRPr sz="2000">
                <a:solidFill>
                  <a:srgbClr val="404040"/>
                </a:solidFill>
                <a:latin typeface="Klint Pro Regular"/>
                <a:ea typeface="Klint Pro Regular"/>
                <a:cs typeface="Klint Pro Regular"/>
                <a:sym typeface="Klint Pro Regular"/>
              </a:defRPr>
            </a:pPr>
            <a:endParaRPr sz="1200" dirty="0">
              <a:latin typeface="Times Roman"/>
              <a:ea typeface="Times Roman"/>
              <a:cs typeface="Times Roman"/>
              <a:sym typeface="Times Roman"/>
            </a:endParaRPr>
          </a:p>
        </p:txBody>
      </p:sp>
      <p:sp>
        <p:nvSpPr>
          <p:cNvPr id="2" name="Rektangel 1">
            <a:hlinkClick r:id="rId2"/>
            <a:extLst>
              <a:ext uri="{FF2B5EF4-FFF2-40B4-BE49-F238E27FC236}">
                <a16:creationId xmlns:a16="http://schemas.microsoft.com/office/drawing/2014/main" id="{FC952FC2-599C-4445-AC5B-2AD45970A129}"/>
              </a:ext>
            </a:extLst>
          </p:cNvPr>
          <p:cNvSpPr/>
          <p:nvPr/>
        </p:nvSpPr>
        <p:spPr>
          <a:xfrm>
            <a:off x="6541477" y="3429000"/>
            <a:ext cx="5106572" cy="1508760"/>
          </a:xfrm>
          <a:prstGeom prst="rect">
            <a:avLst/>
          </a:prstGeom>
          <a:noFill/>
          <a:ln w="25400" cap="flat">
            <a:noFill/>
            <a:prstDash val="solid"/>
            <a:round/>
          </a:ln>
          <a:effectLst>
            <a:outerShdw blurRad="38100" dist="25400" dir="2700000" rotWithShape="0">
              <a:srgbClr val="000000">
                <a:alpha val="6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da-DK" sz="1800" b="0" i="0" u="none" strike="noStrike" cap="none" spc="0" normalizeH="0" baseline="0">
              <a:ln>
                <a:noFill/>
              </a:ln>
              <a:solidFill>
                <a:srgbClr val="000000"/>
              </a:solidFill>
              <a:effectLst/>
              <a:uFillTx/>
              <a:latin typeface="+mn-lt"/>
              <a:ea typeface="+mn-ea"/>
              <a:cs typeface="+mn-cs"/>
              <a:sym typeface="Helvetica"/>
            </a:endParaRPr>
          </a:p>
        </p:txBody>
      </p:sp>
    </p:spTree>
  </p:cSld>
  <p:clrMapOvr>
    <a:masterClrMapping/>
  </p:clrMapOvr>
  <p:transition spd="med"/>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E48312"/>
      </a:accent1>
      <a:accent2>
        <a:srgbClr val="BD582C"/>
      </a:accent2>
      <a:accent3>
        <a:srgbClr val="865640"/>
      </a:accent3>
      <a:accent4>
        <a:srgbClr val="9B8357"/>
      </a:accent4>
      <a:accent5>
        <a:srgbClr val="C2BC80"/>
      </a:accent5>
      <a:accent6>
        <a:srgbClr val="94A088"/>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E48312"/>
      </a:accent1>
      <a:accent2>
        <a:srgbClr val="BD582C"/>
      </a:accent2>
      <a:accent3>
        <a:srgbClr val="865640"/>
      </a:accent3>
      <a:accent4>
        <a:srgbClr val="9B8357"/>
      </a:accent4>
      <a:accent5>
        <a:srgbClr val="C2BC80"/>
      </a:accent5>
      <a:accent6>
        <a:srgbClr val="94A088"/>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
          <a:effectLst>
            <a:outerShdw blurRad="38100" dist="25400" dir="2700000" rotWithShape="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2700000" rotWithShape="0">
            <a:srgbClr val="000000">
              <a:alpha val="6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1904</Words>
  <Application>Microsoft Macintosh PowerPoint</Application>
  <PresentationFormat>Widescreen</PresentationFormat>
  <Paragraphs>165</Paragraphs>
  <Slides>24</Slides>
  <Notes>0</Notes>
  <HiddenSlides>0</HiddenSlides>
  <MMClips>0</MMClips>
  <ScaleCrop>false</ScaleCrop>
  <HeadingPairs>
    <vt:vector size="6" baseType="variant">
      <vt:variant>
        <vt:lpstr>Benyttede skrifttyper</vt:lpstr>
      </vt:variant>
      <vt:variant>
        <vt:i4>12</vt:i4>
      </vt:variant>
      <vt:variant>
        <vt:lpstr>Tema</vt:lpstr>
      </vt:variant>
      <vt:variant>
        <vt:i4>1</vt:i4>
      </vt:variant>
      <vt:variant>
        <vt:lpstr>Slidetitler</vt:lpstr>
      </vt:variant>
      <vt:variant>
        <vt:i4>24</vt:i4>
      </vt:variant>
    </vt:vector>
  </HeadingPairs>
  <TitlesOfParts>
    <vt:vector size="37" baseType="lpstr">
      <vt:lpstr>Arial</vt:lpstr>
      <vt:lpstr>Calibri</vt:lpstr>
      <vt:lpstr>Calibri Light</vt:lpstr>
      <vt:lpstr>Helvetica</vt:lpstr>
      <vt:lpstr>Helvetica Neue</vt:lpstr>
      <vt:lpstr>Klint Pro</vt:lpstr>
      <vt:lpstr>Klint Pro Bold</vt:lpstr>
      <vt:lpstr>Klint Pro Light</vt:lpstr>
      <vt:lpstr>Klint Pro Regular</vt:lpstr>
      <vt:lpstr>Times Roman</vt:lpstr>
      <vt:lpstr>Trebuchet MS</vt:lpstr>
      <vt:lpstr>Tw Cen MT</vt:lpstr>
      <vt:lpstr>Default</vt:lpstr>
      <vt:lpstr>GDPR </vt:lpstr>
      <vt:lpstr>GDPR</vt:lpstr>
      <vt:lpstr>Hvorfor skal I vide noget om det?!? </vt:lpstr>
      <vt:lpstr>GDPR og databeskyttelse</vt:lpstr>
      <vt:lpstr>GDPR og databeskyttelse </vt:lpstr>
      <vt:lpstr>Personoplysninger</vt:lpstr>
      <vt:lpstr>Almindelige personoplysninger</vt:lpstr>
      <vt:lpstr>Personfølsomme oplysninger </vt:lpstr>
      <vt:lpstr>Biometriske data </vt:lpstr>
      <vt:lpstr>Personoplysninger </vt:lpstr>
      <vt:lpstr>Hvornår må du behandle  almindelige oplysninger? </vt:lpstr>
      <vt:lpstr>Hvornår må du behandle  følsomme oplysninger? </vt:lpstr>
      <vt:lpstr>Altså </vt:lpstr>
      <vt:lpstr>Opgaver om deling</vt:lpstr>
      <vt:lpstr>Opgave: må du dele disse oplysninger? </vt:lpstr>
      <vt:lpstr>Opgave: må du dele disse oplysninger? </vt:lpstr>
      <vt:lpstr>Billeder og sociale medier  (fra datatilsynet)   </vt:lpstr>
      <vt:lpstr>Eksempel</vt:lpstr>
      <vt:lpstr>Eksempel</vt:lpstr>
      <vt:lpstr>Billeder og sociale medier  (fra datatilsynet)   </vt:lpstr>
      <vt:lpstr>Undtagelser</vt:lpstr>
      <vt:lpstr>Videregive data? </vt:lpstr>
      <vt:lpstr>Opgave: må du dele disse oplysninger? </vt:lpstr>
      <vt:lpstr>Kæmpe etik-diskussion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GDPR </dc:title>
  <cp:lastModifiedBy>Anette Nicolajsen (312622)</cp:lastModifiedBy>
  <cp:revision>5</cp:revision>
  <dcterms:modified xsi:type="dcterms:W3CDTF">2022-02-15T18:17:21Z</dcterms:modified>
</cp:coreProperties>
</file>